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3004800" cy="9753600"/>
  <p:notesSz cx="6858000" cy="9144000"/>
  <p:defaultTextStyle>
    <a:lvl1pPr algn="ctr" defTabSz="1449492">
      <a:lnSpc>
        <a:spcPct val="130000"/>
      </a:lnSpc>
      <a:buClr>
        <a:srgbClr val="000000"/>
      </a:buClr>
      <a:buFont typeface="Lucida Sans Regular"/>
      <a:tabLst>
        <a:tab pos="1066800" algn="l"/>
      </a:tabLst>
      <a:defRPr sz="1600">
        <a:solidFill>
          <a:srgbClr val="8D3124"/>
        </a:solidFill>
        <a:latin typeface="Lucida Sans Regular"/>
        <a:ea typeface="Lucida Sans Regular"/>
        <a:cs typeface="Lucida Sans Regular"/>
        <a:sym typeface="Lucida Sans Regular"/>
      </a:defRPr>
    </a:lvl1pPr>
    <a:lvl2pPr indent="342900" algn="ctr" defTabSz="1449492">
      <a:lnSpc>
        <a:spcPct val="130000"/>
      </a:lnSpc>
      <a:buClr>
        <a:srgbClr val="000000"/>
      </a:buClr>
      <a:buFont typeface="Lucida Sans Regular"/>
      <a:tabLst>
        <a:tab pos="1066800" algn="l"/>
      </a:tabLst>
      <a:defRPr sz="1600">
        <a:solidFill>
          <a:srgbClr val="8D3124"/>
        </a:solidFill>
        <a:latin typeface="Lucida Sans Regular"/>
        <a:ea typeface="Lucida Sans Regular"/>
        <a:cs typeface="Lucida Sans Regular"/>
        <a:sym typeface="Lucida Sans Regular"/>
      </a:defRPr>
    </a:lvl2pPr>
    <a:lvl3pPr indent="685800" algn="ctr" defTabSz="1449492">
      <a:lnSpc>
        <a:spcPct val="130000"/>
      </a:lnSpc>
      <a:buClr>
        <a:srgbClr val="000000"/>
      </a:buClr>
      <a:buFont typeface="Lucida Sans Regular"/>
      <a:tabLst>
        <a:tab pos="1066800" algn="l"/>
      </a:tabLst>
      <a:defRPr sz="1600">
        <a:solidFill>
          <a:srgbClr val="8D3124"/>
        </a:solidFill>
        <a:latin typeface="Lucida Sans Regular"/>
        <a:ea typeface="Lucida Sans Regular"/>
        <a:cs typeface="Lucida Sans Regular"/>
        <a:sym typeface="Lucida Sans Regular"/>
      </a:defRPr>
    </a:lvl3pPr>
    <a:lvl4pPr indent="1028700" algn="ctr" defTabSz="1449492">
      <a:lnSpc>
        <a:spcPct val="130000"/>
      </a:lnSpc>
      <a:buClr>
        <a:srgbClr val="000000"/>
      </a:buClr>
      <a:buFont typeface="Lucida Sans Regular"/>
      <a:tabLst>
        <a:tab pos="1066800" algn="l"/>
      </a:tabLst>
      <a:defRPr sz="1600">
        <a:solidFill>
          <a:srgbClr val="8D3124"/>
        </a:solidFill>
        <a:latin typeface="Lucida Sans Regular"/>
        <a:ea typeface="Lucida Sans Regular"/>
        <a:cs typeface="Lucida Sans Regular"/>
        <a:sym typeface="Lucida Sans Regular"/>
      </a:defRPr>
    </a:lvl4pPr>
    <a:lvl5pPr indent="1371600" algn="ctr" defTabSz="1449492">
      <a:lnSpc>
        <a:spcPct val="130000"/>
      </a:lnSpc>
      <a:buClr>
        <a:srgbClr val="000000"/>
      </a:buClr>
      <a:buFont typeface="Lucida Sans Regular"/>
      <a:tabLst>
        <a:tab pos="1066800" algn="l"/>
      </a:tabLst>
      <a:defRPr sz="1600">
        <a:solidFill>
          <a:srgbClr val="8D3124"/>
        </a:solidFill>
        <a:latin typeface="Lucida Sans Regular"/>
        <a:ea typeface="Lucida Sans Regular"/>
        <a:cs typeface="Lucida Sans Regular"/>
        <a:sym typeface="Lucida Sans Regular"/>
      </a:defRPr>
    </a:lvl5pPr>
    <a:lvl6pPr indent="1714500" algn="ctr" defTabSz="1449492">
      <a:lnSpc>
        <a:spcPct val="130000"/>
      </a:lnSpc>
      <a:buClr>
        <a:srgbClr val="000000"/>
      </a:buClr>
      <a:buFont typeface="Lucida Sans Regular"/>
      <a:tabLst>
        <a:tab pos="1066800" algn="l"/>
      </a:tabLst>
      <a:defRPr sz="1600">
        <a:solidFill>
          <a:srgbClr val="8D3124"/>
        </a:solidFill>
        <a:latin typeface="Lucida Sans Regular"/>
        <a:ea typeface="Lucida Sans Regular"/>
        <a:cs typeface="Lucida Sans Regular"/>
        <a:sym typeface="Lucida Sans Regular"/>
      </a:defRPr>
    </a:lvl6pPr>
    <a:lvl7pPr indent="2057400" algn="ctr" defTabSz="1449492">
      <a:lnSpc>
        <a:spcPct val="130000"/>
      </a:lnSpc>
      <a:buClr>
        <a:srgbClr val="000000"/>
      </a:buClr>
      <a:buFont typeface="Lucida Sans Regular"/>
      <a:tabLst>
        <a:tab pos="1066800" algn="l"/>
      </a:tabLst>
      <a:defRPr sz="1600">
        <a:solidFill>
          <a:srgbClr val="8D3124"/>
        </a:solidFill>
        <a:latin typeface="Lucida Sans Regular"/>
        <a:ea typeface="Lucida Sans Regular"/>
        <a:cs typeface="Lucida Sans Regular"/>
        <a:sym typeface="Lucida Sans Regular"/>
      </a:defRPr>
    </a:lvl7pPr>
    <a:lvl8pPr indent="2400300" algn="ctr" defTabSz="1449492">
      <a:lnSpc>
        <a:spcPct val="130000"/>
      </a:lnSpc>
      <a:buClr>
        <a:srgbClr val="000000"/>
      </a:buClr>
      <a:buFont typeface="Lucida Sans Regular"/>
      <a:tabLst>
        <a:tab pos="1066800" algn="l"/>
      </a:tabLst>
      <a:defRPr sz="1600">
        <a:solidFill>
          <a:srgbClr val="8D3124"/>
        </a:solidFill>
        <a:latin typeface="Lucida Sans Regular"/>
        <a:ea typeface="Lucida Sans Regular"/>
        <a:cs typeface="Lucida Sans Regular"/>
        <a:sym typeface="Lucida Sans Regular"/>
      </a:defRPr>
    </a:lvl8pPr>
    <a:lvl9pPr indent="2743200" algn="ctr" defTabSz="1449492">
      <a:lnSpc>
        <a:spcPct val="130000"/>
      </a:lnSpc>
      <a:buClr>
        <a:srgbClr val="000000"/>
      </a:buClr>
      <a:buFont typeface="Lucida Sans Regular"/>
      <a:tabLst>
        <a:tab pos="1066800" algn="l"/>
      </a:tabLst>
      <a:defRPr sz="1600">
        <a:solidFill>
          <a:srgbClr val="8D3124"/>
        </a:solidFill>
        <a:latin typeface="Lucida Sans Regular"/>
        <a:ea typeface="Lucida Sans Regular"/>
        <a:cs typeface="Lucida Sans Regular"/>
        <a:sym typeface="Lucida Sans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Lucida Sans Regular"/>
          <a:ea typeface="Lucida Sans Regular"/>
          <a:cs typeface="Lucida Sans Regular"/>
        </a:font>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
          <a:latin typeface="Lucida Sans Regular"/>
          <a:ea typeface="Lucida Sans Regular"/>
          <a:cs typeface="Lucida Sans Regular"/>
        </a:font>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a:ea typeface="Times"/>
          <a:cs typeface="Times"/>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
          <a:latin typeface="Lucida Sans Regular"/>
          <a:ea typeface="Lucida Sans Regular"/>
          <a:cs typeface="Lucida Sans Regular"/>
        </a:font>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1518"/>
  </p:normalViewPr>
  <p:slideViewPr>
    <p:cSldViewPr snapToGrid="0">
      <p:cViewPr varScale="1">
        <p:scale>
          <a:sx n="61" d="100"/>
          <a:sy n="61" d="100"/>
        </p:scale>
        <p:origin x="185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921087239"/>
      </p:ext>
    </p:extLst>
  </p:cSld>
  <p:clrMap bg1="lt1" tx1="dk1" bg2="lt2" tx2="dk2" accent1="accent1" accent2="accent2" accent3="accent3" accent4="accent4" accent5="accent5" accent6="accent6" hlink="hlink" folHlink="folHlink"/>
  <p:notesStyle>
    <a:lvl1pPr defTabSz="457200">
      <a:defRPr sz="1600">
        <a:latin typeface="Lucida Grande"/>
        <a:ea typeface="Lucida Grande"/>
        <a:cs typeface="Lucida Grande"/>
        <a:sym typeface="Lucida Grande"/>
      </a:defRPr>
    </a:lvl1pPr>
    <a:lvl2pPr indent="228600" defTabSz="457200">
      <a:defRPr sz="1600">
        <a:latin typeface="Lucida Grande"/>
        <a:ea typeface="Lucida Grande"/>
        <a:cs typeface="Lucida Grande"/>
        <a:sym typeface="Lucida Grande"/>
      </a:defRPr>
    </a:lvl2pPr>
    <a:lvl3pPr indent="457200" defTabSz="457200">
      <a:defRPr sz="1600">
        <a:latin typeface="Lucida Grande"/>
        <a:ea typeface="Lucida Grande"/>
        <a:cs typeface="Lucida Grande"/>
        <a:sym typeface="Lucida Grande"/>
      </a:defRPr>
    </a:lvl3pPr>
    <a:lvl4pPr indent="685800" defTabSz="457200">
      <a:defRPr sz="1600">
        <a:latin typeface="Lucida Grande"/>
        <a:ea typeface="Lucida Grande"/>
        <a:cs typeface="Lucida Grande"/>
        <a:sym typeface="Lucida Grande"/>
      </a:defRPr>
    </a:lvl4pPr>
    <a:lvl5pPr indent="914400" defTabSz="457200">
      <a:defRPr sz="1600">
        <a:latin typeface="Lucida Grande"/>
        <a:ea typeface="Lucida Grande"/>
        <a:cs typeface="Lucida Grande"/>
        <a:sym typeface="Lucida Grande"/>
      </a:defRPr>
    </a:lvl5pPr>
    <a:lvl6pPr indent="1143000" defTabSz="457200">
      <a:defRPr sz="1600">
        <a:latin typeface="Lucida Grande"/>
        <a:ea typeface="Lucida Grande"/>
        <a:cs typeface="Lucida Grande"/>
        <a:sym typeface="Lucida Grande"/>
      </a:defRPr>
    </a:lvl6pPr>
    <a:lvl7pPr indent="1371600" defTabSz="457200">
      <a:defRPr sz="1600">
        <a:latin typeface="Lucida Grande"/>
        <a:ea typeface="Lucida Grande"/>
        <a:cs typeface="Lucida Grande"/>
        <a:sym typeface="Lucida Grande"/>
      </a:defRPr>
    </a:lvl7pPr>
    <a:lvl8pPr indent="1600200" defTabSz="457200">
      <a:defRPr sz="1600">
        <a:latin typeface="Lucida Grande"/>
        <a:ea typeface="Lucida Grande"/>
        <a:cs typeface="Lucida Grande"/>
        <a:sym typeface="Lucida Grande"/>
      </a:defRPr>
    </a:lvl8pPr>
    <a:lvl9pPr indent="1828800" defTabSz="45720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pPr lvl="0"/>
            <a:endParaRPr/>
          </a:p>
        </p:txBody>
      </p:sp>
      <p:sp>
        <p:nvSpPr>
          <p:cNvPr id="63" name="Shape 63"/>
          <p:cNvSpPr>
            <a:spLocks noGrp="1"/>
          </p:cNvSpPr>
          <p:nvPr>
            <p:ph type="body" sz="quarter" idx="1"/>
          </p:nvPr>
        </p:nvSpPr>
        <p:spPr>
          <a:prstGeom prst="rect">
            <a:avLst/>
          </a:prstGeom>
        </p:spPr>
        <p:txBody>
          <a:bodyPr/>
          <a:lstStyle>
            <a:lvl1pPr marL="49947" marR="49947" defTabSz="914400">
              <a:spcBef>
                <a:spcPts val="400"/>
              </a:spcBef>
              <a:buClr>
                <a:srgbClr val="000000"/>
              </a:buClr>
              <a:buFont typeface="Arial"/>
              <a:defRPr sz="1200">
                <a:uFill>
                  <a:solidFill/>
                </a:uFill>
                <a:latin typeface="Arial"/>
                <a:ea typeface="Arial"/>
                <a:cs typeface="Arial"/>
                <a:sym typeface="Arial"/>
              </a:defRPr>
            </a:lvl1pPr>
          </a:lstStyle>
          <a:p>
            <a:pPr lvl="0">
              <a:defRPr sz="1800">
                <a:uFillTx/>
              </a:defRPr>
            </a:pPr>
            <a:r>
              <a:rPr sz="1200" dirty="0">
                <a:uFill>
                  <a:solidFill/>
                </a:uFill>
              </a:rPr>
              <a:t>Q.  Today we'll relate all of these problems together and see that there is nothing particularly special about 3-Sat. Any one of the other problems on this slide could have served as the mother problem.</a:t>
            </a:r>
          </a:p>
        </p:txBody>
      </p:sp>
    </p:spTree>
    <p:extLst>
      <p:ext uri="{BB962C8B-B14F-4D97-AF65-F5344CB8AC3E}">
        <p14:creationId xmlns:p14="http://schemas.microsoft.com/office/powerpoint/2010/main" val="3435397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prstGeom prst="rect">
            <a:avLst/>
          </a:prstGeom>
        </p:spPr>
        <p:txBody>
          <a:bodyPr/>
          <a:lstStyle/>
          <a:p>
            <a:pPr lvl="0"/>
            <a:endParaRPr/>
          </a:p>
        </p:txBody>
      </p:sp>
      <p:sp>
        <p:nvSpPr>
          <p:cNvPr id="463" name="Shape 463"/>
          <p:cNvSpPr>
            <a:spLocks noGrp="1"/>
          </p:cNvSpPr>
          <p:nvPr>
            <p:ph type="body" sz="quarter" idx="1"/>
          </p:nvPr>
        </p:nvSpPr>
        <p:spPr>
          <a:prstGeom prst="rect">
            <a:avLst/>
          </a:prstGeom>
        </p:spPr>
        <p:txBody>
          <a:bodyPr/>
          <a:lstStyle/>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taken from inside the Engineering library facing cs building</a:t>
            </a:r>
          </a:p>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someone always asks</a:t>
            </a:r>
          </a:p>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if someone proves P = NP, we replace the ? with an ! mark</a:t>
            </a:r>
          </a:p>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if someone proves P != NP, we need to remove alot of bricks (no ascii symbol for !=)</a:t>
            </a:r>
          </a:p>
        </p:txBody>
      </p:sp>
    </p:spTree>
    <p:extLst>
      <p:ext uri="{BB962C8B-B14F-4D97-AF65-F5344CB8AC3E}">
        <p14:creationId xmlns:p14="http://schemas.microsoft.com/office/powerpoint/2010/main" val="55206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pPr lvl="0"/>
            <a:endParaRPr/>
          </a:p>
        </p:txBody>
      </p:sp>
      <p:sp>
        <p:nvSpPr>
          <p:cNvPr id="478" name="Shape 478"/>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Cook and Karp reductions are different (Richard E. Ladner, Nancy A. Lynch, Alan L. Selman: A Comparison of Polynomial Time Reducibilities. Theoretical Computer Science 1(2): 103-123 (1975)).</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If Cook reduction = Karp reduction then co-NP = NP; if Cook reduction != Karp reduction, then P != NP.</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Difference between Cook and Karp:  with Cook, you get to the oracle more than once and you can even call it adaptively (based on results of previous oracle calls)</a:t>
            </a:r>
          </a:p>
        </p:txBody>
      </p:sp>
    </p:spTree>
    <p:extLst>
      <p:ext uri="{BB962C8B-B14F-4D97-AF65-F5344CB8AC3E}">
        <p14:creationId xmlns:p14="http://schemas.microsoft.com/office/powerpoint/2010/main" val="249878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prstGeom prst="rect">
            <a:avLst/>
          </a:prstGeom>
        </p:spPr>
        <p:txBody>
          <a:bodyPr/>
          <a:lstStyle/>
          <a:p>
            <a:pPr lvl="0"/>
            <a:endParaRPr/>
          </a:p>
        </p:txBody>
      </p:sp>
      <p:sp>
        <p:nvSpPr>
          <p:cNvPr id="484" name="Shape 484"/>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Helvetica"/>
              <a:defRPr sz="1200">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why couldn't there be incomparable problems such that neither X &lt;= Y nor Y &lt;= X ?</a:t>
            </a:r>
          </a:p>
        </p:txBody>
      </p:sp>
    </p:spTree>
    <p:extLst>
      <p:ext uri="{BB962C8B-B14F-4D97-AF65-F5344CB8AC3E}">
        <p14:creationId xmlns:p14="http://schemas.microsoft.com/office/powerpoint/2010/main" val="345411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noRot="1" noChangeAspect="1"/>
          </p:cNvSpPr>
          <p:nvPr>
            <p:ph type="sldImg"/>
          </p:nvPr>
        </p:nvSpPr>
        <p:spPr>
          <a:prstGeom prst="rect">
            <a:avLst/>
          </a:prstGeom>
        </p:spPr>
        <p:txBody>
          <a:bodyPr/>
          <a:lstStyle/>
          <a:p>
            <a:pPr lvl="0"/>
            <a:endParaRPr/>
          </a:p>
        </p:txBody>
      </p:sp>
      <p:sp>
        <p:nvSpPr>
          <p:cNvPr id="544" name="Shape 544"/>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Helvetica"/>
              <a:defRPr sz="1200">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combinatorial circuit =  DAG</a:t>
            </a:r>
          </a:p>
        </p:txBody>
      </p:sp>
    </p:spTree>
    <p:extLst>
      <p:ext uri="{BB962C8B-B14F-4D97-AF65-F5344CB8AC3E}">
        <p14:creationId xmlns:p14="http://schemas.microsoft.com/office/powerpoint/2010/main" val="25817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pPr lvl="0"/>
            <a:endParaRPr/>
          </a:p>
        </p:txBody>
      </p:sp>
      <p:sp>
        <p:nvSpPr>
          <p:cNvPr id="552" name="Shape 552"/>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intellectual milestone in CS</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by Savage's theorem,  P = languages with uniformly polynomial circuits </a:t>
            </a:r>
          </a:p>
        </p:txBody>
      </p:sp>
    </p:spTree>
    <p:extLst>
      <p:ext uri="{BB962C8B-B14F-4D97-AF65-F5344CB8AC3E}">
        <p14:creationId xmlns:p14="http://schemas.microsoft.com/office/powerpoint/2010/main" val="753982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noRot="1" noChangeAspect="1"/>
          </p:cNvSpPr>
          <p:nvPr>
            <p:ph type="sldImg"/>
          </p:nvPr>
        </p:nvSpPr>
        <p:spPr>
          <a:prstGeom prst="rect">
            <a:avLst/>
          </a:prstGeom>
        </p:spPr>
        <p:txBody>
          <a:bodyPr/>
          <a:lstStyle/>
          <a:p>
            <a:pPr lvl="0"/>
            <a:endParaRPr/>
          </a:p>
        </p:txBody>
      </p:sp>
      <p:sp>
        <p:nvSpPr>
          <p:cNvPr id="561" name="Shape 561"/>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[could also do formal "first" NP-completeness proof based on Turing machines]</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intellectual milestone in CS</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A poly-size circuit family is a circuit C_n for each input size n that has &lt;= n^k + k gates.</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Theorem 1.2. P subset P / poly. Every time t(n) algorithm can be simulated on a circuit of size O(t(n)^c) for some constant c depending on model of computation.</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http://www.stanford.edu/~rrwill/week3.pdf</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 by Savage's theorem,  P = languages with uniformly polynomial circuits ]</a:t>
            </a:r>
          </a:p>
        </p:txBody>
      </p:sp>
    </p:spTree>
    <p:extLst>
      <p:ext uri="{BB962C8B-B14F-4D97-AF65-F5344CB8AC3E}">
        <p14:creationId xmlns:p14="http://schemas.microsoft.com/office/powerpoint/2010/main" val="3975140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noRot="1" noChangeAspect="1"/>
          </p:cNvSpPr>
          <p:nvPr>
            <p:ph type="sldImg"/>
          </p:nvPr>
        </p:nvSpPr>
        <p:spPr>
          <a:prstGeom prst="rect">
            <a:avLst/>
          </a:prstGeom>
        </p:spPr>
        <p:txBody>
          <a:bodyPr/>
          <a:lstStyle/>
          <a:p>
            <a:pPr lvl="0"/>
            <a:endParaRPr/>
          </a:p>
        </p:txBody>
      </p:sp>
      <p:sp>
        <p:nvSpPr>
          <p:cNvPr id="754" name="Shape 754"/>
          <p:cNvSpPr>
            <a:spLocks noGrp="1"/>
          </p:cNvSpPr>
          <p:nvPr>
            <p:ph type="body" sz="quarter" idx="1"/>
          </p:nvPr>
        </p:nvSpPr>
        <p:spPr>
          <a:prstGeom prst="rect">
            <a:avLst/>
          </a:prstGeom>
        </p:spPr>
        <p:txBody>
          <a:bodyPr/>
          <a:lstStyle/>
          <a:p>
            <a:pPr lvl="0" defTabSz="647700">
              <a:defRPr sz="1800"/>
            </a:pPr>
            <a:r>
              <a:rPr sz="1200">
                <a:latin typeface="Monaco"/>
                <a:ea typeface="Monaco"/>
                <a:cs typeface="Monaco"/>
                <a:sym typeface="Monaco"/>
              </a:rPr>
              <a:t>(\overline{z_1} \; \lor \; {z_3} \; \lor \; {z_4}), \;\;</a:t>
            </a:r>
          </a:p>
          <a:p>
            <a:pPr lvl="0" defTabSz="647700">
              <a:defRPr sz="1800"/>
            </a:pPr>
            <a:r>
              <a:rPr sz="1200">
                <a:latin typeface="Monaco"/>
                <a:ea typeface="Monaco"/>
                <a:cs typeface="Monaco"/>
                <a:sym typeface="Monaco"/>
              </a:rPr>
              <a:t>(\overline{z_1} \; \lor \; {z_3} \; \lor \; \overline{z_4}), \;\;</a:t>
            </a:r>
          </a:p>
          <a:p>
            <a:pPr lvl="0" defTabSz="647700">
              <a:defRPr sz="1800"/>
            </a:pPr>
            <a:r>
              <a:rPr sz="1200">
                <a:latin typeface="Monaco"/>
                <a:ea typeface="Monaco"/>
                <a:cs typeface="Monaco"/>
                <a:sym typeface="Monaco"/>
              </a:rPr>
              <a:t>(\overline{z_1} \; \lor \; \overline{z_3} \; \lor \; {z_4}), \;\; </a:t>
            </a:r>
          </a:p>
          <a:p>
            <a:pPr lvl="0" defTabSz="647700">
              <a:defRPr sz="1800"/>
            </a:pPr>
            <a:r>
              <a:rPr sz="1200">
                <a:latin typeface="Monaco"/>
                <a:ea typeface="Monaco"/>
                <a:cs typeface="Monaco"/>
                <a:sym typeface="Monaco"/>
              </a:rPr>
              <a:t>(\overline{z_1} \; \lor \; \overline{z_3} \; \lor \; \overline{z_4}) \\</a:t>
            </a:r>
          </a:p>
          <a:p>
            <a:pPr lvl="0" defTabSz="647700">
              <a:defRPr sz="1800"/>
            </a:pPr>
            <a:r>
              <a:rPr sz="1200">
                <a:latin typeface="Monaco"/>
                <a:ea typeface="Monaco"/>
                <a:cs typeface="Monaco"/>
                <a:sym typeface="Monaco"/>
              </a:rPr>
              <a:t>(\overline{z_2} \; \lor \; {z_3} \; \lor \; {z_4}), \;\;</a:t>
            </a:r>
          </a:p>
          <a:p>
            <a:pPr lvl="0" defTabSz="647700">
              <a:defRPr sz="1800"/>
            </a:pPr>
            <a:r>
              <a:rPr sz="1200">
                <a:latin typeface="Monaco"/>
                <a:ea typeface="Monaco"/>
                <a:cs typeface="Monaco"/>
                <a:sym typeface="Monaco"/>
              </a:rPr>
              <a:t>(\overline{z_2} \; \lor \; {z_3} \; \lor \; \overline{z_4}), \;\;</a:t>
            </a:r>
          </a:p>
          <a:p>
            <a:pPr lvl="0" defTabSz="647700">
              <a:defRPr sz="1800"/>
            </a:pPr>
            <a:r>
              <a:rPr sz="1200">
                <a:latin typeface="Monaco"/>
                <a:ea typeface="Monaco"/>
                <a:cs typeface="Monaco"/>
                <a:sym typeface="Monaco"/>
              </a:rPr>
              <a:t>(\overline{z_2} \; \lor \; \overline{z_3} \; \lor \; {z_4}), \;\; </a:t>
            </a:r>
          </a:p>
          <a:p>
            <a:pPr lvl="0" defTabSz="647700">
              <a:defRPr sz="1800"/>
            </a:pPr>
            <a:r>
              <a:rPr sz="1200">
                <a:latin typeface="Monaco"/>
                <a:ea typeface="Monaco"/>
                <a:cs typeface="Monaco"/>
                <a:sym typeface="Monaco"/>
              </a:rPr>
              <a:t>(\overline{z_2} \; \lor \; \overline{z_3} \; \lor \; \overline{z_4})</a:t>
            </a:r>
          </a:p>
        </p:txBody>
      </p:sp>
    </p:spTree>
    <p:extLst>
      <p:ext uri="{BB962C8B-B14F-4D97-AF65-F5344CB8AC3E}">
        <p14:creationId xmlns:p14="http://schemas.microsoft.com/office/powerpoint/2010/main" val="428975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noRot="1" noChangeAspect="1"/>
          </p:cNvSpPr>
          <p:nvPr>
            <p:ph type="sldImg"/>
          </p:nvPr>
        </p:nvSpPr>
        <p:spPr>
          <a:prstGeom prst="rect">
            <a:avLst/>
          </a:prstGeom>
        </p:spPr>
        <p:txBody>
          <a:bodyPr/>
          <a:lstStyle/>
          <a:p>
            <a:pPr lvl="0"/>
            <a:endParaRPr/>
          </a:p>
        </p:txBody>
      </p:sp>
      <p:sp>
        <p:nvSpPr>
          <p:cNvPr id="889" name="Shape 889"/>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Helvetica"/>
              <a:defRPr sz="1200">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Nash equilibria in two-person non-zero-sum game always exist, but major open question to *find* such a solution in poly-time. [Is there a corresponding decision problem or is only the search problem interesting from a computational  complexity viewpoint?]</a:t>
            </a:r>
          </a:p>
        </p:txBody>
      </p:sp>
    </p:spTree>
    <p:extLst>
      <p:ext uri="{BB962C8B-B14F-4D97-AF65-F5344CB8AC3E}">
        <p14:creationId xmlns:p14="http://schemas.microsoft.com/office/powerpoint/2010/main" val="256189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prstGeom prst="rect">
            <a:avLst/>
          </a:prstGeom>
        </p:spPr>
        <p:txBody>
          <a:bodyPr/>
          <a:lstStyle/>
          <a:p>
            <a:pPr lvl="0"/>
            <a:endParaRPr/>
          </a:p>
        </p:txBody>
      </p:sp>
      <p:sp>
        <p:nvSpPr>
          <p:cNvPr id="897" name="Shape 897"/>
          <p:cNvSpPr>
            <a:spLocks noGrp="1"/>
          </p:cNvSpPr>
          <p:nvPr>
            <p:ph type="body" sz="quarter" idx="1"/>
          </p:nvPr>
        </p:nvSpPr>
        <p:spPr>
          <a:prstGeom prst="rect">
            <a:avLst/>
          </a:prstGeom>
        </p:spPr>
        <p:txBody>
          <a:bodyPr/>
          <a:lstStyle/>
          <a:p>
            <a:pPr lvl="0" defTabSz="647700">
              <a:spcBef>
                <a:spcPts val="400"/>
              </a:spcBef>
              <a:buClr>
                <a:srgbClr val="000000"/>
              </a:buClr>
              <a:buFont typeface="Verdana"/>
              <a:defRPr sz="1800"/>
            </a:pPr>
            <a:r>
              <a:rPr sz="1200">
                <a:latin typeface="Verdana"/>
                <a:ea typeface="Verdana"/>
                <a:cs typeface="Verdana"/>
                <a:sym typeface="Verdana"/>
              </a:rPr>
              <a:t>"spread like a shockwave through the space of problems", first in computer science, and then to other scientific disciplines.</a:t>
            </a:r>
            <a:endParaRPr sz="1200">
              <a:latin typeface="Lucida Sans Regular"/>
              <a:ea typeface="Lucida Sans Regular"/>
              <a:cs typeface="Lucida Sans Regular"/>
              <a:sym typeface="Lucida Sans Regular"/>
            </a:endParaRPr>
          </a:p>
          <a:p>
            <a:pPr lvl="0" defTabSz="647700">
              <a:spcBef>
                <a:spcPts val="400"/>
              </a:spcBef>
              <a:buClr>
                <a:srgbClr val="000000"/>
              </a:buClr>
              <a:buFont typeface="Lucida Sans Regular"/>
              <a:defRPr sz="1800"/>
            </a:pPr>
            <a:r>
              <a:rPr sz="1200">
                <a:latin typeface="Lucida Sans Regular"/>
                <a:ea typeface="Lucida Sans Regular"/>
                <a:cs typeface="Lucida Sans Regular"/>
                <a:sym typeface="Lucida Sans Regular"/>
              </a:rPr>
              <a:t>Prime intellectual export of CS to other disciplines.</a:t>
            </a:r>
          </a:p>
        </p:txBody>
      </p:sp>
    </p:spTree>
    <p:extLst>
      <p:ext uri="{BB962C8B-B14F-4D97-AF65-F5344CB8AC3E}">
        <p14:creationId xmlns:p14="http://schemas.microsoft.com/office/powerpoint/2010/main" val="117039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noRot="1" noChangeAspect="1"/>
          </p:cNvSpPr>
          <p:nvPr>
            <p:ph type="sldImg"/>
          </p:nvPr>
        </p:nvSpPr>
        <p:spPr>
          <a:prstGeom prst="rect">
            <a:avLst/>
          </a:prstGeom>
        </p:spPr>
        <p:txBody>
          <a:bodyPr/>
          <a:lstStyle/>
          <a:p>
            <a:pPr lvl="0"/>
            <a:endParaRPr/>
          </a:p>
        </p:txBody>
      </p:sp>
      <p:sp>
        <p:nvSpPr>
          <p:cNvPr id="904" name="Shape 904"/>
          <p:cNvSpPr>
            <a:spLocks noGrp="1"/>
          </p:cNvSpPr>
          <p:nvPr>
            <p:ph type="body" sz="quarter" idx="1"/>
          </p:nvPr>
        </p:nvSpPr>
        <p:spPr>
          <a:prstGeom prst="rect">
            <a:avLst/>
          </a:prstGeom>
        </p:spPr>
        <p:txBody>
          <a:bodyPr/>
          <a:lstStyle/>
          <a:p>
            <a:pPr lvl="0" defTabSz="647700">
              <a:spcBef>
                <a:spcPts val="400"/>
              </a:spcBef>
              <a:buClr>
                <a:srgbClr val="000000"/>
              </a:buClr>
              <a:buFont typeface="Verdana"/>
              <a:defRPr sz="1800"/>
            </a:pPr>
            <a:r>
              <a:rPr sz="1200">
                <a:latin typeface="Verdana"/>
                <a:ea typeface="Verdana"/>
                <a:cs typeface="Verdana"/>
                <a:sym typeface="Verdana"/>
              </a:rPr>
              <a:t>"spread like a shockwave through the space of problems", first in computer science, and then to other scientific disciplines.</a:t>
            </a:r>
            <a:endParaRPr sz="1200">
              <a:latin typeface="Lucida Sans Regular"/>
              <a:ea typeface="Lucida Sans Regular"/>
              <a:cs typeface="Lucida Sans Regular"/>
              <a:sym typeface="Lucida Sans Regular"/>
            </a:endParaRPr>
          </a:p>
          <a:p>
            <a:pPr lvl="0" defTabSz="647700">
              <a:spcBef>
                <a:spcPts val="400"/>
              </a:spcBef>
              <a:buClr>
                <a:srgbClr val="000000"/>
              </a:buClr>
              <a:buFont typeface="Lucida Sans Regular"/>
              <a:defRPr sz="1800"/>
            </a:pPr>
            <a:r>
              <a:rPr sz="1200">
                <a:latin typeface="Lucida Sans Regular"/>
                <a:ea typeface="Lucida Sans Regular"/>
                <a:cs typeface="Lucida Sans Regular"/>
                <a:sym typeface="Lucida Sans Regular"/>
              </a:rPr>
              <a:t>Prime intellectual export of CS to other disciplines.</a:t>
            </a:r>
          </a:p>
        </p:txBody>
      </p:sp>
    </p:spTree>
    <p:extLst>
      <p:ext uri="{BB962C8B-B14F-4D97-AF65-F5344CB8AC3E}">
        <p14:creationId xmlns:p14="http://schemas.microsoft.com/office/powerpoint/2010/main" val="187060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noRot="1" noChangeAspect="1"/>
          </p:cNvSpPr>
          <p:nvPr>
            <p:ph type="sldImg"/>
          </p:nvPr>
        </p:nvSpPr>
        <p:spPr>
          <a:prstGeom prst="rect">
            <a:avLst/>
          </a:prstGeom>
        </p:spPr>
        <p:txBody>
          <a:bodyPr/>
          <a:lstStyle/>
          <a:p>
            <a:pPr lvl="0"/>
            <a:endParaRPr/>
          </a:p>
        </p:txBody>
      </p:sp>
      <p:sp>
        <p:nvSpPr>
          <p:cNvPr id="76" name="Shape 76"/>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Helvetica"/>
              <a:defRPr sz="1200">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Agrawal-Kayal-Saxena</a:t>
            </a:r>
          </a:p>
        </p:txBody>
      </p:sp>
    </p:spTree>
    <p:extLst>
      <p:ext uri="{BB962C8B-B14F-4D97-AF65-F5344CB8AC3E}">
        <p14:creationId xmlns:p14="http://schemas.microsoft.com/office/powerpoint/2010/main" val="2844740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Shape 919"/>
          <p:cNvSpPr>
            <a:spLocks noGrp="1" noRot="1" noChangeAspect="1"/>
          </p:cNvSpPr>
          <p:nvPr>
            <p:ph type="sldImg"/>
          </p:nvPr>
        </p:nvSpPr>
        <p:spPr>
          <a:prstGeom prst="rect">
            <a:avLst/>
          </a:prstGeom>
        </p:spPr>
        <p:txBody>
          <a:bodyPr/>
          <a:lstStyle/>
          <a:p>
            <a:pPr lvl="0"/>
            <a:endParaRPr/>
          </a:p>
        </p:txBody>
      </p:sp>
      <p:sp>
        <p:nvSpPr>
          <p:cNvPr id="920" name="Shape 920"/>
          <p:cNvSpPr>
            <a:spLocks noGrp="1"/>
          </p:cNvSpPr>
          <p:nvPr>
            <p:ph type="body" sz="quarter" idx="1"/>
          </p:nvPr>
        </p:nvSpPr>
        <p:spPr>
          <a:prstGeom prst="rect">
            <a:avLst/>
          </a:prstGeom>
        </p:spPr>
        <p:txBody>
          <a:bodyPr/>
          <a:lstStyle/>
          <a:p>
            <a:pPr marL="49947" marR="49947"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6,000 citations per year (title, abstract, keywords) (more than "compiler", "operating system", "database")</a:t>
            </a:r>
          </a:p>
          <a:p>
            <a:pPr marL="49947" marR="49947" lvl="0" defTabSz="914400">
              <a:spcBef>
                <a:spcPts val="400"/>
              </a:spcBef>
              <a:buClr>
                <a:srgbClr val="000000"/>
              </a:buClr>
              <a:buFont typeface="Helvetica"/>
              <a:defRPr sz="1800"/>
            </a:pPr>
            <a:endParaRPr sz="1200">
              <a:uFill>
                <a:solidFill/>
              </a:uFill>
              <a:latin typeface="Lucida Sans Regular"/>
              <a:ea typeface="Lucida Sans Regular"/>
              <a:cs typeface="Lucida Sans Regular"/>
              <a:sym typeface="Lucida Sans Regular"/>
            </a:endParaRPr>
          </a:p>
          <a:p>
            <a:pPr marL="49947" marR="49947"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Ernst Ising proposed simple model for phase transitions that is of fundamental importance in physics.</a:t>
            </a:r>
          </a:p>
          <a:p>
            <a:pPr marL="49947" marR="49947"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(describes the abrupt changes of state that occur, for example, when water freezes or a cooling lump of iron becomes magnetic)</a:t>
            </a:r>
          </a:p>
          <a:p>
            <a:pPr marL="49947" marR="49947" lvl="0" defTabSz="914400">
              <a:spcBef>
                <a:spcPts val="400"/>
              </a:spcBef>
              <a:buClr>
                <a:srgbClr val="000000"/>
              </a:buClr>
              <a:buFont typeface="Helvetica"/>
              <a:defRPr sz="1800"/>
            </a:pPr>
            <a:endParaRPr sz="1200">
              <a:uFill>
                <a:solidFill/>
              </a:uFill>
              <a:latin typeface="Lucida Sans Regular"/>
              <a:ea typeface="Lucida Sans Regular"/>
              <a:cs typeface="Lucida Sans Regular"/>
              <a:sym typeface="Lucida Sans Regular"/>
            </a:endParaRPr>
          </a:p>
          <a:p>
            <a:pPr marL="49947" marR="49947"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One of most exiting periods in statistical mechanics when Norwegian chemist Lars Onsager (and Nobel laureate) discovered solution to Ising model of ferromagnetism on 2D lattice.</a:t>
            </a:r>
          </a:p>
          <a:p>
            <a:pPr marL="49947" marR="49947"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Result energized many of the most brilliant physicist and mathematicians for solution to more realistic 3D model.</a:t>
            </a:r>
          </a:p>
          <a:p>
            <a:pPr marL="49947" marR="49947"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Spin glass Ising model from statistical mechanics (2d version unrealistic, 3d is the one everyone wanted to sovle)</a:t>
            </a:r>
          </a:p>
        </p:txBody>
      </p:sp>
    </p:spTree>
    <p:extLst>
      <p:ext uri="{BB962C8B-B14F-4D97-AF65-F5344CB8AC3E}">
        <p14:creationId xmlns:p14="http://schemas.microsoft.com/office/powerpoint/2010/main" val="320348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Shape 977"/>
          <p:cNvSpPr>
            <a:spLocks noGrp="1" noRot="1" noChangeAspect="1"/>
          </p:cNvSpPr>
          <p:nvPr>
            <p:ph type="sldImg"/>
          </p:nvPr>
        </p:nvSpPr>
        <p:spPr>
          <a:prstGeom prst="rect">
            <a:avLst/>
          </a:prstGeom>
        </p:spPr>
        <p:txBody>
          <a:bodyPr/>
          <a:lstStyle/>
          <a:p>
            <a:pPr lvl="0"/>
            <a:endParaRPr/>
          </a:p>
        </p:txBody>
      </p:sp>
      <p:sp>
        <p:nvSpPr>
          <p:cNvPr id="978" name="Shape 978"/>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certificate is t, all prime divisors of s-1, AND a recursive certificate that each of the prime divisors is in fact prime</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this can all be done in O(n^4) time – see 10.2, Papadimitiou</a:t>
            </a:r>
          </a:p>
        </p:txBody>
      </p:sp>
    </p:spTree>
    <p:extLst>
      <p:ext uri="{BB962C8B-B14F-4D97-AF65-F5344CB8AC3E}">
        <p14:creationId xmlns:p14="http://schemas.microsoft.com/office/powerpoint/2010/main" val="2029096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Shape 984"/>
          <p:cNvSpPr>
            <a:spLocks noGrp="1" noRot="1" noChangeAspect="1"/>
          </p:cNvSpPr>
          <p:nvPr>
            <p:ph type="sldImg"/>
          </p:nvPr>
        </p:nvSpPr>
        <p:spPr>
          <a:prstGeom prst="rect">
            <a:avLst/>
          </a:prstGeom>
        </p:spPr>
        <p:txBody>
          <a:bodyPr/>
          <a:lstStyle/>
          <a:p>
            <a:pPr lvl="0"/>
            <a:endParaRPr/>
          </a:p>
        </p:txBody>
      </p:sp>
      <p:sp>
        <p:nvSpPr>
          <p:cNvPr id="985" name="Shape 985"/>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certificate is t, all prime divisors of s-1, AND a recursive certificate that each of the prime divisors is in fact prime</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this can all be done in O(n^4) time – see 10.2, Papadimitiou</a:t>
            </a:r>
          </a:p>
        </p:txBody>
      </p:sp>
    </p:spTree>
    <p:extLst>
      <p:ext uri="{BB962C8B-B14F-4D97-AF65-F5344CB8AC3E}">
        <p14:creationId xmlns:p14="http://schemas.microsoft.com/office/powerpoint/2010/main" val="30786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a:spLocks noGrp="1" noRot="1" noChangeAspect="1"/>
          </p:cNvSpPr>
          <p:nvPr>
            <p:ph type="sldImg"/>
          </p:nvPr>
        </p:nvSpPr>
        <p:spPr>
          <a:prstGeom prst="rect">
            <a:avLst/>
          </a:prstGeom>
        </p:spPr>
        <p:txBody>
          <a:bodyPr/>
          <a:lstStyle/>
          <a:p>
            <a:pPr lvl="0"/>
            <a:endParaRPr/>
          </a:p>
        </p:txBody>
      </p:sp>
      <p:sp>
        <p:nvSpPr>
          <p:cNvPr id="992" name="Shape 992"/>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certificate is t, all prime divisors of s-1, AND a recursive certificate that each of the prime divisors is in fact prime</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this can all be done in O(n^4) time – see 10.2, Papadimitiou</a:t>
            </a:r>
          </a:p>
        </p:txBody>
      </p:sp>
    </p:spTree>
    <p:extLst>
      <p:ext uri="{BB962C8B-B14F-4D97-AF65-F5344CB8AC3E}">
        <p14:creationId xmlns:p14="http://schemas.microsoft.com/office/powerpoint/2010/main" val="291278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noRot="1" noChangeAspect="1"/>
          </p:cNvSpPr>
          <p:nvPr>
            <p:ph type="sldImg"/>
          </p:nvPr>
        </p:nvSpPr>
        <p:spPr>
          <a:prstGeom prst="rect">
            <a:avLst/>
          </a:prstGeom>
        </p:spPr>
        <p:txBody>
          <a:bodyPr/>
          <a:lstStyle/>
          <a:p>
            <a:pPr lvl="0"/>
            <a:endParaRPr/>
          </a:p>
        </p:txBody>
      </p:sp>
      <p:sp>
        <p:nvSpPr>
          <p:cNvPr id="1007" name="Shape 1007"/>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 We already know Primes ∈ co-NP; suffices to prove Primes ∈ NP.</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certificate is t, all prime divisors of s-1, AND a recursive certificate that each of the prime divisors is in fact prime</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this can all be done in O(n^4) time – see 10.2, Papadimitiou</a:t>
            </a:r>
          </a:p>
        </p:txBody>
      </p:sp>
    </p:spTree>
    <p:extLst>
      <p:ext uri="{BB962C8B-B14F-4D97-AF65-F5344CB8AC3E}">
        <p14:creationId xmlns:p14="http://schemas.microsoft.com/office/powerpoint/2010/main" val="577605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noRot="1" noChangeAspect="1"/>
          </p:cNvSpPr>
          <p:nvPr>
            <p:ph type="sldImg"/>
          </p:nvPr>
        </p:nvSpPr>
        <p:spPr>
          <a:prstGeom prst="rect">
            <a:avLst/>
          </a:prstGeom>
        </p:spPr>
        <p:txBody>
          <a:bodyPr/>
          <a:lstStyle/>
          <a:p>
            <a:pPr lvl="0"/>
            <a:endParaRPr/>
          </a:p>
        </p:txBody>
      </p:sp>
      <p:sp>
        <p:nvSpPr>
          <p:cNvPr id="1029" name="Shape 1029"/>
          <p:cNvSpPr>
            <a:spLocks noGrp="1"/>
          </p:cNvSpPr>
          <p:nvPr>
            <p:ph type="body" sz="quarter" idx="1"/>
          </p:nvPr>
        </p:nvSpPr>
        <p:spPr>
          <a:prstGeom prst="rect">
            <a:avLst/>
          </a:prstGeom>
        </p:spPr>
        <p:txBody>
          <a:bodyPr/>
          <a:lstStyle/>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http://www.rsasecurity.com/rsalabs/node.asp?id=2093</a:t>
            </a:r>
          </a:p>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RSA challenge numbers are product of two primes</a:t>
            </a:r>
          </a:p>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RSA-704: 704 bits, 212 decimal digits</a:t>
            </a:r>
          </a:p>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(challenge no longer active)</a:t>
            </a:r>
          </a:p>
        </p:txBody>
      </p:sp>
    </p:spTree>
    <p:extLst>
      <p:ext uri="{BB962C8B-B14F-4D97-AF65-F5344CB8AC3E}">
        <p14:creationId xmlns:p14="http://schemas.microsoft.com/office/powerpoint/2010/main" val="576948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Shape 1049"/>
          <p:cNvSpPr>
            <a:spLocks noGrp="1" noRot="1" noChangeAspect="1"/>
          </p:cNvSpPr>
          <p:nvPr>
            <p:ph type="sldImg"/>
          </p:nvPr>
        </p:nvSpPr>
        <p:spPr>
          <a:prstGeom prst="rect">
            <a:avLst/>
          </a:prstGeom>
        </p:spPr>
        <p:txBody>
          <a:bodyPr/>
          <a:lstStyle/>
          <a:p>
            <a:pPr lvl="0"/>
            <a:endParaRPr/>
          </a:p>
        </p:txBody>
      </p:sp>
      <p:sp>
        <p:nvSpPr>
          <p:cNvPr id="1050" name="Shape 1050"/>
          <p:cNvSpPr>
            <a:spLocks noGrp="1"/>
          </p:cNvSpPr>
          <p:nvPr>
            <p:ph type="body" sz="quarter" idx="1"/>
          </p:nvPr>
        </p:nvSpPr>
        <p:spPr>
          <a:prstGeom prst="rect">
            <a:avLst/>
          </a:prstGeom>
        </p:spPr>
        <p:txBody>
          <a:bodyPr/>
          <a:lstStyle/>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http://www.nature.com/nphoton/journal/v6/n11/full/nphoton.2012.259.html</a:t>
            </a:r>
          </a:p>
          <a:p>
            <a:pPr lvl="0">
              <a:spcBef>
                <a:spcPts val="400"/>
              </a:spcBef>
              <a:buClr>
                <a:srgbClr val="000000"/>
              </a:buClr>
              <a:buFont typeface="Lucida Sans Regular"/>
              <a:defRPr sz="1800"/>
            </a:pPr>
            <a:r>
              <a:rPr sz="1600">
                <a:latin typeface="Lucida Sans Regular"/>
                <a:ea typeface="Lucida Sans Regular"/>
                <a:cs typeface="Lucida Sans Regular"/>
                <a:sym typeface="Lucida Sans Regular"/>
              </a:rPr>
              <a:t>BQP = poly-time on a quantum computer (bounded error quantum poly-time)</a:t>
            </a:r>
          </a:p>
        </p:txBody>
      </p:sp>
    </p:spTree>
    <p:extLst>
      <p:ext uri="{BB962C8B-B14F-4D97-AF65-F5344CB8AC3E}">
        <p14:creationId xmlns:p14="http://schemas.microsoft.com/office/powerpoint/2010/main" val="893377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Shape 1070"/>
          <p:cNvSpPr>
            <a:spLocks noGrp="1" noRot="1" noChangeAspect="1"/>
          </p:cNvSpPr>
          <p:nvPr>
            <p:ph type="sldImg"/>
          </p:nvPr>
        </p:nvSpPr>
        <p:spPr>
          <a:prstGeom prst="rect">
            <a:avLst/>
          </a:prstGeom>
        </p:spPr>
        <p:txBody>
          <a:bodyPr/>
          <a:lstStyle/>
          <a:p>
            <a:pPr lvl="0"/>
            <a:endParaRPr/>
          </a:p>
        </p:txBody>
      </p:sp>
      <p:sp>
        <p:nvSpPr>
          <p:cNvPr id="1071" name="Shape 1071"/>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Knuth took  a survey of 31 colleagues. Some colleagues use irrational numbers in their responses.</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Distributions are remarkably different, with Herculean being rather uniform and arduous bimodal. </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But one thing was clear - all choices fared rather badly.</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Then, Knuth applied a secret weighting to all ballots, based on approximately how many papers related to this subject he thought each voter would be writing in the next few years and how much influence the voter has on computer science students!</a:t>
            </a:r>
          </a:p>
        </p:txBody>
      </p:sp>
    </p:spTree>
    <p:extLst>
      <p:ext uri="{BB962C8B-B14F-4D97-AF65-F5344CB8AC3E}">
        <p14:creationId xmlns:p14="http://schemas.microsoft.com/office/powerpoint/2010/main" val="2601606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Shape 1081"/>
          <p:cNvSpPr>
            <a:spLocks noGrp="1" noRot="1" noChangeAspect="1"/>
          </p:cNvSpPr>
          <p:nvPr>
            <p:ph type="sldImg"/>
          </p:nvPr>
        </p:nvSpPr>
        <p:spPr>
          <a:prstGeom prst="rect">
            <a:avLst/>
          </a:prstGeom>
        </p:spPr>
        <p:txBody>
          <a:bodyPr/>
          <a:lstStyle/>
          <a:p>
            <a:pPr lvl="0"/>
            <a:endParaRPr/>
          </a:p>
        </p:txBody>
      </p:sp>
      <p:sp>
        <p:nvSpPr>
          <p:cNvPr id="1082" name="Shape 1082"/>
          <p:cNvSpPr>
            <a:spLocks noGrp="1"/>
          </p:cNvSpPr>
          <p:nvPr>
            <p:ph type="body" sz="quarter" idx="1"/>
          </p:nvPr>
        </p:nvSpPr>
        <p:spPr>
          <a:prstGeom prst="rect">
            <a:avLst/>
          </a:prstGeom>
        </p:spPr>
        <p:txBody>
          <a:bodyPr/>
          <a:lstStyle/>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but Hercules known for strength not time</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but Sissyphus never finished</a:t>
            </a:r>
          </a:p>
          <a:p>
            <a:pPr marL="40639" marR="40639" lvl="0" defTabSz="914400">
              <a:spcBef>
                <a:spcPts val="400"/>
              </a:spcBef>
              <a:buClr>
                <a:srgbClr val="000000"/>
              </a:buClr>
              <a:buFont typeface="Helvetica"/>
              <a:defRPr sz="1800"/>
            </a:pPr>
            <a:r>
              <a:rPr sz="1200">
                <a:uFill>
                  <a:solidFill/>
                </a:uFill>
                <a:latin typeface="Lucida Sans Regular"/>
                <a:ea typeface="Lucida Sans Regular"/>
                <a:cs typeface="Lucida Sans Regular"/>
                <a:sym typeface="Lucida Sans Regular"/>
              </a:rPr>
              <a:t>Ulysses finished his task</a:t>
            </a:r>
          </a:p>
        </p:txBody>
      </p:sp>
    </p:spTree>
    <p:extLst>
      <p:ext uri="{BB962C8B-B14F-4D97-AF65-F5344CB8AC3E}">
        <p14:creationId xmlns:p14="http://schemas.microsoft.com/office/powerpoint/2010/main" val="48545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a:spLocks noGrp="1" noRot="1" noChangeAspect="1"/>
          </p:cNvSpPr>
          <p:nvPr>
            <p:ph type="sldImg"/>
          </p:nvPr>
        </p:nvSpPr>
        <p:spPr>
          <a:prstGeom prst="rect">
            <a:avLst/>
          </a:prstGeom>
        </p:spPr>
        <p:txBody>
          <a:bodyPr/>
          <a:lstStyle/>
          <a:p>
            <a:pPr lvl="0"/>
            <a:endParaRPr/>
          </a:p>
        </p:txBody>
      </p:sp>
      <p:sp>
        <p:nvSpPr>
          <p:cNvPr id="1092" name="Shape 1092"/>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Helvetica"/>
              <a:defRPr sz="1200">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polychronious, like today's lecture</a:t>
            </a:r>
          </a:p>
        </p:txBody>
      </p:sp>
    </p:spTree>
    <p:extLst>
      <p:ext uri="{BB962C8B-B14F-4D97-AF65-F5344CB8AC3E}">
        <p14:creationId xmlns:p14="http://schemas.microsoft.com/office/powerpoint/2010/main" val="3690239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prstGeom prst="rect">
            <a:avLst/>
          </a:prstGeom>
        </p:spPr>
        <p:txBody>
          <a:bodyPr/>
          <a:lstStyle/>
          <a:p>
            <a:pPr lvl="0"/>
            <a:endParaRPr/>
          </a:p>
        </p:txBody>
      </p:sp>
      <p:sp>
        <p:nvSpPr>
          <p:cNvPr id="115" name="Shape 115"/>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Helvetica"/>
              <a:defRPr sz="1200">
                <a:uFill>
                  <a:solidFill/>
                </a:uFill>
                <a:latin typeface="Lucida Sans Regular"/>
                <a:ea typeface="Lucida Sans Regular"/>
                <a:cs typeface="Lucida Sans Regular"/>
                <a:sym typeface="Lucida Sans Regular"/>
              </a:defRPr>
            </a:lvl1pPr>
          </a:lstStyle>
          <a:p>
            <a:pPr lvl="0">
              <a:defRPr sz="1800">
                <a:uFillTx/>
              </a:defRPr>
            </a:pPr>
            <a:r>
              <a:rPr sz="1200" dirty="0">
                <a:uFill>
                  <a:solidFill/>
                </a:uFill>
              </a:rPr>
              <a:t>Note: only yes instances need certificates.</a:t>
            </a:r>
          </a:p>
        </p:txBody>
      </p:sp>
    </p:spTree>
    <p:extLst>
      <p:ext uri="{BB962C8B-B14F-4D97-AF65-F5344CB8AC3E}">
        <p14:creationId xmlns:p14="http://schemas.microsoft.com/office/powerpoint/2010/main" val="226040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5087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pPr lvl="0"/>
            <a:endParaRPr/>
          </a:p>
        </p:txBody>
      </p:sp>
      <p:sp>
        <p:nvSpPr>
          <p:cNvPr id="332" name="Shape 332"/>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Helvetica"/>
              <a:defRPr sz="1200">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epsilon = empty string</a:t>
            </a:r>
          </a:p>
        </p:txBody>
      </p:sp>
    </p:spTree>
    <p:extLst>
      <p:ext uri="{BB962C8B-B14F-4D97-AF65-F5344CB8AC3E}">
        <p14:creationId xmlns:p14="http://schemas.microsoft.com/office/powerpoint/2010/main" val="1097431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pPr lvl="0"/>
            <a:endParaRPr/>
          </a:p>
        </p:txBody>
      </p:sp>
      <p:sp>
        <p:nvSpPr>
          <p:cNvPr id="361" name="Shape 361"/>
          <p:cNvSpPr>
            <a:spLocks noGrp="1"/>
          </p:cNvSpPr>
          <p:nvPr>
            <p:ph type="body" sz="quarter" idx="1"/>
          </p:nvPr>
        </p:nvSpPr>
        <p:spPr>
          <a:prstGeom prst="rect">
            <a:avLst/>
          </a:prstGeom>
        </p:spPr>
        <p:txBody>
          <a:bodyPr/>
          <a:lstStyle/>
          <a:p>
            <a:pPr marL="49947" marR="49947" lvl="0" defTabSz="914400">
              <a:buClr>
                <a:srgbClr val="000000"/>
              </a:buClr>
              <a:buFont typeface="Helvetica"/>
              <a:defRPr sz="1800"/>
            </a:pPr>
            <a:r>
              <a:rPr sz="1400" dirty="0">
                <a:uFill>
                  <a:solidFill/>
                </a:uFill>
                <a:latin typeface="Lucida Sans Regular"/>
                <a:ea typeface="Lucida Sans Regular"/>
                <a:cs typeface="Lucida Sans Regular"/>
                <a:sym typeface="Lucida Sans Regular"/>
              </a:rPr>
              <a:t>Cook formulated conjecture explicitly, others presented close approximations</a:t>
            </a:r>
          </a:p>
          <a:p>
            <a:pPr marL="49947" marR="49947" lvl="0" defTabSz="914400">
              <a:buClr>
                <a:srgbClr val="000000"/>
              </a:buClr>
              <a:buFont typeface="Helvetica"/>
              <a:defRPr sz="1800"/>
            </a:pPr>
            <a:r>
              <a:rPr sz="1400" dirty="0">
                <a:uFill>
                  <a:solidFill/>
                </a:uFill>
                <a:latin typeface="Lucida Sans Regular"/>
                <a:ea typeface="Lucida Sans Regular"/>
                <a:cs typeface="Lucida Sans Regular"/>
                <a:sym typeface="Lucida Sans Regular"/>
              </a:rPr>
              <a:t>“ The classes of problems which are respectively known and not known to have good algorithms are of great theoretical interest…. I conjecture that there is no good algorithm for the traveling salesman problem.  My reasons are the same as for any mathematical conjecture:  (i) It is a legitimate mathematical possibility and (ii) I do not know.”   -- Jack Edmonds, 1966</a:t>
            </a:r>
          </a:p>
          <a:p>
            <a:pPr marL="49947" marR="49947" lvl="0" defTabSz="914400">
              <a:spcBef>
                <a:spcPts val="400"/>
              </a:spcBef>
              <a:buClr>
                <a:srgbClr val="000000"/>
              </a:buClr>
              <a:buFont typeface="Helvetica"/>
              <a:defRPr sz="1800"/>
            </a:pPr>
            <a:r>
              <a:rPr sz="1200" dirty="0">
                <a:uFill>
                  <a:solidFill/>
                </a:uFill>
                <a:latin typeface="Lucida Sans Regular"/>
                <a:ea typeface="Lucida Sans Regular"/>
                <a:cs typeface="Lucida Sans Regular"/>
                <a:sym typeface="Lucida Sans Regular"/>
              </a:rPr>
              <a:t>If no, then computer scientists can say "I told you so"</a:t>
            </a:r>
          </a:p>
        </p:txBody>
      </p:sp>
    </p:spTree>
    <p:extLst>
      <p:ext uri="{BB962C8B-B14F-4D97-AF65-F5344CB8AC3E}">
        <p14:creationId xmlns:p14="http://schemas.microsoft.com/office/powerpoint/2010/main" val="2585689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prstGeom prst="rect">
            <a:avLst/>
          </a:prstGeom>
        </p:spPr>
        <p:txBody>
          <a:bodyPr/>
          <a:lstStyle/>
          <a:p>
            <a:pPr lvl="0"/>
            <a:endParaRPr/>
          </a:p>
        </p:txBody>
      </p:sp>
      <p:sp>
        <p:nvSpPr>
          <p:cNvPr id="374" name="Shape 374"/>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Helvetica"/>
              <a:defRPr sz="1200">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/~gasarch/papers/poll.pdf</a:t>
            </a:r>
          </a:p>
        </p:txBody>
      </p:sp>
    </p:spTree>
    <p:extLst>
      <p:ext uri="{BB962C8B-B14F-4D97-AF65-F5344CB8AC3E}">
        <p14:creationId xmlns:p14="http://schemas.microsoft.com/office/powerpoint/2010/main" val="128876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pPr lvl="0"/>
            <a:endParaRPr/>
          </a:p>
        </p:txBody>
      </p:sp>
      <p:sp>
        <p:nvSpPr>
          <p:cNvPr id="408" name="Shape 408"/>
          <p:cNvSpPr>
            <a:spLocks noGrp="1"/>
          </p:cNvSpPr>
          <p:nvPr>
            <p:ph type="body" sz="quarter" idx="1"/>
          </p:nvPr>
        </p:nvSpPr>
        <p:spPr>
          <a:prstGeom prst="rect">
            <a:avLst/>
          </a:prstGeom>
        </p:spPr>
        <p:txBody>
          <a:bodyPr/>
          <a:lstStyle>
            <a:lvl1pPr marL="40639" marR="40639" defTabSz="914400">
              <a:spcBef>
                <a:spcPts val="400"/>
              </a:spcBef>
              <a:buClr>
                <a:srgbClr val="000000"/>
              </a:buClr>
              <a:buFont typeface="Helvetica"/>
              <a:defRPr sz="1200">
                <a:uFill>
                  <a:solidFill/>
                </a:uFill>
                <a:latin typeface="Lucida Sans Regular"/>
                <a:ea typeface="Lucida Sans Regular"/>
                <a:cs typeface="Lucida Sans Regular"/>
                <a:sym typeface="Lucida Sans Regular"/>
              </a:defRPr>
            </a:lvl1pPr>
          </a:lstStyle>
          <a:p>
            <a:pPr lvl="0">
              <a:defRPr sz="1800">
                <a:uFillTx/>
              </a:defRPr>
            </a:pPr>
            <a:r>
              <a:rPr sz="1200">
                <a:uFill>
                  <a:solidFill/>
                </a:uFill>
              </a:rPr>
              <a:t>P = NP has made its way into pop culture</a:t>
            </a:r>
          </a:p>
        </p:txBody>
      </p:sp>
    </p:spTree>
    <p:extLst>
      <p:ext uri="{BB962C8B-B14F-4D97-AF65-F5344CB8AC3E}">
        <p14:creationId xmlns:p14="http://schemas.microsoft.com/office/powerpoint/2010/main" val="72282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noRot="1" noChangeAspect="1"/>
          </p:cNvSpPr>
          <p:nvPr>
            <p:ph type="sldImg"/>
          </p:nvPr>
        </p:nvSpPr>
        <p:spPr>
          <a:prstGeom prst="rect">
            <a:avLst/>
          </a:prstGeom>
        </p:spPr>
        <p:txBody>
          <a:bodyPr/>
          <a:lstStyle/>
          <a:p>
            <a:pPr lvl="0"/>
            <a:endParaRPr/>
          </a:p>
        </p:txBody>
      </p:sp>
      <p:sp>
        <p:nvSpPr>
          <p:cNvPr id="415" name="Shape 415"/>
          <p:cNvSpPr>
            <a:spLocks noGrp="1"/>
          </p:cNvSpPr>
          <p:nvPr>
            <p:ph type="body" sz="quarter" idx="1"/>
          </p:nvPr>
        </p:nvSpPr>
        <p:spPr>
          <a:prstGeom prst="rect">
            <a:avLst/>
          </a:prstGeom>
        </p:spPr>
        <p:txBody>
          <a:bodyPr/>
          <a:lstStyle>
            <a:lvl1pPr>
              <a:spcBef>
                <a:spcPts val="400"/>
              </a:spcBef>
              <a:buClr>
                <a:srgbClr val="000000"/>
              </a:buClr>
              <a:buFont typeface="Lucida Sans Regular"/>
              <a:defRPr>
                <a:latin typeface="Lucida Sans Regular"/>
                <a:ea typeface="Lucida Sans Regular"/>
                <a:cs typeface="Lucida Sans Regular"/>
                <a:sym typeface="Lucida Sans Regular"/>
              </a:defRPr>
            </a:lvl1pPr>
          </a:lstStyle>
          <a:p>
            <a:pPr lvl="0">
              <a:defRPr sz="1800"/>
            </a:pPr>
            <a:r>
              <a:rPr sz="1600"/>
              <a:t>photo by Kevin, circa 2001</a:t>
            </a:r>
          </a:p>
        </p:txBody>
      </p:sp>
    </p:spTree>
    <p:extLst>
      <p:ext uri="{BB962C8B-B14F-4D97-AF65-F5344CB8AC3E}">
        <p14:creationId xmlns:p14="http://schemas.microsoft.com/office/powerpoint/2010/main" val="963640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s.princeton.edu/~wayne" TargetMode="External"/><Relationship Id="rId4" Type="http://schemas.openxmlformats.org/officeDocument/2006/relationships/hyperlink" Target="http://www.cs.princeton.edu/~wayne/kleinberg-tardos"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333333"/>
        </a:solidFill>
        <a:effectLst/>
      </p:bgPr>
    </p:bg>
    <p:spTree>
      <p:nvGrpSpPr>
        <p:cNvPr id="1" name=""/>
        <p:cNvGrpSpPr/>
        <p:nvPr/>
      </p:nvGrpSpPr>
      <p:grpSpPr>
        <a:xfrm>
          <a:off x="0" y="0"/>
          <a:ext cx="0" cy="0"/>
          <a:chOff x="0" y="0"/>
          <a:chExt cx="0" cy="0"/>
        </a:xfrm>
      </p:grpSpPr>
      <p:pic>
        <p:nvPicPr>
          <p:cNvPr id="7" name="41C5PV3D5BL._SS500_.jpg"/>
          <p:cNvPicPr/>
          <p:nvPr/>
        </p:nvPicPr>
        <p:blipFill>
          <a:blip r:embed="rId2">
            <a:extLst/>
          </a:blip>
          <a:stretch>
            <a:fillRect/>
          </a:stretch>
        </p:blipFill>
        <p:spPr>
          <a:xfrm>
            <a:off x="655989" y="1739900"/>
            <a:ext cx="4445288" cy="5105400"/>
          </a:xfrm>
          <a:prstGeom prst="rect">
            <a:avLst/>
          </a:prstGeom>
          <a:ln w="12700">
            <a:miter lim="400000"/>
          </a:ln>
        </p:spPr>
      </p:pic>
      <p:grpSp>
        <p:nvGrpSpPr>
          <p:cNvPr id="10" name="Group 10"/>
          <p:cNvGrpSpPr/>
          <p:nvPr/>
        </p:nvGrpSpPr>
        <p:grpSpPr>
          <a:xfrm>
            <a:off x="164523" y="7324583"/>
            <a:ext cx="5435855" cy="812801"/>
            <a:chOff x="0" y="0"/>
            <a:chExt cx="5435853" cy="812799"/>
          </a:xfrm>
        </p:grpSpPr>
        <p:sp>
          <p:nvSpPr>
            <p:cNvPr id="8" name="Shape 8"/>
            <p:cNvSpPr/>
            <p:nvPr/>
          </p:nvSpPr>
          <p:spPr>
            <a:xfrm>
              <a:off x="54733" y="0"/>
              <a:ext cx="5242248" cy="749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a:buClr>
                  <a:srgbClr val="CBCBCB"/>
                </a:buClr>
                <a:tabLst>
                  <a:tab pos="1066800" algn="l"/>
                </a:tabLst>
                <a:defRPr sz="1800">
                  <a:solidFill>
                    <a:srgbClr val="000000"/>
                  </a:solidFill>
                </a:defRPr>
              </a:pPr>
              <a:r>
                <a:rPr sz="1400" b="1">
                  <a:solidFill>
                    <a:srgbClr val="FFFFFF"/>
                  </a:solidFill>
                  <a:uFill>
                    <a:solidFill>
                      <a:srgbClr val="FFFFFF"/>
                    </a:solidFill>
                  </a:uFill>
                  <a:latin typeface="Lucida Grande"/>
                  <a:ea typeface="Lucida Grande"/>
                  <a:cs typeface="Lucida Grande"/>
                  <a:sym typeface="Lucida Grande"/>
                </a:rPr>
                <a:t>Lecture slides by Kevin Wayne</a:t>
              </a:r>
              <a:br>
                <a:rPr sz="1400" b="1">
                  <a:solidFill>
                    <a:srgbClr val="FFFFFF"/>
                  </a:solidFill>
                  <a:uFill>
                    <a:solidFill>
                      <a:srgbClr val="FFFFFF"/>
                    </a:solidFill>
                  </a:uFill>
                  <a:latin typeface="Lucida Grande"/>
                  <a:ea typeface="Lucida Grande"/>
                  <a:cs typeface="Lucida Grande"/>
                  <a:sym typeface="Lucida Grande"/>
                </a:rPr>
              </a:br>
              <a:r>
                <a:rPr sz="1400" b="1">
                  <a:solidFill>
                    <a:srgbClr val="FFFFFF"/>
                  </a:solidFill>
                  <a:uFill>
                    <a:solidFill>
                      <a:srgbClr val="FFFFFF"/>
                    </a:solidFill>
                  </a:uFill>
                  <a:latin typeface="Lucida Grande"/>
                  <a:ea typeface="Lucida Grande"/>
                  <a:cs typeface="Lucida Grande"/>
                  <a:sym typeface="Lucida Grande"/>
                </a:rPr>
                <a:t>Copyright © 2005 Pearson-Addison Wesley</a:t>
              </a:r>
              <a:br>
                <a:rPr sz="1400" b="1">
                  <a:solidFill>
                    <a:srgbClr val="FFFFFF"/>
                  </a:solidFill>
                  <a:uFill>
                    <a:solidFill>
                      <a:srgbClr val="FFFFFF"/>
                    </a:solidFill>
                  </a:uFill>
                  <a:latin typeface="Lucida Grande"/>
                  <a:ea typeface="Lucida Grande"/>
                  <a:cs typeface="Lucida Grande"/>
                  <a:sym typeface="Lucida Grande"/>
                </a:rPr>
              </a:br>
              <a:endParaRPr sz="1400" b="1">
                <a:solidFill>
                  <a:srgbClr val="FFFFFF"/>
                </a:solidFill>
                <a:uFill>
                  <a:solidFill>
                    <a:srgbClr val="FFFFFF"/>
                  </a:solidFill>
                </a:uFill>
                <a:latin typeface="Lucida Grande"/>
                <a:ea typeface="Lucida Grande"/>
                <a:cs typeface="Lucida Grande"/>
                <a:sym typeface="Lucida Grande"/>
              </a:endParaRPr>
            </a:p>
          </p:txBody>
        </p:sp>
        <p:sp>
          <p:nvSpPr>
            <p:cNvPr id="9" name="Shape 9">
              <a:hlinkClick r:id="rId3"/>
            </p:cNvPr>
            <p:cNvSpPr/>
            <p:nvPr/>
          </p:nvSpPr>
          <p:spPr>
            <a:xfrm>
              <a:off x="0" y="633444"/>
              <a:ext cx="5435854" cy="1793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58702" marR="58702" defTabSz="1295400">
                <a:lnSpc>
                  <a:spcPct val="100000"/>
                </a:lnSpc>
                <a:buClrTx/>
                <a:buFontTx/>
                <a:tabLst/>
                <a:defRPr sz="1100" b="1" spc="121">
                  <a:solidFill>
                    <a:srgbClr val="FFFFFF"/>
                  </a:solidFill>
                  <a:uFill>
                    <a:solidFill>
                      <a:srgbClr val="FFFFFF"/>
                    </a:solidFill>
                  </a:uFill>
                  <a:latin typeface="Lucida Grande"/>
                  <a:ea typeface="Lucida Grande"/>
                  <a:cs typeface="Lucida Grande"/>
                  <a:sym typeface="Lucida Grande"/>
                  <a:hlinkClick r:id="rId4"/>
                </a:defRPr>
              </a:lvl1pPr>
            </a:lstStyle>
            <a:p>
              <a:pPr lvl="0">
                <a:defRPr sz="1800" b="0" spc="0">
                  <a:solidFill>
                    <a:srgbClr val="000000"/>
                  </a:solidFill>
                  <a:uFillTx/>
                </a:defRPr>
              </a:pPr>
              <a:r>
                <a:rPr sz="1100" b="1" spc="121">
                  <a:solidFill>
                    <a:srgbClr val="FFFFFF"/>
                  </a:solidFill>
                  <a:uFill>
                    <a:solidFill>
                      <a:srgbClr val="FFFFFF"/>
                    </a:solidFill>
                  </a:uFill>
                  <a:hlinkClick r:id="rId4"/>
                </a:rPr>
                <a:t>http://www.cs.princeton.edu/~wayne/kleinberg-tardos</a:t>
              </a:r>
            </a:p>
          </p:txBody>
        </p:sp>
      </p:grpSp>
      <p:pic>
        <p:nvPicPr>
          <p:cNvPr id="11" name="Aw_COLOR_web_logo.png"/>
          <p:cNvPicPr/>
          <p:nvPr/>
        </p:nvPicPr>
        <p:blipFill>
          <a:blip r:embed="rId5">
            <a:extLst/>
          </a:blip>
          <a:stretch>
            <a:fillRect/>
          </a:stretch>
        </p:blipFill>
        <p:spPr>
          <a:xfrm>
            <a:off x="4164381" y="1892300"/>
            <a:ext cx="737819" cy="812800"/>
          </a:xfrm>
          <a:prstGeom prst="rect">
            <a:avLst/>
          </a:prstGeom>
          <a:ln w="12700">
            <a:miter lim="400000"/>
          </a:ln>
        </p:spPr>
      </p:pic>
      <p:sp>
        <p:nvSpPr>
          <p:cNvPr id="12" name="Shape 12"/>
          <p:cNvSpPr/>
          <p:nvPr/>
        </p:nvSpPr>
        <p:spPr>
          <a:xfrm>
            <a:off x="5778456" y="2349501"/>
            <a:ext cx="6516025" cy="1"/>
          </a:xfrm>
          <a:prstGeom prst="line">
            <a:avLst/>
          </a:prstGeom>
          <a:ln w="19050">
            <a:solidFill>
              <a:srgbClr val="FFFFFF"/>
            </a:solidFill>
            <a:round/>
          </a:ln>
        </p:spPr>
        <p:txBody>
          <a:bodyPr lIns="0" tIns="0" rIns="0" bIns="0"/>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aphicFrame>
        <p:nvGraphicFramePr>
          <p:cNvPr id="13" name="Table 13"/>
          <p:cNvGraphicFramePr/>
          <p:nvPr/>
        </p:nvGraphicFramePr>
        <p:xfrm>
          <a:off x="8877300" y="9144000"/>
          <a:ext cx="3429000" cy="482600"/>
        </p:xfrm>
        <a:graphic>
          <a:graphicData uri="http://schemas.openxmlformats.org/drawingml/2006/table">
            <a:tbl>
              <a:tblPr>
                <a:tableStyleId>{8F44A2F1-9E1F-4B54-A3A2-5F16C0AD49E2}</a:tableStyleId>
              </a:tblPr>
              <a:tblGrid>
                <a:gridCol w="3429000"/>
              </a:tblGrid>
              <a:tr h="482600">
                <a:tc>
                  <a:txBody>
                    <a:bodyPr/>
                    <a:lstStyle/>
                    <a:p>
                      <a:pPr marL="58702" marR="58702" lvl="0" algn="r" defTabSz="1295400">
                        <a:lnSpc>
                          <a:spcPct val="130000"/>
                        </a:lnSpc>
                        <a:tabLst/>
                        <a:defRPr sz="1800"/>
                      </a:pPr>
                      <a:r>
                        <a:rPr sz="1200">
                          <a:solidFill>
                            <a:srgbClr val="FFFFFF"/>
                          </a:solidFill>
                          <a:uFill>
                            <a:solidFill/>
                          </a:uFill>
                          <a:latin typeface="Lucida Grande"/>
                          <a:ea typeface="Lucida Grande"/>
                          <a:cs typeface="Lucida Grande"/>
                          <a:sym typeface="Lucida Grande"/>
                        </a:rPr>
                        <a:t>Last updated on 15/9/12 下午10:44</a:t>
                      </a:r>
                    </a:p>
                  </a:txBody>
                  <a:tcPr marL="0" marR="0" marT="0" marB="0" anchor="ctr" horzOverflow="overflow">
                    <a:lnL w="28575">
                      <a:miter lim="400000"/>
                    </a:lnL>
                    <a:lnR w="28575">
                      <a:miter lim="400000"/>
                    </a:lnR>
                    <a:lnT w="28575">
                      <a:miter lim="400000"/>
                    </a:lnT>
                    <a:lnB w="28575">
                      <a:miter lim="400000"/>
                    </a:lnB>
                    <a:noFill/>
                  </a:tcPr>
                </a:tc>
              </a:tr>
            </a:tbl>
          </a:graphicData>
        </a:graphic>
      </p:graphicFrame>
      <p:sp>
        <p:nvSpPr>
          <p:cNvPr id="14" name="Shape 14"/>
          <p:cNvSpPr>
            <a:spLocks noGrp="1"/>
          </p:cNvSpPr>
          <p:nvPr>
            <p:ph type="title"/>
          </p:nvPr>
        </p:nvSpPr>
        <p:spPr>
          <a:xfrm>
            <a:off x="5778500" y="1638300"/>
            <a:ext cx="6908800" cy="698500"/>
          </a:xfrm>
          <a:prstGeom prst="rect">
            <a:avLst/>
          </a:prstGeom>
        </p:spPr>
        <p:txBody>
          <a:bodyPr anchor="t"/>
          <a:lstStyle>
            <a:lvl1pPr>
              <a:lnSpc>
                <a:spcPct val="100000"/>
              </a:lnSpc>
              <a:tabLst>
                <a:tab pos="1244600" algn="l"/>
              </a:tabLst>
              <a:defRPr sz="3600" b="1" cap="small" spc="144">
                <a:solidFill>
                  <a:srgbClr val="FFFFFF"/>
                </a:solidFill>
                <a:latin typeface="+mn-lt"/>
                <a:ea typeface="+mn-ea"/>
                <a:cs typeface="+mn-cs"/>
                <a:sym typeface="Helvetica"/>
              </a:defRPr>
            </a:lvl1pPr>
          </a:lstStyle>
          <a:p>
            <a:pPr lvl="0">
              <a:defRPr sz="1800" b="0" cap="none" spc="0">
                <a:solidFill>
                  <a:srgbClr val="000000"/>
                </a:solidFill>
              </a:defRPr>
            </a:pPr>
            <a:r>
              <a:rPr sz="3600" b="1" cap="small" spc="144">
                <a:solidFill>
                  <a:srgbClr val="FFFFFF"/>
                </a:solidFill>
              </a:rPr>
              <a:t>标题文本</a:t>
            </a:r>
          </a:p>
        </p:txBody>
      </p:sp>
      <p:sp>
        <p:nvSpPr>
          <p:cNvPr id="15" name="Shape 15"/>
          <p:cNvSpPr>
            <a:spLocks noGrp="1"/>
          </p:cNvSpPr>
          <p:nvPr>
            <p:ph type="body" idx="1"/>
          </p:nvPr>
        </p:nvSpPr>
        <p:spPr>
          <a:xfrm>
            <a:off x="5778500" y="2540000"/>
            <a:ext cx="6921500" cy="5740400"/>
          </a:xfrm>
          <a:prstGeom prst="rect">
            <a:avLst/>
          </a:prstGeom>
        </p:spPr>
        <p:txBody>
          <a:bodyPr/>
          <a:lstStyle>
            <a:lvl1pPr marL="317500" indent="-317500">
              <a:lnSpc>
                <a:spcPts val="5000"/>
              </a:lnSpc>
              <a:buSzPct val="100000"/>
              <a:buFont typeface="Lucida Grande"/>
              <a:buChar char="‣"/>
              <a:tabLst>
                <a:tab pos="1244600" algn="l"/>
              </a:tabLst>
              <a:defRPr sz="3000" i="1">
                <a:solidFill>
                  <a:srgbClr val="FFFFFF"/>
                </a:solidFill>
                <a:latin typeface="+mn-lt"/>
                <a:ea typeface="+mn-ea"/>
                <a:cs typeface="+mn-cs"/>
                <a:sym typeface="Helvetica"/>
              </a:defRPr>
            </a:lvl1pPr>
            <a:lvl2pPr marL="317500" indent="-317500">
              <a:lnSpc>
                <a:spcPts val="5000"/>
              </a:lnSpc>
              <a:buSzPct val="100000"/>
              <a:buFont typeface="Lucida Grande"/>
              <a:buChar char="‣"/>
              <a:tabLst>
                <a:tab pos="1244600" algn="l"/>
              </a:tabLst>
              <a:defRPr sz="3000" i="1">
                <a:solidFill>
                  <a:srgbClr val="606060"/>
                </a:solidFill>
                <a:latin typeface="+mn-lt"/>
                <a:ea typeface="+mn-ea"/>
                <a:cs typeface="+mn-cs"/>
                <a:sym typeface="Helvetica"/>
              </a:defRPr>
            </a:lvl2pPr>
            <a:lvl3pPr marL="317500">
              <a:lnSpc>
                <a:spcPts val="5000"/>
              </a:lnSpc>
              <a:buFont typeface="Lucida Grande"/>
              <a:buChar char="‣"/>
              <a:tabLst>
                <a:tab pos="1244600" algn="l"/>
              </a:tabLst>
              <a:defRPr sz="3000" i="1">
                <a:solidFill>
                  <a:srgbClr val="FFFFFF"/>
                </a:solidFill>
                <a:latin typeface="+mn-lt"/>
                <a:ea typeface="+mn-ea"/>
                <a:cs typeface="+mn-cs"/>
                <a:sym typeface="Helvetica"/>
              </a:defRPr>
            </a:lvl3pPr>
            <a:lvl4pPr marL="317500" indent="-317500">
              <a:lnSpc>
                <a:spcPts val="5000"/>
              </a:lnSpc>
              <a:buSzPct val="100000"/>
              <a:buFont typeface="Lucida Grande"/>
              <a:buChar char="‣"/>
              <a:tabLst>
                <a:tab pos="1244600" algn="l"/>
              </a:tabLst>
              <a:defRPr sz="3000" i="1">
                <a:solidFill>
                  <a:srgbClr val="606060"/>
                </a:solidFill>
                <a:latin typeface="+mn-lt"/>
                <a:ea typeface="+mn-ea"/>
                <a:cs typeface="+mn-cs"/>
                <a:sym typeface="Helvetica"/>
              </a:defRPr>
            </a:lvl4pPr>
            <a:lvl5pPr marL="317500" indent="-317500">
              <a:lnSpc>
                <a:spcPts val="5000"/>
              </a:lnSpc>
              <a:buSzPct val="100000"/>
              <a:buFont typeface="Lucida Grande"/>
              <a:buChar char="‣"/>
              <a:tabLst>
                <a:tab pos="1244600" algn="l"/>
              </a:tabLst>
              <a:defRPr sz="3000" i="1">
                <a:solidFill>
                  <a:srgbClr val="FFFFFF"/>
                </a:solidFill>
                <a:latin typeface="+mn-lt"/>
                <a:ea typeface="+mn-ea"/>
                <a:cs typeface="+mn-cs"/>
                <a:sym typeface="Helvetica"/>
              </a:defRPr>
            </a:lvl5pPr>
          </a:lstStyle>
          <a:p>
            <a:pPr lvl="0">
              <a:defRPr sz="1800" i="0">
                <a:solidFill>
                  <a:srgbClr val="000000"/>
                </a:solidFill>
              </a:defRPr>
            </a:pPr>
            <a:r>
              <a:rPr sz="3000" i="1">
                <a:solidFill>
                  <a:srgbClr val="FFFFFF"/>
                </a:solidFill>
              </a:rPr>
              <a:t>正文级别 1</a:t>
            </a:r>
          </a:p>
          <a:p>
            <a:pPr lvl="1">
              <a:defRPr sz="1800" i="0">
                <a:solidFill>
                  <a:srgbClr val="000000"/>
                </a:solidFill>
              </a:defRPr>
            </a:pPr>
            <a:r>
              <a:rPr sz="3000" i="1">
                <a:solidFill>
                  <a:srgbClr val="606060"/>
                </a:solidFill>
              </a:rPr>
              <a:t>正文级别 2</a:t>
            </a:r>
          </a:p>
          <a:p>
            <a:pPr lvl="2">
              <a:defRPr sz="1800" i="0">
                <a:solidFill>
                  <a:srgbClr val="000000"/>
                </a:solidFill>
              </a:defRPr>
            </a:pPr>
            <a:r>
              <a:rPr sz="3000" i="1">
                <a:solidFill>
                  <a:srgbClr val="FFFFFF"/>
                </a:solidFill>
              </a:rPr>
              <a:t>正文级别 3</a:t>
            </a:r>
          </a:p>
          <a:p>
            <a:pPr lvl="3">
              <a:defRPr sz="1800" i="0">
                <a:solidFill>
                  <a:srgbClr val="000000"/>
                </a:solidFill>
              </a:defRPr>
            </a:pPr>
            <a:r>
              <a:rPr sz="3000" i="1">
                <a:solidFill>
                  <a:srgbClr val="606060"/>
                </a:solidFill>
              </a:rPr>
              <a:t>正文级别 4</a:t>
            </a:r>
          </a:p>
          <a:p>
            <a:pPr lvl="4">
              <a:defRPr sz="1800" i="0">
                <a:solidFill>
                  <a:srgbClr val="000000"/>
                </a:solidFill>
              </a:defRPr>
            </a:pPr>
            <a:r>
              <a:rPr sz="3000" i="1">
                <a:solidFill>
                  <a:srgbClr val="FFFFFF"/>
                </a:solidFill>
              </a:rPr>
              <a:t>正文级别 5</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17" name="41C5PV3D5BL._SS500_.jpg"/>
          <p:cNvPicPr/>
          <p:nvPr/>
        </p:nvPicPr>
        <p:blipFill>
          <a:blip r:embed="rId2">
            <a:alphaModFix amt="50000"/>
            <a:extLst/>
          </a:blip>
          <a:stretch>
            <a:fillRect/>
          </a:stretch>
        </p:blipFill>
        <p:spPr>
          <a:xfrm>
            <a:off x="655989" y="1739900"/>
            <a:ext cx="4445288" cy="5105400"/>
          </a:xfrm>
          <a:prstGeom prst="rect">
            <a:avLst/>
          </a:prstGeom>
          <a:ln w="12700">
            <a:miter lim="400000"/>
          </a:ln>
        </p:spPr>
      </p:pic>
      <p:pic>
        <p:nvPicPr>
          <p:cNvPr id="18" name="Aw_COLOR_web_logo.png"/>
          <p:cNvPicPr/>
          <p:nvPr/>
        </p:nvPicPr>
        <p:blipFill>
          <a:blip r:embed="rId3">
            <a:alphaModFix amt="33000"/>
            <a:extLst/>
          </a:blip>
          <a:stretch>
            <a:fillRect/>
          </a:stretch>
        </p:blipFill>
        <p:spPr>
          <a:xfrm>
            <a:off x="4164381" y="1892300"/>
            <a:ext cx="737819" cy="812800"/>
          </a:xfrm>
          <a:prstGeom prst="rect">
            <a:avLst/>
          </a:prstGeom>
          <a:ln w="12700">
            <a:miter lim="400000"/>
          </a:ln>
        </p:spPr>
      </p:pic>
      <p:sp>
        <p:nvSpPr>
          <p:cNvPr id="19" name="Shape 19"/>
          <p:cNvSpPr/>
          <p:nvPr/>
        </p:nvSpPr>
        <p:spPr>
          <a:xfrm>
            <a:off x="5778500" y="2349500"/>
            <a:ext cx="6515101" cy="1"/>
          </a:xfrm>
          <a:prstGeom prst="line">
            <a:avLst/>
          </a:prstGeom>
          <a:ln w="25400">
            <a:solidFill/>
            <a:miter lim="400000"/>
          </a:ln>
        </p:spPr>
        <p:txBody>
          <a:bodyPr lIns="50800" tIns="50800" rIns="50800" bIns="50800" anchor="ct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20" name="Shape 20"/>
          <p:cNvSpPr>
            <a:spLocks noGrp="1"/>
          </p:cNvSpPr>
          <p:nvPr>
            <p:ph type="title"/>
          </p:nvPr>
        </p:nvSpPr>
        <p:spPr>
          <a:xfrm>
            <a:off x="5778500" y="1638300"/>
            <a:ext cx="6908800" cy="698500"/>
          </a:xfrm>
          <a:prstGeom prst="rect">
            <a:avLst/>
          </a:prstGeom>
        </p:spPr>
        <p:txBody>
          <a:bodyPr anchor="t"/>
          <a:lstStyle>
            <a:lvl1pPr>
              <a:lnSpc>
                <a:spcPts val="4300"/>
              </a:lnSpc>
              <a:tabLst>
                <a:tab pos="1244600" algn="l"/>
              </a:tabLst>
              <a:defRPr sz="3600" b="1" cap="small" spc="144">
                <a:latin typeface="+mn-lt"/>
                <a:ea typeface="+mn-ea"/>
                <a:cs typeface="+mn-cs"/>
                <a:sym typeface="Helvetica"/>
              </a:defRPr>
            </a:lvl1pPr>
          </a:lstStyle>
          <a:p>
            <a:pPr lvl="0">
              <a:defRPr sz="1800" b="0" cap="none" spc="0"/>
            </a:pPr>
            <a:r>
              <a:rPr sz="3600" b="1" cap="small" spc="144"/>
              <a:t>标题文本</a:t>
            </a:r>
          </a:p>
        </p:txBody>
      </p:sp>
      <p:sp>
        <p:nvSpPr>
          <p:cNvPr id="21" name="Shape 21"/>
          <p:cNvSpPr>
            <a:spLocks noGrp="1"/>
          </p:cNvSpPr>
          <p:nvPr>
            <p:ph type="body" idx="1"/>
          </p:nvPr>
        </p:nvSpPr>
        <p:spPr>
          <a:xfrm>
            <a:off x="5778500" y="2540000"/>
            <a:ext cx="6921500" cy="5715000"/>
          </a:xfrm>
          <a:prstGeom prst="rect">
            <a:avLst/>
          </a:prstGeom>
        </p:spPr>
        <p:txBody>
          <a:bodyPr/>
          <a:lstStyle>
            <a:lvl1pPr marL="317500" indent="-317500">
              <a:lnSpc>
                <a:spcPts val="5000"/>
              </a:lnSpc>
              <a:buSzPct val="100000"/>
              <a:buFont typeface="Lucida Grande"/>
              <a:buChar char="‣"/>
              <a:tabLst>
                <a:tab pos="1244600" algn="l"/>
              </a:tabLst>
              <a:defRPr sz="3000" i="1">
                <a:solidFill>
                  <a:srgbClr val="000000"/>
                </a:solidFill>
                <a:latin typeface="+mn-lt"/>
                <a:ea typeface="+mn-ea"/>
                <a:cs typeface="+mn-cs"/>
                <a:sym typeface="Helvetica"/>
              </a:defRPr>
            </a:lvl1pPr>
            <a:lvl2pPr marL="317500" indent="-317500">
              <a:lnSpc>
                <a:spcPts val="5000"/>
              </a:lnSpc>
              <a:buSzPct val="100000"/>
              <a:buFont typeface="Lucida Grande"/>
              <a:buChar char="‣"/>
              <a:tabLst>
                <a:tab pos="1244600" algn="l"/>
              </a:tabLst>
              <a:defRPr sz="3000" i="1">
                <a:solidFill>
                  <a:srgbClr val="D5D5D5"/>
                </a:solidFill>
                <a:latin typeface="+mn-lt"/>
                <a:ea typeface="+mn-ea"/>
                <a:cs typeface="+mn-cs"/>
                <a:sym typeface="Helvetica"/>
              </a:defRPr>
            </a:lvl2pPr>
            <a:lvl3pPr marL="317500">
              <a:lnSpc>
                <a:spcPts val="5000"/>
              </a:lnSpc>
              <a:buFont typeface="Lucida Grande"/>
              <a:buChar char="‣"/>
              <a:tabLst>
                <a:tab pos="1244600" algn="l"/>
              </a:tabLst>
              <a:defRPr sz="3000" i="1">
                <a:solidFill>
                  <a:srgbClr val="000000"/>
                </a:solidFill>
                <a:latin typeface="+mn-lt"/>
                <a:ea typeface="+mn-ea"/>
                <a:cs typeface="+mn-cs"/>
                <a:sym typeface="Helvetica"/>
              </a:defRPr>
            </a:lvl3pPr>
            <a:lvl4pPr marL="317500" indent="-317500">
              <a:lnSpc>
                <a:spcPts val="5000"/>
              </a:lnSpc>
              <a:buSzPct val="100000"/>
              <a:buFont typeface="Lucida Grande"/>
              <a:buChar char="‣"/>
              <a:tabLst>
                <a:tab pos="1244600" algn="l"/>
              </a:tabLst>
              <a:defRPr sz="3000" i="1">
                <a:solidFill>
                  <a:srgbClr val="D5D5D5"/>
                </a:solidFill>
                <a:latin typeface="+mn-lt"/>
                <a:ea typeface="+mn-ea"/>
                <a:cs typeface="+mn-cs"/>
                <a:sym typeface="Helvetica"/>
              </a:defRPr>
            </a:lvl4pPr>
            <a:lvl5pPr marL="317500" indent="-317500">
              <a:lnSpc>
                <a:spcPts val="5000"/>
              </a:lnSpc>
              <a:buSzPct val="100000"/>
              <a:buFont typeface="Lucida Grande"/>
              <a:buChar char="‣"/>
              <a:tabLst>
                <a:tab pos="1244600" algn="l"/>
              </a:tabLst>
              <a:defRPr sz="3000" i="1">
                <a:solidFill>
                  <a:srgbClr val="000000"/>
                </a:solidFill>
                <a:latin typeface="+mn-lt"/>
                <a:ea typeface="+mn-ea"/>
                <a:cs typeface="+mn-cs"/>
                <a:sym typeface="Helvetica"/>
              </a:defRPr>
            </a:lvl5pPr>
          </a:lstStyle>
          <a:p>
            <a:pPr lvl="0">
              <a:defRPr sz="1800" i="0"/>
            </a:pPr>
            <a:r>
              <a:rPr sz="3000" i="1"/>
              <a:t>正文级别 1</a:t>
            </a:r>
          </a:p>
          <a:p>
            <a:pPr lvl="1">
              <a:defRPr sz="1800" i="0">
                <a:solidFill>
                  <a:srgbClr val="000000"/>
                </a:solidFill>
              </a:defRPr>
            </a:pPr>
            <a:r>
              <a:rPr sz="3000" i="1">
                <a:solidFill>
                  <a:srgbClr val="D5D5D5"/>
                </a:solidFill>
              </a:rPr>
              <a:t>正文级别 2</a:t>
            </a:r>
          </a:p>
          <a:p>
            <a:pPr lvl="2">
              <a:defRPr sz="1800" i="0"/>
            </a:pPr>
            <a:r>
              <a:rPr sz="3000" i="1"/>
              <a:t>正文级别 3</a:t>
            </a:r>
          </a:p>
          <a:p>
            <a:pPr lvl="3">
              <a:defRPr sz="1800" i="0">
                <a:solidFill>
                  <a:srgbClr val="000000"/>
                </a:solidFill>
              </a:defRPr>
            </a:pPr>
            <a:r>
              <a:rPr sz="3000" i="1">
                <a:solidFill>
                  <a:srgbClr val="D5D5D5"/>
                </a:solidFill>
              </a:rPr>
              <a:t>正文级别 4</a:t>
            </a:r>
          </a:p>
          <a:p>
            <a:pPr lvl="4">
              <a:defRPr sz="1800" i="0"/>
            </a:pPr>
            <a:r>
              <a:rPr sz="3000" i="1"/>
              <a:t>正文级别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generic)">
    <p:spTree>
      <p:nvGrpSpPr>
        <p:cNvPr id="1" name=""/>
        <p:cNvGrpSpPr/>
        <p:nvPr/>
      </p:nvGrpSpPr>
      <p:grpSpPr>
        <a:xfrm>
          <a:off x="0" y="0"/>
          <a:ext cx="0" cy="0"/>
          <a:chOff x="0" y="0"/>
          <a:chExt cx="0" cy="0"/>
        </a:xfrm>
      </p:grpSpPr>
      <p:sp>
        <p:nvSpPr>
          <p:cNvPr id="23" name="Shape 23"/>
          <p:cNvSpPr/>
          <p:nvPr/>
        </p:nvSpPr>
        <p:spPr>
          <a:xfrm>
            <a:off x="5778500" y="2349500"/>
            <a:ext cx="6515101" cy="1"/>
          </a:xfrm>
          <a:prstGeom prst="line">
            <a:avLst/>
          </a:prstGeom>
          <a:ln w="25400">
            <a:solidFill/>
            <a:miter lim="400000"/>
          </a:ln>
        </p:spPr>
        <p:txBody>
          <a:bodyPr lIns="50800" tIns="50800" rIns="50800" bIns="50800" anchor="ct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24" name="Shape 24"/>
          <p:cNvSpPr>
            <a:spLocks noGrp="1"/>
          </p:cNvSpPr>
          <p:nvPr>
            <p:ph type="title"/>
          </p:nvPr>
        </p:nvSpPr>
        <p:spPr>
          <a:xfrm>
            <a:off x="5778500" y="1638300"/>
            <a:ext cx="6908800" cy="698500"/>
          </a:xfrm>
          <a:prstGeom prst="rect">
            <a:avLst/>
          </a:prstGeom>
        </p:spPr>
        <p:txBody>
          <a:bodyPr anchor="t"/>
          <a:lstStyle>
            <a:lvl1pPr>
              <a:lnSpc>
                <a:spcPts val="4300"/>
              </a:lnSpc>
              <a:tabLst>
                <a:tab pos="1244600" algn="l"/>
              </a:tabLst>
              <a:defRPr sz="3600" b="1" cap="small" spc="144">
                <a:latin typeface="+mn-lt"/>
                <a:ea typeface="+mn-ea"/>
                <a:cs typeface="+mn-cs"/>
                <a:sym typeface="Helvetica"/>
              </a:defRPr>
            </a:lvl1pPr>
          </a:lstStyle>
          <a:p>
            <a:pPr lvl="0">
              <a:defRPr sz="1800" b="0" cap="none" spc="0"/>
            </a:pPr>
            <a:r>
              <a:rPr sz="3600" b="1" cap="small" spc="144"/>
              <a:t>标题文本</a:t>
            </a:r>
          </a:p>
        </p:txBody>
      </p:sp>
      <p:sp>
        <p:nvSpPr>
          <p:cNvPr id="25" name="Shape 25"/>
          <p:cNvSpPr>
            <a:spLocks noGrp="1"/>
          </p:cNvSpPr>
          <p:nvPr>
            <p:ph type="body" idx="1"/>
          </p:nvPr>
        </p:nvSpPr>
        <p:spPr>
          <a:xfrm>
            <a:off x="5778500" y="2540000"/>
            <a:ext cx="6921500" cy="5740400"/>
          </a:xfrm>
          <a:prstGeom prst="rect">
            <a:avLst/>
          </a:prstGeom>
        </p:spPr>
        <p:txBody>
          <a:bodyPr/>
          <a:lstStyle>
            <a:lvl1pPr marL="317500" indent="-317500">
              <a:lnSpc>
                <a:spcPts val="5000"/>
              </a:lnSpc>
              <a:buSzPct val="100000"/>
              <a:buFont typeface="Lucida Grande"/>
              <a:buChar char="‣"/>
              <a:tabLst>
                <a:tab pos="1244600" algn="l"/>
              </a:tabLst>
              <a:defRPr sz="3000" i="1">
                <a:solidFill>
                  <a:srgbClr val="000000"/>
                </a:solidFill>
                <a:latin typeface="+mn-lt"/>
                <a:ea typeface="+mn-ea"/>
                <a:cs typeface="+mn-cs"/>
                <a:sym typeface="Helvetica"/>
              </a:defRPr>
            </a:lvl1pPr>
            <a:lvl2pPr marL="317500" indent="-317500">
              <a:lnSpc>
                <a:spcPts val="5000"/>
              </a:lnSpc>
              <a:buSzPct val="100000"/>
              <a:buFont typeface="Lucida Grande"/>
              <a:buChar char="‣"/>
              <a:tabLst>
                <a:tab pos="1244600" algn="l"/>
              </a:tabLst>
              <a:defRPr sz="3000" i="1">
                <a:solidFill>
                  <a:srgbClr val="D5D5D5"/>
                </a:solidFill>
                <a:latin typeface="+mn-lt"/>
                <a:ea typeface="+mn-ea"/>
                <a:cs typeface="+mn-cs"/>
                <a:sym typeface="Helvetica"/>
              </a:defRPr>
            </a:lvl2pPr>
            <a:lvl3pPr marL="317500">
              <a:lnSpc>
                <a:spcPts val="5000"/>
              </a:lnSpc>
              <a:buFont typeface="Lucida Grande"/>
              <a:buChar char="‣"/>
              <a:tabLst>
                <a:tab pos="1244600" algn="l"/>
              </a:tabLst>
              <a:defRPr sz="3000" i="1">
                <a:solidFill>
                  <a:srgbClr val="000000"/>
                </a:solidFill>
                <a:latin typeface="+mn-lt"/>
                <a:ea typeface="+mn-ea"/>
                <a:cs typeface="+mn-cs"/>
                <a:sym typeface="Helvetica"/>
              </a:defRPr>
            </a:lvl3pPr>
            <a:lvl4pPr marL="317500" indent="-317500">
              <a:lnSpc>
                <a:spcPts val="5000"/>
              </a:lnSpc>
              <a:buSzPct val="100000"/>
              <a:buFont typeface="Lucida Grande"/>
              <a:buChar char="‣"/>
              <a:tabLst>
                <a:tab pos="1244600" algn="l"/>
              </a:tabLst>
              <a:defRPr sz="3000" i="1">
                <a:solidFill>
                  <a:srgbClr val="D5D5D5"/>
                </a:solidFill>
                <a:latin typeface="+mn-lt"/>
                <a:ea typeface="+mn-ea"/>
                <a:cs typeface="+mn-cs"/>
                <a:sym typeface="Helvetica"/>
              </a:defRPr>
            </a:lvl4pPr>
            <a:lvl5pPr marL="317500" indent="-317500">
              <a:lnSpc>
                <a:spcPts val="5000"/>
              </a:lnSpc>
              <a:buSzPct val="100000"/>
              <a:buFont typeface="Lucida Grande"/>
              <a:buChar char="‣"/>
              <a:tabLst>
                <a:tab pos="1244600" algn="l"/>
              </a:tabLst>
              <a:defRPr sz="3000" i="1">
                <a:solidFill>
                  <a:srgbClr val="000000"/>
                </a:solidFill>
                <a:latin typeface="+mn-lt"/>
                <a:ea typeface="+mn-ea"/>
                <a:cs typeface="+mn-cs"/>
                <a:sym typeface="Helvetica"/>
              </a:defRPr>
            </a:lvl5pPr>
          </a:lstStyle>
          <a:p>
            <a:pPr lvl="0">
              <a:defRPr sz="1800" i="0"/>
            </a:pPr>
            <a:r>
              <a:rPr sz="3000" i="1"/>
              <a:t>正文级别 1</a:t>
            </a:r>
          </a:p>
          <a:p>
            <a:pPr lvl="1">
              <a:defRPr sz="1800" i="0">
                <a:solidFill>
                  <a:srgbClr val="000000"/>
                </a:solidFill>
              </a:defRPr>
            </a:pPr>
            <a:r>
              <a:rPr sz="3000" i="1">
                <a:solidFill>
                  <a:srgbClr val="D5D5D5"/>
                </a:solidFill>
              </a:rPr>
              <a:t>正文级别 2</a:t>
            </a:r>
          </a:p>
          <a:p>
            <a:pPr lvl="2">
              <a:defRPr sz="1800" i="0"/>
            </a:pPr>
            <a:r>
              <a:rPr sz="3000" i="1"/>
              <a:t>正文级别 3</a:t>
            </a:r>
          </a:p>
          <a:p>
            <a:pPr lvl="3">
              <a:defRPr sz="1800" i="0">
                <a:solidFill>
                  <a:srgbClr val="000000"/>
                </a:solidFill>
              </a:defRPr>
            </a:pPr>
            <a:r>
              <a:rPr sz="3000" i="1">
                <a:solidFill>
                  <a:srgbClr val="D5D5D5"/>
                </a:solidFill>
              </a:rPr>
              <a:t>正文级别 4</a:t>
            </a:r>
          </a:p>
          <a:p>
            <a:pPr lvl="4">
              <a:defRPr sz="1800" i="0"/>
            </a:pPr>
            <a:r>
              <a:rPr sz="3000" i="1"/>
              <a:t>正文级别 5</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lvl1pPr>
              <a:tabLst>
                <a:tab pos="1244600" algn="l"/>
              </a:tabLst>
            </a:lvl1pPr>
          </a:lstStyle>
          <a:p>
            <a:pPr lvl="0">
              <a:defRPr sz="1800"/>
            </a:pPr>
            <a:r>
              <a:rPr sz="2800"/>
              <a:t>标题文本</a:t>
            </a:r>
          </a:p>
        </p:txBody>
      </p:sp>
      <p:sp>
        <p:nvSpPr>
          <p:cNvPr id="28" name="Shape 28"/>
          <p:cNvSpPr>
            <a:spLocks noGrp="1"/>
          </p:cNvSpPr>
          <p:nvPr>
            <p:ph type="body" idx="1"/>
          </p:nvPr>
        </p:nvSpPr>
        <p:spPr>
          <a:prstGeom prst="rect">
            <a:avLst/>
          </a:prstGeom>
        </p:spPr>
        <p:txBody>
          <a:bodyPr/>
          <a:lstStyle>
            <a:lvl1pPr>
              <a:tabLst>
                <a:tab pos="1244600" algn="l"/>
              </a:tabLst>
            </a:lvl1pPr>
            <a:lvl2pPr>
              <a:buFont typeface="ヒラギノ角ゴ ProN W3"/>
              <a:buChar char="・"/>
              <a:tabLst>
                <a:tab pos="1244600" algn="l"/>
              </a:tabLst>
              <a:defRPr>
                <a:solidFill>
                  <a:srgbClr val="000000"/>
                </a:solidFill>
              </a:defRPr>
            </a:lvl2pPr>
            <a:lvl3pPr>
              <a:buFont typeface="ヒラギノ角ゴ ProN W3"/>
              <a:buChar char="-"/>
              <a:tabLst>
                <a:tab pos="1244600" algn="l"/>
              </a:tabLst>
              <a:defRPr>
                <a:solidFill>
                  <a:srgbClr val="000000"/>
                </a:solidFill>
              </a:defRPr>
            </a:lvl3pPr>
            <a:lvl4pPr>
              <a:tabLst>
                <a:tab pos="1244600" algn="l"/>
              </a:tabLst>
              <a:defRPr>
                <a:solidFill>
                  <a:srgbClr val="000000"/>
                </a:solidFill>
              </a:defRPr>
            </a:lvl4pPr>
            <a:lvl5pPr>
              <a:tabLst>
                <a:tab pos="1244600" algn="l"/>
              </a:tabLst>
              <a:defRPr>
                <a:solidFill>
                  <a:srgbClr val="000000"/>
                </a:solidFill>
              </a:defRPr>
            </a:lvl5pPr>
          </a:lstStyle>
          <a:p>
            <a:pPr lvl="0">
              <a:defRPr sz="1800">
                <a:solidFill>
                  <a:srgbClr val="000000"/>
                </a:solidFill>
              </a:defRPr>
            </a:pPr>
            <a:r>
              <a:rPr sz="2400">
                <a:solidFill>
                  <a:srgbClr val="0048AA"/>
                </a:solidFill>
              </a:rPr>
              <a:t>正文级别 1</a:t>
            </a:r>
          </a:p>
          <a:p>
            <a:pPr lvl="1">
              <a:defRPr sz="1800"/>
            </a:pPr>
            <a:r>
              <a:rPr sz="2400"/>
              <a:t>正文级别 2</a:t>
            </a:r>
          </a:p>
          <a:p>
            <a:pPr lvl="2">
              <a:defRPr sz="1800"/>
            </a:pPr>
            <a:r>
              <a:rPr sz="2400"/>
              <a:t>正文级别 3</a:t>
            </a:r>
          </a:p>
          <a:p>
            <a:pPr lvl="3">
              <a:defRPr sz="1800"/>
            </a:pPr>
            <a:r>
              <a:rPr sz="2400"/>
              <a:t>正文级别 4</a:t>
            </a:r>
          </a:p>
          <a:p>
            <a:pPr lvl="4">
              <a:defRPr sz="1800"/>
            </a:pPr>
            <a:r>
              <a:rPr sz="2400"/>
              <a:t>正文级别 5</a:t>
            </a:r>
          </a:p>
        </p:txBody>
      </p:sp>
      <p:sp>
        <p:nvSpPr>
          <p:cNvPr id="29" name="Shape 29"/>
          <p:cNvSpPr>
            <a:spLocks noGrp="1"/>
          </p:cNvSpPr>
          <p:nvPr>
            <p:ph type="sldNum" sz="quarter" idx="2"/>
          </p:nvPr>
        </p:nvSpPr>
        <p:spPr>
          <a:prstGeom prst="rect">
            <a:avLst/>
          </a:prstGeom>
        </p:spPr>
        <p:txBody>
          <a:bodyPr/>
          <a:lstStyle>
            <a:lvl1pPr>
              <a:tabLst>
                <a:tab pos="1066800" algn="l"/>
              </a:tabLst>
            </a:lvl1p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9"/>
        </a:solidFill>
        <a:effectLst/>
      </p:bgPr>
    </p:bg>
    <p:spTree>
      <p:nvGrpSpPr>
        <p:cNvPr id="1" name=""/>
        <p:cNvGrpSpPr/>
        <p:nvPr/>
      </p:nvGrpSpPr>
      <p:grpSpPr>
        <a:xfrm>
          <a:off x="0" y="0"/>
          <a:ext cx="0" cy="0"/>
          <a:chOff x="0" y="0"/>
          <a:chExt cx="0" cy="0"/>
        </a:xfrm>
      </p:grpSpPr>
      <p:sp>
        <p:nvSpPr>
          <p:cNvPr id="2" name="Shape 2"/>
          <p:cNvSpPr/>
          <p:nvPr/>
        </p:nvSpPr>
        <p:spPr>
          <a:xfrm flipV="1">
            <a:off x="825500" y="990572"/>
            <a:ext cx="11366500" cy="28"/>
          </a:xfrm>
          <a:prstGeom prst="line">
            <a:avLst/>
          </a:prstGeom>
          <a:ln w="12700">
            <a:solidFill/>
            <a:miter lim="400000"/>
          </a:ln>
        </p:spPr>
        <p:txBody>
          <a:bodyPr lIns="0" tIns="0" rIns="0" bIns="0"/>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3" name="Shape 3"/>
          <p:cNvSpPr>
            <a:spLocks noGrp="1"/>
          </p:cNvSpPr>
          <p:nvPr>
            <p:ph type="title"/>
          </p:nvPr>
        </p:nvSpPr>
        <p:spPr>
          <a:xfrm>
            <a:off x="812800" y="0"/>
            <a:ext cx="11379200" cy="812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lvl1pPr>
              <a:tabLst>
                <a:tab pos="1244600" algn="l"/>
              </a:tabLst>
            </a:lvl1pPr>
          </a:lstStyle>
          <a:p>
            <a:pPr lvl="0">
              <a:defRPr sz="1800"/>
            </a:pPr>
            <a:r>
              <a:rPr sz="2800"/>
              <a:t>标题文本</a:t>
            </a:r>
          </a:p>
        </p:txBody>
      </p:sp>
      <p:sp>
        <p:nvSpPr>
          <p:cNvPr id="4" name="Shape 4"/>
          <p:cNvSpPr>
            <a:spLocks noGrp="1"/>
          </p:cNvSpPr>
          <p:nvPr>
            <p:ph type="body" idx="1"/>
          </p:nvPr>
        </p:nvSpPr>
        <p:spPr>
          <a:xfrm>
            <a:off x="812800" y="1270000"/>
            <a:ext cx="11379200" cy="81788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tabLst>
                <a:tab pos="1244600" algn="l"/>
              </a:tabLst>
            </a:lvl1pPr>
            <a:lvl2pPr>
              <a:buFont typeface="ヒラギノ角ゴ ProN W3"/>
              <a:buChar char="・"/>
              <a:tabLst>
                <a:tab pos="1244600" algn="l"/>
              </a:tabLst>
              <a:defRPr>
                <a:solidFill>
                  <a:srgbClr val="000000"/>
                </a:solidFill>
              </a:defRPr>
            </a:lvl2pPr>
            <a:lvl3pPr>
              <a:buFont typeface="ヒラギノ角ゴ ProN W3"/>
              <a:buChar char="-"/>
              <a:tabLst>
                <a:tab pos="1244600" algn="l"/>
              </a:tabLst>
              <a:defRPr>
                <a:solidFill>
                  <a:srgbClr val="000000"/>
                </a:solidFill>
              </a:defRPr>
            </a:lvl3pPr>
            <a:lvl4pPr>
              <a:tabLst>
                <a:tab pos="1244600" algn="l"/>
              </a:tabLst>
              <a:defRPr>
                <a:solidFill>
                  <a:srgbClr val="000000"/>
                </a:solidFill>
              </a:defRPr>
            </a:lvl4pPr>
            <a:lvl5pPr>
              <a:tabLst>
                <a:tab pos="1244600" algn="l"/>
              </a:tabLst>
              <a:defRPr>
                <a:solidFill>
                  <a:srgbClr val="000000"/>
                </a:solidFill>
              </a:defRPr>
            </a:lvl5pPr>
          </a:lstStyle>
          <a:p>
            <a:pPr lvl="0">
              <a:defRPr sz="1800">
                <a:solidFill>
                  <a:srgbClr val="000000"/>
                </a:solidFill>
              </a:defRPr>
            </a:pPr>
            <a:r>
              <a:rPr sz="2400">
                <a:solidFill>
                  <a:srgbClr val="0048AA"/>
                </a:solidFill>
              </a:rPr>
              <a:t>正文级别 1</a:t>
            </a:r>
          </a:p>
          <a:p>
            <a:pPr lvl="1">
              <a:defRPr sz="1800"/>
            </a:pPr>
            <a:r>
              <a:rPr sz="2400"/>
              <a:t>正文级别 2</a:t>
            </a:r>
          </a:p>
          <a:p>
            <a:pPr lvl="2">
              <a:defRPr sz="1800"/>
            </a:pPr>
            <a:r>
              <a:rPr sz="2400"/>
              <a:t>正文级别 3</a:t>
            </a:r>
          </a:p>
          <a:p>
            <a:pPr lvl="3">
              <a:defRPr sz="1800"/>
            </a:pPr>
            <a:r>
              <a:rPr sz="2400"/>
              <a:t>正文级别 4</a:t>
            </a:r>
          </a:p>
          <a:p>
            <a:pPr lvl="4">
              <a:defRPr sz="1800"/>
            </a:pPr>
            <a:r>
              <a:rPr sz="2400"/>
              <a:t>正文级别 5</a:t>
            </a:r>
          </a:p>
        </p:txBody>
      </p:sp>
      <p:sp>
        <p:nvSpPr>
          <p:cNvPr id="5" name="Shape 5"/>
          <p:cNvSpPr>
            <a:spLocks noGrp="1"/>
          </p:cNvSpPr>
          <p:nvPr>
            <p:ph type="sldNum" sz="quarter" idx="2"/>
          </p:nvPr>
        </p:nvSpPr>
        <p:spPr>
          <a:xfrm>
            <a:off x="12355880" y="9347200"/>
            <a:ext cx="281840" cy="215951"/>
          </a:xfrm>
          <a:prstGeom prst="rect">
            <a:avLst/>
          </a:prstGeom>
          <a:ln w="12700">
            <a:miter lim="400000"/>
          </a:ln>
        </p:spPr>
        <p:txBody>
          <a:bodyPr wrap="none" lIns="38100" tIns="38100" rIns="38100" bIns="38100">
            <a:spAutoFit/>
          </a:bodyPr>
          <a:lstStyle>
            <a:lvl1pPr defTabSz="457200">
              <a:lnSpc>
                <a:spcPts val="1400"/>
              </a:lnSpc>
              <a:buClrTx/>
              <a:buFontTx/>
              <a:tabLst>
                <a:tab pos="1066800" algn="l"/>
              </a:tabLst>
              <a:defRPr sz="1200">
                <a:solidFill>
                  <a:srgbClr val="000000"/>
                </a:solidFill>
              </a:defRPr>
            </a:lvl1pPr>
          </a:lstStyle>
          <a:p>
            <a:pPr lvl="0"/>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defTabSz="457200">
        <a:lnSpc>
          <a:spcPts val="3800"/>
        </a:lnSpc>
        <a:tabLst>
          <a:tab pos="1244600" algn="l"/>
        </a:tabLst>
        <a:defRPr sz="2800">
          <a:latin typeface="Futura"/>
          <a:ea typeface="Futura"/>
          <a:cs typeface="Futura"/>
          <a:sym typeface="Futura"/>
        </a:defRPr>
      </a:lvl1pPr>
      <a:lvl2pPr indent="228600" defTabSz="457200">
        <a:lnSpc>
          <a:spcPts val="3800"/>
        </a:lnSpc>
        <a:tabLst>
          <a:tab pos="1244600" algn="l"/>
        </a:tabLst>
        <a:defRPr sz="2800">
          <a:latin typeface="Futura"/>
          <a:ea typeface="Futura"/>
          <a:cs typeface="Futura"/>
          <a:sym typeface="Futura"/>
        </a:defRPr>
      </a:lvl2pPr>
      <a:lvl3pPr indent="457200" defTabSz="457200">
        <a:lnSpc>
          <a:spcPts val="3800"/>
        </a:lnSpc>
        <a:tabLst>
          <a:tab pos="1244600" algn="l"/>
        </a:tabLst>
        <a:defRPr sz="2800">
          <a:latin typeface="Futura"/>
          <a:ea typeface="Futura"/>
          <a:cs typeface="Futura"/>
          <a:sym typeface="Futura"/>
        </a:defRPr>
      </a:lvl3pPr>
      <a:lvl4pPr indent="685800" defTabSz="457200">
        <a:lnSpc>
          <a:spcPts val="3800"/>
        </a:lnSpc>
        <a:tabLst>
          <a:tab pos="1244600" algn="l"/>
        </a:tabLst>
        <a:defRPr sz="2800">
          <a:latin typeface="Futura"/>
          <a:ea typeface="Futura"/>
          <a:cs typeface="Futura"/>
          <a:sym typeface="Futura"/>
        </a:defRPr>
      </a:lvl4pPr>
      <a:lvl5pPr indent="914400" defTabSz="457200">
        <a:lnSpc>
          <a:spcPts val="3800"/>
        </a:lnSpc>
        <a:tabLst>
          <a:tab pos="1244600" algn="l"/>
        </a:tabLst>
        <a:defRPr sz="2800">
          <a:latin typeface="Futura"/>
          <a:ea typeface="Futura"/>
          <a:cs typeface="Futura"/>
          <a:sym typeface="Futura"/>
        </a:defRPr>
      </a:lvl5pPr>
      <a:lvl6pPr indent="1143000" defTabSz="457200">
        <a:lnSpc>
          <a:spcPts val="3800"/>
        </a:lnSpc>
        <a:tabLst>
          <a:tab pos="1244600" algn="l"/>
        </a:tabLst>
        <a:defRPr sz="2800">
          <a:latin typeface="Futura"/>
          <a:ea typeface="Futura"/>
          <a:cs typeface="Futura"/>
          <a:sym typeface="Futura"/>
        </a:defRPr>
      </a:lvl6pPr>
      <a:lvl7pPr indent="1371600" defTabSz="457200">
        <a:lnSpc>
          <a:spcPts val="3800"/>
        </a:lnSpc>
        <a:tabLst>
          <a:tab pos="1244600" algn="l"/>
        </a:tabLst>
        <a:defRPr sz="2800">
          <a:latin typeface="Futura"/>
          <a:ea typeface="Futura"/>
          <a:cs typeface="Futura"/>
          <a:sym typeface="Futura"/>
        </a:defRPr>
      </a:lvl7pPr>
      <a:lvl8pPr indent="1600200" defTabSz="457200">
        <a:lnSpc>
          <a:spcPts val="3800"/>
        </a:lnSpc>
        <a:tabLst>
          <a:tab pos="1244600" algn="l"/>
        </a:tabLst>
        <a:defRPr sz="2800">
          <a:latin typeface="Futura"/>
          <a:ea typeface="Futura"/>
          <a:cs typeface="Futura"/>
          <a:sym typeface="Futura"/>
        </a:defRPr>
      </a:lvl8pPr>
      <a:lvl9pPr indent="1828800" defTabSz="457200">
        <a:lnSpc>
          <a:spcPts val="3800"/>
        </a:lnSpc>
        <a:tabLst>
          <a:tab pos="1244600" algn="l"/>
        </a:tabLst>
        <a:defRPr sz="2800">
          <a:latin typeface="Futura"/>
          <a:ea typeface="Futura"/>
          <a:cs typeface="Futura"/>
          <a:sym typeface="Futura"/>
        </a:defRPr>
      </a:lvl9pPr>
    </p:titleStyle>
    <p:bodyStyle>
      <a:lvl1pPr defTabSz="457200">
        <a:lnSpc>
          <a:spcPts val="3800"/>
        </a:lnSpc>
        <a:tabLst>
          <a:tab pos="1244600" algn="l"/>
        </a:tabLst>
        <a:defRPr sz="2400">
          <a:solidFill>
            <a:srgbClr val="0048AA"/>
          </a:solidFill>
          <a:latin typeface="Lucida Sans Regular"/>
          <a:ea typeface="Lucida Sans Regular"/>
          <a:cs typeface="Lucida Sans Regular"/>
          <a:sym typeface="Lucida Sans Regular"/>
        </a:defRPr>
      </a:lvl1pPr>
      <a:lvl2pPr marL="584200" indent="-457200" defTabSz="457200">
        <a:lnSpc>
          <a:spcPts val="3800"/>
        </a:lnSpc>
        <a:buSzPct val="160000"/>
        <a:buChar char="•"/>
        <a:tabLst>
          <a:tab pos="1244600" algn="l"/>
        </a:tabLst>
        <a:defRPr sz="2400">
          <a:solidFill>
            <a:srgbClr val="0048AA"/>
          </a:solidFill>
          <a:latin typeface="Lucida Sans Regular"/>
          <a:ea typeface="Lucida Sans Regular"/>
          <a:cs typeface="Lucida Sans Regular"/>
          <a:sym typeface="Lucida Sans Regular"/>
        </a:defRPr>
      </a:lvl2pPr>
      <a:lvl3pPr marL="914400" indent="-317500" defTabSz="457200">
        <a:lnSpc>
          <a:spcPts val="3800"/>
        </a:lnSpc>
        <a:buSzPct val="100000"/>
        <a:buChar char="•"/>
        <a:tabLst>
          <a:tab pos="1244600" algn="l"/>
        </a:tabLst>
        <a:defRPr sz="2400">
          <a:solidFill>
            <a:srgbClr val="0048AA"/>
          </a:solidFill>
          <a:latin typeface="Lucida Sans Regular"/>
          <a:ea typeface="Lucida Sans Regular"/>
          <a:cs typeface="Lucida Sans Regular"/>
          <a:sym typeface="Lucida Sans Regular"/>
        </a:defRPr>
      </a:lvl3pPr>
      <a:lvl4pPr defTabSz="457200">
        <a:lnSpc>
          <a:spcPts val="3800"/>
        </a:lnSpc>
        <a:tabLst>
          <a:tab pos="1244600" algn="l"/>
        </a:tabLst>
        <a:defRPr sz="2400">
          <a:solidFill>
            <a:srgbClr val="0048AA"/>
          </a:solidFill>
          <a:latin typeface="Lucida Sans Regular"/>
          <a:ea typeface="Lucida Sans Regular"/>
          <a:cs typeface="Lucida Sans Regular"/>
          <a:sym typeface="Lucida Sans Regular"/>
        </a:defRPr>
      </a:lvl4pPr>
      <a:lvl5pPr defTabSz="457200">
        <a:lnSpc>
          <a:spcPts val="3800"/>
        </a:lnSpc>
        <a:tabLst>
          <a:tab pos="1244600" algn="l"/>
        </a:tabLst>
        <a:defRPr sz="2400">
          <a:solidFill>
            <a:srgbClr val="0048AA"/>
          </a:solidFill>
          <a:latin typeface="Lucida Sans Regular"/>
          <a:ea typeface="Lucida Sans Regular"/>
          <a:cs typeface="Lucida Sans Regular"/>
          <a:sym typeface="Lucida Sans Regular"/>
        </a:defRPr>
      </a:lvl5pPr>
      <a:lvl6pPr indent="355600" defTabSz="457200">
        <a:lnSpc>
          <a:spcPts val="3800"/>
        </a:lnSpc>
        <a:tabLst>
          <a:tab pos="1244600" algn="l"/>
        </a:tabLst>
        <a:defRPr sz="2400">
          <a:solidFill>
            <a:srgbClr val="0048AA"/>
          </a:solidFill>
          <a:latin typeface="Lucida Sans Regular"/>
          <a:ea typeface="Lucida Sans Regular"/>
          <a:cs typeface="Lucida Sans Regular"/>
          <a:sym typeface="Lucida Sans Regular"/>
        </a:defRPr>
      </a:lvl6pPr>
      <a:lvl7pPr indent="711200" defTabSz="457200">
        <a:lnSpc>
          <a:spcPts val="3800"/>
        </a:lnSpc>
        <a:tabLst>
          <a:tab pos="1244600" algn="l"/>
        </a:tabLst>
        <a:defRPr sz="2400">
          <a:solidFill>
            <a:srgbClr val="0048AA"/>
          </a:solidFill>
          <a:latin typeface="Lucida Sans Regular"/>
          <a:ea typeface="Lucida Sans Regular"/>
          <a:cs typeface="Lucida Sans Regular"/>
          <a:sym typeface="Lucida Sans Regular"/>
        </a:defRPr>
      </a:lvl7pPr>
      <a:lvl8pPr indent="1066800" defTabSz="457200">
        <a:lnSpc>
          <a:spcPts val="3800"/>
        </a:lnSpc>
        <a:tabLst>
          <a:tab pos="1244600" algn="l"/>
        </a:tabLst>
        <a:defRPr sz="2400">
          <a:solidFill>
            <a:srgbClr val="0048AA"/>
          </a:solidFill>
          <a:latin typeface="Lucida Sans Regular"/>
          <a:ea typeface="Lucida Sans Regular"/>
          <a:cs typeface="Lucida Sans Regular"/>
          <a:sym typeface="Lucida Sans Regular"/>
        </a:defRPr>
      </a:lvl8pPr>
      <a:lvl9pPr indent="1422400" defTabSz="457200">
        <a:lnSpc>
          <a:spcPts val="3800"/>
        </a:lnSpc>
        <a:tabLst>
          <a:tab pos="1244600" algn="l"/>
        </a:tabLst>
        <a:defRPr sz="2400">
          <a:solidFill>
            <a:srgbClr val="0048AA"/>
          </a:solidFill>
          <a:latin typeface="Lucida Sans Regular"/>
          <a:ea typeface="Lucida Sans Regular"/>
          <a:cs typeface="Lucida Sans Regular"/>
          <a:sym typeface="Lucida Sans Regular"/>
        </a:defRPr>
      </a:lvl9pPr>
    </p:bodyStyle>
    <p:otherStyle>
      <a:lvl1pPr algn="ctr" defTabSz="457200">
        <a:lnSpc>
          <a:spcPts val="1400"/>
        </a:lnSpc>
        <a:tabLst>
          <a:tab pos="1066800" algn="l"/>
        </a:tabLst>
        <a:defRPr sz="1200">
          <a:solidFill>
            <a:schemeClr val="tx1"/>
          </a:solidFill>
          <a:latin typeface="+mn-lt"/>
          <a:ea typeface="+mn-ea"/>
          <a:cs typeface="+mn-cs"/>
          <a:sym typeface="Lucida Sans Regular"/>
        </a:defRPr>
      </a:lvl1pPr>
      <a:lvl2pPr indent="228600" algn="ctr" defTabSz="457200">
        <a:lnSpc>
          <a:spcPts val="1400"/>
        </a:lnSpc>
        <a:tabLst>
          <a:tab pos="1066800" algn="l"/>
        </a:tabLst>
        <a:defRPr sz="1200">
          <a:solidFill>
            <a:schemeClr val="tx1"/>
          </a:solidFill>
          <a:latin typeface="+mn-lt"/>
          <a:ea typeface="+mn-ea"/>
          <a:cs typeface="+mn-cs"/>
          <a:sym typeface="Lucida Sans Regular"/>
        </a:defRPr>
      </a:lvl2pPr>
      <a:lvl3pPr indent="457200" algn="ctr" defTabSz="457200">
        <a:lnSpc>
          <a:spcPts val="1400"/>
        </a:lnSpc>
        <a:tabLst>
          <a:tab pos="1066800" algn="l"/>
        </a:tabLst>
        <a:defRPr sz="1200">
          <a:solidFill>
            <a:schemeClr val="tx1"/>
          </a:solidFill>
          <a:latin typeface="+mn-lt"/>
          <a:ea typeface="+mn-ea"/>
          <a:cs typeface="+mn-cs"/>
          <a:sym typeface="Lucida Sans Regular"/>
        </a:defRPr>
      </a:lvl3pPr>
      <a:lvl4pPr indent="685800" algn="ctr" defTabSz="457200">
        <a:lnSpc>
          <a:spcPts val="1400"/>
        </a:lnSpc>
        <a:tabLst>
          <a:tab pos="1066800" algn="l"/>
        </a:tabLst>
        <a:defRPr sz="1200">
          <a:solidFill>
            <a:schemeClr val="tx1"/>
          </a:solidFill>
          <a:latin typeface="+mn-lt"/>
          <a:ea typeface="+mn-ea"/>
          <a:cs typeface="+mn-cs"/>
          <a:sym typeface="Lucida Sans Regular"/>
        </a:defRPr>
      </a:lvl4pPr>
      <a:lvl5pPr indent="914400" algn="ctr" defTabSz="457200">
        <a:lnSpc>
          <a:spcPts val="1400"/>
        </a:lnSpc>
        <a:tabLst>
          <a:tab pos="1066800" algn="l"/>
        </a:tabLst>
        <a:defRPr sz="1200">
          <a:solidFill>
            <a:schemeClr val="tx1"/>
          </a:solidFill>
          <a:latin typeface="+mn-lt"/>
          <a:ea typeface="+mn-ea"/>
          <a:cs typeface="+mn-cs"/>
          <a:sym typeface="Lucida Sans Regular"/>
        </a:defRPr>
      </a:lvl5pPr>
      <a:lvl6pPr indent="1143000" algn="ctr" defTabSz="457200">
        <a:lnSpc>
          <a:spcPts val="1400"/>
        </a:lnSpc>
        <a:tabLst>
          <a:tab pos="1066800" algn="l"/>
        </a:tabLst>
        <a:defRPr sz="1200">
          <a:solidFill>
            <a:schemeClr val="tx1"/>
          </a:solidFill>
          <a:latin typeface="+mn-lt"/>
          <a:ea typeface="+mn-ea"/>
          <a:cs typeface="+mn-cs"/>
          <a:sym typeface="Lucida Sans Regular"/>
        </a:defRPr>
      </a:lvl6pPr>
      <a:lvl7pPr indent="1371600" algn="ctr" defTabSz="457200">
        <a:lnSpc>
          <a:spcPts val="1400"/>
        </a:lnSpc>
        <a:tabLst>
          <a:tab pos="1066800" algn="l"/>
        </a:tabLst>
        <a:defRPr sz="1200">
          <a:solidFill>
            <a:schemeClr val="tx1"/>
          </a:solidFill>
          <a:latin typeface="+mn-lt"/>
          <a:ea typeface="+mn-ea"/>
          <a:cs typeface="+mn-cs"/>
          <a:sym typeface="Lucida Sans Regular"/>
        </a:defRPr>
      </a:lvl7pPr>
      <a:lvl8pPr indent="1600200" algn="ctr" defTabSz="457200">
        <a:lnSpc>
          <a:spcPts val="1400"/>
        </a:lnSpc>
        <a:tabLst>
          <a:tab pos="1066800" algn="l"/>
        </a:tabLst>
        <a:defRPr sz="1200">
          <a:solidFill>
            <a:schemeClr val="tx1"/>
          </a:solidFill>
          <a:latin typeface="+mn-lt"/>
          <a:ea typeface="+mn-ea"/>
          <a:cs typeface="+mn-cs"/>
          <a:sym typeface="Lucida Sans Regular"/>
        </a:defRPr>
      </a:lvl8pPr>
      <a:lvl9pPr indent="1828800" algn="ctr" defTabSz="457200">
        <a:lnSpc>
          <a:spcPts val="1400"/>
        </a:lnSpc>
        <a:tabLst>
          <a:tab pos="1066800" algn="l"/>
        </a:tabLst>
        <a:defRPr sz="1200">
          <a:solidFill>
            <a:schemeClr val="tx1"/>
          </a:solidFill>
          <a:latin typeface="+mn-lt"/>
          <a:ea typeface="+mn-ea"/>
          <a:cs typeface="+mn-cs"/>
          <a:sym typeface="Lucida Sans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jpeg"/><Relationship Id="rId3" Type="http://schemas.openxmlformats.org/officeDocument/2006/relationships/image" Target="../media/image26.jpe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a:spLocks noGrp="1"/>
          </p:cNvSpPr>
          <p:nvPr>
            <p:ph type="title"/>
          </p:nvPr>
        </p:nvSpPr>
        <p:spPr>
          <a:prstGeom prst="rect">
            <a:avLst/>
          </a:prstGeom>
        </p:spPr>
        <p:txBody>
          <a:bodyPr/>
          <a:lstStyle>
            <a:lvl1pPr>
              <a:tabLst>
                <a:tab pos="1244600" algn="l"/>
              </a:tabLst>
            </a:lvl1pPr>
          </a:lstStyle>
          <a:p>
            <a:pPr lvl="0">
              <a:defRPr sz="1800" b="0" cap="none" spc="0">
                <a:solidFill>
                  <a:srgbClr val="000000"/>
                </a:solidFill>
              </a:defRPr>
            </a:pPr>
            <a:r>
              <a:rPr sz="3600" b="1" cap="small" spc="144">
                <a:solidFill>
                  <a:srgbClr val="FFFFFF"/>
                </a:solidFill>
              </a:rPr>
              <a:t>8.  Intractability II</a:t>
            </a:r>
          </a:p>
        </p:txBody>
      </p:sp>
      <p:sp>
        <p:nvSpPr>
          <p:cNvPr id="34" name="Shape 34"/>
          <p:cNvSpPr>
            <a:spLocks noGrp="1"/>
          </p:cNvSpPr>
          <p:nvPr>
            <p:ph type="body" idx="1"/>
          </p:nvPr>
        </p:nvSpPr>
        <p:spPr>
          <a:prstGeom prst="rect">
            <a:avLst/>
          </a:prstGeom>
        </p:spPr>
        <p:txBody>
          <a:bodyPr/>
          <a:lstStyle/>
          <a:p>
            <a:pPr lvl="0">
              <a:tabLst>
                <a:tab pos="1244600" algn="l"/>
              </a:tabLst>
              <a:defRPr sz="1800" i="0">
                <a:solidFill>
                  <a:srgbClr val="000000"/>
                </a:solidFill>
              </a:defRPr>
            </a:pPr>
            <a:r>
              <a:rPr sz="3000" i="1">
                <a:solidFill>
                  <a:srgbClr val="FFFFFF"/>
                </a:solidFill>
              </a:rPr>
              <a:t>P vs. NP</a:t>
            </a:r>
          </a:p>
          <a:p>
            <a:pPr lvl="0">
              <a:tabLst>
                <a:tab pos="1244600" algn="l"/>
              </a:tabLst>
              <a:defRPr sz="1800" i="0">
                <a:solidFill>
                  <a:srgbClr val="000000"/>
                </a:solidFill>
              </a:defRPr>
            </a:pPr>
            <a:r>
              <a:rPr sz="3000" i="1">
                <a:solidFill>
                  <a:srgbClr val="FFFFFF"/>
                </a:solidFill>
              </a:rPr>
              <a:t>NP-complete</a:t>
            </a:r>
          </a:p>
          <a:p>
            <a:pPr lvl="0">
              <a:tabLst>
                <a:tab pos="1244600" algn="l"/>
              </a:tabLst>
              <a:defRPr sz="1800" i="0">
                <a:solidFill>
                  <a:srgbClr val="000000"/>
                </a:solidFill>
              </a:defRPr>
            </a:pPr>
            <a:r>
              <a:rPr sz="3000" i="1">
                <a:solidFill>
                  <a:srgbClr val="FFFFFF"/>
                </a:solidFill>
              </a:rPr>
              <a:t>co-NP</a:t>
            </a:r>
          </a:p>
          <a:p>
            <a:pPr lvl="0">
              <a:tabLst>
                <a:tab pos="1244600" algn="l"/>
              </a:tabLst>
              <a:defRPr sz="1800" i="0">
                <a:solidFill>
                  <a:srgbClr val="000000"/>
                </a:solidFill>
              </a:defRPr>
            </a:pPr>
            <a:r>
              <a:rPr sz="3000" i="1">
                <a:solidFill>
                  <a:srgbClr val="FFFFFF"/>
                </a:solidFill>
              </a:rPr>
              <a:t>NP-hard</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prstGeom prst="rect">
            <a:avLst/>
          </a:prstGeom>
        </p:spPr>
        <p:txBody>
          <a:bodyPr/>
          <a:lstStyle>
            <a:lvl1pPr>
              <a:tabLst>
                <a:tab pos="1244600" algn="l"/>
              </a:tabLst>
            </a:lvl1pPr>
          </a:lstStyle>
          <a:p>
            <a:pPr lvl="0">
              <a:defRPr sz="1800"/>
            </a:pPr>
            <a:r>
              <a:rPr sz="2800"/>
              <a:t>Definition of NP</a:t>
            </a:r>
          </a:p>
        </p:txBody>
      </p:sp>
      <p:pic>
        <p:nvPicPr>
          <p:cNvPr id="263" name="image.pdf"/>
          <p:cNvPicPr/>
          <p:nvPr/>
        </p:nvPicPr>
        <p:blipFill>
          <a:blip r:embed="rId2">
            <a:extLst/>
          </a:blip>
          <a:stretch>
            <a:fillRect/>
          </a:stretch>
        </p:blipFill>
        <p:spPr>
          <a:xfrm>
            <a:off x="9026031" y="3484598"/>
            <a:ext cx="1266614" cy="697654"/>
          </a:xfrm>
          <a:prstGeom prst="rect">
            <a:avLst/>
          </a:prstGeom>
          <a:ln w="12700">
            <a:miter lim="400000"/>
          </a:ln>
        </p:spPr>
      </p:pic>
      <p:pic>
        <p:nvPicPr>
          <p:cNvPr id="264" name="image.pdf"/>
          <p:cNvPicPr/>
          <p:nvPr/>
        </p:nvPicPr>
        <p:blipFill>
          <a:blip r:embed="rId3">
            <a:extLst/>
          </a:blip>
          <a:stretch>
            <a:fillRect/>
          </a:stretch>
        </p:blipFill>
        <p:spPr>
          <a:xfrm>
            <a:off x="10925386" y="3484598"/>
            <a:ext cx="1049868" cy="697654"/>
          </a:xfrm>
          <a:prstGeom prst="rect">
            <a:avLst/>
          </a:prstGeom>
          <a:ln w="12700">
            <a:miter lim="400000"/>
          </a:ln>
        </p:spPr>
      </p:pic>
      <p:sp>
        <p:nvSpPr>
          <p:cNvPr id="265" name="Shape 265"/>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NP.  </a:t>
            </a:r>
            <a:r>
              <a:rPr sz="2400"/>
              <a:t>Decision problems for which there is a poly-time certifier.</a:t>
            </a:r>
          </a:p>
        </p:txBody>
      </p:sp>
      <p:graphicFrame>
        <p:nvGraphicFramePr>
          <p:cNvPr id="266" name="Table 266"/>
          <p:cNvGraphicFramePr/>
          <p:nvPr/>
        </p:nvGraphicFramePr>
        <p:xfrm>
          <a:off x="686364" y="2481862"/>
          <a:ext cx="11627781" cy="6223000"/>
        </p:xfrm>
        <a:graphic>
          <a:graphicData uri="http://schemas.openxmlformats.org/drawingml/2006/table">
            <a:tbl>
              <a:tblPr firstRow="1">
                <a:tableStyleId>{8F44A2F1-9E1F-4B54-A3A2-5F16C0AD49E2}</a:tableStyleId>
              </a:tblPr>
              <a:tblGrid>
                <a:gridCol w="1957493"/>
                <a:gridCol w="3780663"/>
                <a:gridCol w="2391283"/>
                <a:gridCol w="1749171"/>
                <a:gridCol w="1749171"/>
              </a:tblGrid>
              <a:tr h="889000">
                <a:tc>
                  <a:txBody>
                    <a:bodyPr/>
                    <a:lstStyle/>
                    <a:p>
                      <a:pPr marL="58702" marR="58702" lvl="0" defTabSz="1295400">
                        <a:lnSpc>
                          <a:spcPct val="130000"/>
                        </a:lnSpc>
                        <a:tabLst/>
                        <a:defRPr sz="1800">
                          <a:solidFill>
                            <a:srgbClr val="000000"/>
                          </a:solidFill>
                        </a:defRPr>
                      </a:pPr>
                      <a:r>
                        <a:rPr>
                          <a:solidFill>
                            <a:srgbClr val="FFFFFF"/>
                          </a:solidFill>
                          <a:uFill>
                            <a:solidFill/>
                          </a:uFill>
                        </a:rPr>
                        <a:t>Problem</a:t>
                      </a:r>
                    </a:p>
                  </a:txBody>
                  <a:tcPr marL="50800" marR="50800" marT="50800" marB="50800" anchor="ctr" horzOverflow="overflow">
                    <a:lnL w="12700">
                      <a:miter lim="400000"/>
                    </a:lnL>
                    <a:lnR w="12700">
                      <a:miter lim="400000"/>
                    </a:lnR>
                    <a:lnT w="12700">
                      <a:miter lim="400000"/>
                    </a:lnT>
                  </a:tcPr>
                </a:tc>
                <a:tc>
                  <a:txBody>
                    <a:bodyPr/>
                    <a:lstStyle/>
                    <a:p>
                      <a:pPr marL="58702" marR="58702" lvl="0" defTabSz="1295400">
                        <a:lnSpc>
                          <a:spcPct val="130000"/>
                        </a:lnSpc>
                        <a:tabLst/>
                        <a:defRPr sz="1800">
                          <a:solidFill>
                            <a:srgbClr val="000000"/>
                          </a:solidFill>
                        </a:defRPr>
                      </a:pPr>
                      <a:r>
                        <a:rPr>
                          <a:solidFill>
                            <a:srgbClr val="FFFFFF"/>
                          </a:solidFill>
                          <a:uFill>
                            <a:solidFill/>
                          </a:uFill>
                        </a:rPr>
                        <a:t>Description</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solidFill>
                            <a:srgbClr val="000000"/>
                          </a:solidFill>
                        </a:defRPr>
                      </a:pPr>
                      <a:r>
                        <a:rPr>
                          <a:solidFill>
                            <a:srgbClr val="FFFFFF"/>
                          </a:solidFill>
                          <a:uFill>
                            <a:solidFill/>
                          </a:uFill>
                        </a:rPr>
                        <a:t>Algorithm</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solidFill>
                            <a:srgbClr val="000000"/>
                          </a:solidFill>
                        </a:defRPr>
                      </a:pPr>
                      <a:r>
                        <a:rPr>
                          <a:solidFill>
                            <a:srgbClr val="FFFFFF"/>
                          </a:solidFill>
                          <a:uFill>
                            <a:solidFill/>
                          </a:uFill>
                        </a:rPr>
                        <a:t>yes</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solidFill>
                            <a:srgbClr val="000000"/>
                          </a:solidFill>
                        </a:defRPr>
                      </a:pPr>
                      <a:r>
                        <a:rPr>
                          <a:solidFill>
                            <a:srgbClr val="FFFFFF"/>
                          </a:solidFill>
                          <a:uFill>
                            <a:solidFill/>
                          </a:uFill>
                        </a:rPr>
                        <a:t>no</a:t>
                      </a:r>
                    </a:p>
                  </a:txBody>
                  <a:tcPr marL="50800" marR="50800" marT="50800" marB="50800" anchor="ctr" horzOverflow="overflow">
                    <a:lnL w="12700">
                      <a:miter lim="400000"/>
                    </a:lnL>
                    <a:lnR w="12700">
                      <a:miter lim="400000"/>
                    </a:lnR>
                    <a:lnT w="12700">
                      <a:miter lim="400000"/>
                    </a:lnT>
                    <a:lnB w="12700">
                      <a:miter lim="400000"/>
                    </a:lnB>
                  </a:tcPr>
                </a:tc>
              </a:tr>
              <a:tr h="889000">
                <a:tc>
                  <a:txBody>
                    <a:bodyPr/>
                    <a:lstStyle/>
                    <a:p>
                      <a:pPr marL="58702" marR="58702" lvl="0" defTabSz="1295400">
                        <a:lnSpc>
                          <a:spcPct val="130000"/>
                        </a:lnSpc>
                        <a:tabLst/>
                        <a:defRPr sz="1800"/>
                      </a:pPr>
                      <a:r>
                        <a:rPr sz="2200" cap="small">
                          <a:solidFill>
                            <a:srgbClr val="003F83"/>
                          </a:solidFill>
                          <a:uFill>
                            <a:solidFill/>
                          </a:uFill>
                        </a:rPr>
                        <a:t>L-Solve</a:t>
                      </a:r>
                    </a:p>
                  </a:txBody>
                  <a:tcPr marL="50800" marR="50800" marT="50800" marB="50800" anchor="ctr" horzOverflow="overflow">
                    <a:lnL w="12700">
                      <a:miter lim="400000"/>
                    </a:lnL>
                  </a:tcPr>
                </a:tc>
                <a:tc>
                  <a:txBody>
                    <a:bodyPr/>
                    <a:lstStyle/>
                    <a:p>
                      <a:pPr marL="58702" marR="58702" lvl="0" defTabSz="1295400">
                        <a:lnSpc>
                          <a:spcPct val="130000"/>
                        </a:lnSpc>
                        <a:tabLst/>
                        <a:defRPr sz="1800"/>
                      </a:pPr>
                      <a:r>
                        <a:rPr>
                          <a:uFill>
                            <a:solidFill/>
                          </a:uFill>
                        </a:rPr>
                        <a:t>Is there a vector </a:t>
                      </a:r>
                      <a:r>
                        <a:rPr i="1">
                          <a:uFill>
                            <a:solidFill/>
                          </a:uFill>
                          <a:latin typeface="Times"/>
                          <a:ea typeface="Times"/>
                          <a:cs typeface="Times"/>
                          <a:sym typeface="Times"/>
                        </a:rPr>
                        <a:t>x</a:t>
                      </a:r>
                      <a:r>
                        <a:rPr>
                          <a:uFill>
                            <a:solidFill/>
                          </a:uFill>
                        </a:rPr>
                        <a:t> that</a:t>
                      </a:r>
                    </a:p>
                    <a:p>
                      <a:pPr marL="58702" marR="58702" lvl="0" defTabSz="1295400">
                        <a:lnSpc>
                          <a:spcPct val="130000"/>
                        </a:lnSpc>
                        <a:tabLst/>
                        <a:defRPr sz="1800"/>
                      </a:pPr>
                      <a:r>
                        <a:rPr>
                          <a:uFill>
                            <a:solidFill/>
                          </a:uFill>
                        </a:rPr>
                        <a:t>satisfies </a:t>
                      </a:r>
                      <a:r>
                        <a:rPr i="1">
                          <a:uFill>
                            <a:solidFill/>
                          </a:uFill>
                          <a:latin typeface="Times"/>
                          <a:ea typeface="Times"/>
                          <a:cs typeface="Times"/>
                          <a:sym typeface="Times"/>
                        </a:rPr>
                        <a:t>Ax = b </a:t>
                      </a:r>
                      <a:r>
                        <a:rPr>
                          <a:uFill>
                            <a:solidFill/>
                          </a:uFill>
                        </a:rPr>
                        <a:t>?</a:t>
                      </a:r>
                    </a:p>
                  </a:txBody>
                  <a:tcPr marL="50800" marR="50800" marT="50800" marB="50800" anchor="ctr" horzOverflow="overflow">
                    <a:lnR w="12700">
                      <a:miter lim="400000"/>
                    </a:lnR>
                    <a:lnT w="12700">
                      <a:miter lim="400000"/>
                    </a:lnT>
                    <a:lnB w="12700">
                      <a:miter lim="400000"/>
                    </a:lnB>
                  </a:tcPr>
                </a:tc>
                <a:tc>
                  <a:txBody>
                    <a:bodyPr/>
                    <a:lstStyle/>
                    <a:p>
                      <a:pPr marL="58702" marR="58702" lvl="0" defTabSz="1295400">
                        <a:lnSpc>
                          <a:spcPct val="130000"/>
                        </a:lnSpc>
                        <a:tabLst/>
                        <a:defRPr sz="1800"/>
                      </a:pPr>
                      <a:r>
                        <a:rPr>
                          <a:uFill>
                            <a:solidFill/>
                          </a:uFill>
                        </a:rPr>
                        <a:t>Gauss-Edmonds elimination</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uFill>
                            <a:solidFill/>
                          </a:uFill>
                          <a:latin typeface="Lucida Sans Typewriter"/>
                          <a:ea typeface="Lucida Sans Typewriter"/>
                          <a:cs typeface="Lucida Sans Typewriter"/>
                          <a:sym typeface="Lucida Sans Typewriter"/>
                        </a:defRPr>
                      </a:pPr>
                      <a:endParaRP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uFill>
                            <a:solidFill/>
                          </a:uFill>
                          <a:latin typeface="Lucida Sans Typewriter"/>
                          <a:ea typeface="Lucida Sans Typewriter"/>
                          <a:cs typeface="Lucida Sans Typewriter"/>
                          <a:sym typeface="Lucida Sans Typewriter"/>
                        </a:defRPr>
                      </a:pPr>
                      <a:endParaRPr/>
                    </a:p>
                  </a:txBody>
                  <a:tcPr marL="50800" marR="50800" marT="50800" marB="50800" anchor="ctr" horzOverflow="overflow">
                    <a:lnL w="12700">
                      <a:miter lim="400000"/>
                    </a:lnL>
                    <a:lnR w="12700">
                      <a:miter lim="400000"/>
                    </a:lnR>
                    <a:lnT w="12700">
                      <a:miter lim="400000"/>
                    </a:lnT>
                    <a:lnB w="12700">
                      <a:miter lim="400000"/>
                    </a:lnB>
                  </a:tcPr>
                </a:tc>
              </a:tr>
              <a:tr h="889000">
                <a:tc>
                  <a:txBody>
                    <a:bodyPr/>
                    <a:lstStyle/>
                    <a:p>
                      <a:pPr marL="58702" marR="58702" lvl="0" defTabSz="1295400">
                        <a:lnSpc>
                          <a:spcPct val="130000"/>
                        </a:lnSpc>
                        <a:tabLst/>
                        <a:defRPr sz="1800"/>
                      </a:pPr>
                      <a:r>
                        <a:rPr sz="2200" cap="small">
                          <a:solidFill>
                            <a:srgbClr val="003F83"/>
                          </a:solidFill>
                          <a:uFill>
                            <a:solidFill/>
                          </a:uFill>
                        </a:rPr>
                        <a:t>Composites</a:t>
                      </a:r>
                    </a:p>
                  </a:txBody>
                  <a:tcPr marL="50800" marR="50800" marT="50800" marB="50800" anchor="ctr" horzOverflow="overflow">
                    <a:lnL w="12700">
                      <a:miter lim="400000"/>
                    </a:lnL>
                  </a:tcPr>
                </a:tc>
                <a:tc>
                  <a:txBody>
                    <a:bodyPr/>
                    <a:lstStyle/>
                    <a:p>
                      <a:pPr marL="58702" marR="58702" lvl="0" defTabSz="1295400">
                        <a:lnSpc>
                          <a:spcPct val="130000"/>
                        </a:lnSpc>
                        <a:tabLst/>
                        <a:defRPr sz="1800"/>
                      </a:pPr>
                      <a:r>
                        <a:rPr>
                          <a:uFill>
                            <a:solidFill/>
                          </a:uFill>
                        </a:rPr>
                        <a:t>Is </a:t>
                      </a:r>
                      <a:r>
                        <a:rPr i="1">
                          <a:uFill>
                            <a:solidFill/>
                          </a:uFill>
                          <a:latin typeface="Times"/>
                          <a:ea typeface="Times"/>
                          <a:cs typeface="Times"/>
                          <a:sym typeface="Times"/>
                        </a:rPr>
                        <a:t>x</a:t>
                      </a:r>
                      <a:r>
                        <a:rPr>
                          <a:uFill>
                            <a:solidFill/>
                          </a:uFill>
                        </a:rPr>
                        <a:t> composite ?</a:t>
                      </a:r>
                    </a:p>
                  </a:txBody>
                  <a:tcPr marL="50800" marR="50800" marT="50800" marB="50800" anchor="ctr" horzOverflow="overflow">
                    <a:lnR w="12700">
                      <a:miter lim="400000"/>
                    </a:lnR>
                    <a:lnT w="12700">
                      <a:miter lim="400000"/>
                    </a:lnT>
                    <a:lnB w="12700">
                      <a:miter lim="400000"/>
                    </a:lnB>
                  </a:tcPr>
                </a:tc>
                <a:tc>
                  <a:txBody>
                    <a:bodyPr/>
                    <a:lstStyle/>
                    <a:p>
                      <a:pPr marL="58702" marR="58702" lvl="0" defTabSz="1295400">
                        <a:lnSpc>
                          <a:spcPct val="130000"/>
                        </a:lnSpc>
                        <a:tabLst/>
                        <a:defRPr sz="1800"/>
                      </a:pPr>
                      <a:r>
                        <a:rPr>
                          <a:uFill>
                            <a:solidFill/>
                          </a:uFill>
                        </a:rPr>
                        <a:t>AKS (2002)</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51</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53</a:t>
                      </a:r>
                    </a:p>
                  </a:txBody>
                  <a:tcPr marL="50800" marR="50800" marT="50800" marB="50800" anchor="ctr" horzOverflow="overflow">
                    <a:lnL w="12700">
                      <a:miter lim="400000"/>
                    </a:lnL>
                    <a:lnR w="12700">
                      <a:miter lim="400000"/>
                    </a:lnR>
                    <a:lnT w="12700">
                      <a:miter lim="400000"/>
                    </a:lnT>
                    <a:lnB w="12700">
                      <a:miter lim="400000"/>
                    </a:lnB>
                  </a:tcPr>
                </a:tc>
              </a:tr>
              <a:tr h="889000">
                <a:tc>
                  <a:txBody>
                    <a:bodyPr/>
                    <a:lstStyle/>
                    <a:p>
                      <a:pPr marL="58702" marR="58702" lvl="0" defTabSz="1295400">
                        <a:lnSpc>
                          <a:spcPct val="130000"/>
                        </a:lnSpc>
                        <a:tabLst/>
                        <a:defRPr sz="1800"/>
                      </a:pPr>
                      <a:r>
                        <a:rPr sz="2200" cap="small">
                          <a:solidFill>
                            <a:srgbClr val="003F83"/>
                          </a:solidFill>
                          <a:uFill>
                            <a:solidFill/>
                          </a:uFill>
                        </a:rPr>
                        <a:t>Factor</a:t>
                      </a:r>
                    </a:p>
                  </a:txBody>
                  <a:tcPr marL="50800" marR="50800" marT="50800" marB="50800" anchor="ctr" horzOverflow="overflow">
                    <a:lnL w="12700">
                      <a:miter lim="400000"/>
                    </a:lnL>
                  </a:tcPr>
                </a:tc>
                <a:tc>
                  <a:txBody>
                    <a:bodyPr/>
                    <a:lstStyle/>
                    <a:p>
                      <a:pPr marL="58702" marR="58702" lvl="0" defTabSz="1295400">
                        <a:lnSpc>
                          <a:spcPct val="130000"/>
                        </a:lnSpc>
                        <a:tabLst/>
                        <a:defRPr sz="1800"/>
                      </a:pPr>
                      <a:r>
                        <a:rPr>
                          <a:uFill>
                            <a:solidFill/>
                          </a:uFill>
                        </a:rPr>
                        <a:t>Does </a:t>
                      </a:r>
                      <a:r>
                        <a:rPr i="1">
                          <a:uFill>
                            <a:solidFill/>
                          </a:uFill>
                          <a:latin typeface="Times"/>
                          <a:ea typeface="Times"/>
                          <a:cs typeface="Times"/>
                          <a:sym typeface="Times"/>
                        </a:rPr>
                        <a:t>x</a:t>
                      </a:r>
                      <a:r>
                        <a:rPr>
                          <a:uFill>
                            <a:solidFill/>
                          </a:uFill>
                        </a:rPr>
                        <a:t> have a nontrivial factor less than </a:t>
                      </a:r>
                      <a:r>
                        <a:rPr i="1">
                          <a:uFill>
                            <a:solidFill/>
                          </a:uFill>
                          <a:latin typeface="Times"/>
                          <a:ea typeface="Times"/>
                          <a:cs typeface="Times"/>
                          <a:sym typeface="Times"/>
                        </a:rPr>
                        <a:t>y </a:t>
                      </a:r>
                      <a:r>
                        <a:rPr>
                          <a:uFill>
                            <a:solidFill/>
                          </a:uFill>
                        </a:rPr>
                        <a:t>?</a:t>
                      </a:r>
                    </a:p>
                  </a:txBody>
                  <a:tcPr marL="50800" marR="50800" marT="50800" marB="50800" anchor="ctr" horzOverflow="overflow">
                    <a:lnR w="12700">
                      <a:miter lim="400000"/>
                    </a:lnR>
                    <a:lnT w="12700">
                      <a:miter lim="400000"/>
                    </a:lnT>
                    <a:lnB w="12700">
                      <a:miter lim="400000"/>
                    </a:lnB>
                  </a:tcPr>
                </a:tc>
                <a:tc>
                  <a:txBody>
                    <a:bodyPr/>
                    <a:lstStyle/>
                    <a:p>
                      <a:pPr marL="58702" marR="58702" lvl="0" defTabSz="1295400">
                        <a:lnSpc>
                          <a:spcPct val="130000"/>
                        </a:lnSpc>
                        <a:tabLst/>
                        <a:defRPr sz="1800"/>
                      </a:pPr>
                      <a:r>
                        <a:rPr sz="2400">
                          <a:solidFill>
                            <a:srgbClr val="0048AA"/>
                          </a:solidFill>
                          <a:uFill>
                            <a:solidFill/>
                          </a:uFill>
                        </a:rPr>
                        <a:t>?</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(56159, 50) </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(55687, 50)</a:t>
                      </a:r>
                    </a:p>
                  </a:txBody>
                  <a:tcPr marL="50800" marR="50800" marT="50800" marB="50800" anchor="ctr" horzOverflow="overflow">
                    <a:lnL w="12700">
                      <a:miter lim="400000"/>
                    </a:lnL>
                    <a:lnR w="12700">
                      <a:miter lim="400000"/>
                    </a:lnR>
                    <a:lnT w="12700">
                      <a:miter lim="400000"/>
                    </a:lnT>
                    <a:lnB w="12700">
                      <a:miter lim="400000"/>
                    </a:lnB>
                  </a:tcPr>
                </a:tc>
              </a:tr>
              <a:tr h="889000">
                <a:tc>
                  <a:txBody>
                    <a:bodyPr/>
                    <a:lstStyle/>
                    <a:p>
                      <a:pPr marL="58702" marR="58702" lvl="0" defTabSz="1295400">
                        <a:lnSpc>
                          <a:spcPct val="130000"/>
                        </a:lnSpc>
                        <a:tabLst/>
                        <a:defRPr sz="1800"/>
                      </a:pPr>
                      <a:r>
                        <a:rPr sz="2200" cap="small">
                          <a:solidFill>
                            <a:srgbClr val="003F83"/>
                          </a:solidFill>
                          <a:uFill>
                            <a:solidFill/>
                          </a:uFill>
                        </a:rPr>
                        <a:t>Sat</a:t>
                      </a:r>
                    </a:p>
                  </a:txBody>
                  <a:tcPr marL="50800" marR="50800" marT="50800" marB="50800" anchor="ctr" horzOverflow="overflow">
                    <a:lnL w="12700">
                      <a:miter lim="400000"/>
                    </a:lnL>
                  </a:tcPr>
                </a:tc>
                <a:tc>
                  <a:txBody>
                    <a:bodyPr/>
                    <a:lstStyle/>
                    <a:p>
                      <a:pPr marL="58702" marR="58702" lvl="0" defTabSz="1295400">
                        <a:lnSpc>
                          <a:spcPct val="130000"/>
                        </a:lnSpc>
                        <a:tabLst/>
                        <a:defRPr sz="1800"/>
                      </a:pPr>
                      <a:r>
                        <a:rPr>
                          <a:uFill>
                            <a:solidFill/>
                          </a:uFill>
                        </a:rPr>
                        <a:t>Is there a truth assignment that satisfies the formula</a:t>
                      </a:r>
                      <a:r>
                        <a:rPr i="1">
                          <a:uFill>
                            <a:solidFill/>
                          </a:uFill>
                          <a:latin typeface="Times"/>
                          <a:ea typeface="Times"/>
                          <a:cs typeface="Times"/>
                          <a:sym typeface="Times"/>
                        </a:rPr>
                        <a:t> </a:t>
                      </a:r>
                      <a:r>
                        <a:rPr>
                          <a:uFill>
                            <a:solidFill/>
                          </a:uFill>
                        </a:rPr>
                        <a:t>?</a:t>
                      </a:r>
                    </a:p>
                  </a:txBody>
                  <a:tcPr marL="50800" marR="50800" marT="50800" marB="50800" anchor="ctr" horzOverflow="overflow">
                    <a:lnR w="12700">
                      <a:miter lim="400000"/>
                    </a:lnR>
                    <a:lnT w="12700">
                      <a:miter lim="400000"/>
                    </a:lnT>
                    <a:lnB w="12700">
                      <a:miter lim="400000"/>
                    </a:lnB>
                  </a:tcPr>
                </a:tc>
                <a:tc>
                  <a:txBody>
                    <a:bodyPr/>
                    <a:lstStyle/>
                    <a:p>
                      <a:pPr marL="58702" marR="58702" lvl="0" defTabSz="1295400">
                        <a:lnSpc>
                          <a:spcPct val="130000"/>
                        </a:lnSpc>
                        <a:tabLst/>
                        <a:defRPr sz="1800"/>
                      </a:pPr>
                      <a:r>
                        <a:rPr sz="2400">
                          <a:solidFill>
                            <a:srgbClr val="0048AA"/>
                          </a:solidFill>
                          <a:uFill>
                            <a:solidFill/>
                          </a:uFill>
                        </a:rPr>
                        <a:t>?</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75000"/>
                        </a:lnSpc>
                        <a:tabLst/>
                        <a:defRPr sz="1800"/>
                      </a:pPr>
                      <a:r>
                        <a:rPr>
                          <a:uFill>
                            <a:solidFill/>
                          </a:uFill>
                          <a:latin typeface="Times"/>
                          <a:ea typeface="Times"/>
                          <a:cs typeface="Times"/>
                          <a:sym typeface="Times"/>
                        </a:rPr>
                        <a:t>¬ </a:t>
                      </a:r>
                      <a:r>
                        <a:rPr i="1">
                          <a:uFill>
                            <a:solidFill/>
                          </a:uFill>
                          <a:latin typeface="Times"/>
                          <a:ea typeface="Times"/>
                          <a:cs typeface="Times"/>
                          <a:sym typeface="Times"/>
                        </a:rPr>
                        <a:t>x</a:t>
                      </a:r>
                      <a:r>
                        <a:rPr baseline="-5999">
                          <a:uFill>
                            <a:solidFill/>
                          </a:uFill>
                          <a:latin typeface="Times"/>
                          <a:ea typeface="Times"/>
                          <a:cs typeface="Times"/>
                          <a:sym typeface="Times"/>
                        </a:rPr>
                        <a:t>1</a:t>
                      </a:r>
                      <a:r>
                        <a:rPr>
                          <a:uFill>
                            <a:solidFill/>
                          </a:uFill>
                          <a:latin typeface="Times"/>
                          <a:ea typeface="Times"/>
                          <a:cs typeface="Times"/>
                          <a:sym typeface="Times"/>
                        </a:rPr>
                        <a:t> ∨  </a:t>
                      </a:r>
                      <a:r>
                        <a:rPr i="1">
                          <a:uFill>
                            <a:solidFill/>
                          </a:uFill>
                          <a:latin typeface="Times"/>
                          <a:ea typeface="Times"/>
                          <a:cs typeface="Times"/>
                          <a:sym typeface="Times"/>
                        </a:rPr>
                        <a:t>x</a:t>
                      </a:r>
                      <a:r>
                        <a:rPr baseline="-5999">
                          <a:uFill>
                            <a:solidFill/>
                          </a:uFill>
                          <a:latin typeface="Times"/>
                          <a:ea typeface="Times"/>
                          <a:cs typeface="Times"/>
                          <a:sym typeface="Times"/>
                        </a:rPr>
                        <a:t>2 </a:t>
                      </a:r>
                    </a:p>
                    <a:p>
                      <a:pPr marL="58702" marR="58702" lvl="0" defTabSz="1295400">
                        <a:lnSpc>
                          <a:spcPct val="75000"/>
                        </a:lnSpc>
                        <a:tabLst/>
                        <a:defRPr sz="1800"/>
                      </a:pPr>
                      <a:r>
                        <a:rPr baseline="-5999">
                          <a:uFill>
                            <a:solidFill/>
                          </a:uFill>
                          <a:latin typeface="Times"/>
                          <a:ea typeface="Times"/>
                          <a:cs typeface="Times"/>
                          <a:sym typeface="Times"/>
                        </a:rPr>
                        <a:t>     </a:t>
                      </a:r>
                      <a:r>
                        <a:rPr i="1">
                          <a:uFill>
                            <a:solidFill/>
                          </a:uFill>
                          <a:latin typeface="Times"/>
                          <a:ea typeface="Times"/>
                          <a:cs typeface="Times"/>
                          <a:sym typeface="Times"/>
                        </a:rPr>
                        <a:t>x</a:t>
                      </a:r>
                      <a:r>
                        <a:rPr baseline="-5999">
                          <a:uFill>
                            <a:solidFill/>
                          </a:uFill>
                          <a:latin typeface="Times"/>
                          <a:ea typeface="Times"/>
                          <a:cs typeface="Times"/>
                          <a:sym typeface="Times"/>
                        </a:rPr>
                        <a:t>1</a:t>
                      </a:r>
                      <a:r>
                        <a:rPr>
                          <a:uFill>
                            <a:solidFill/>
                          </a:uFill>
                          <a:latin typeface="Times"/>
                          <a:ea typeface="Times"/>
                          <a:cs typeface="Times"/>
                          <a:sym typeface="Times"/>
                        </a:rPr>
                        <a:t> ∨  </a:t>
                      </a:r>
                      <a:r>
                        <a:rPr i="1">
                          <a:uFill>
                            <a:solidFill/>
                          </a:uFill>
                          <a:latin typeface="Times"/>
                          <a:ea typeface="Times"/>
                          <a:cs typeface="Times"/>
                          <a:sym typeface="Times"/>
                        </a:rPr>
                        <a:t>x</a:t>
                      </a:r>
                      <a:r>
                        <a:rPr baseline="-5999">
                          <a:uFill>
                            <a:solidFill/>
                          </a:uFill>
                          <a:latin typeface="Times"/>
                          <a:ea typeface="Times"/>
                          <a:cs typeface="Times"/>
                          <a:sym typeface="Times"/>
                        </a:rPr>
                        <a:t>2 </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75000"/>
                        </a:lnSpc>
                        <a:tabLst/>
                        <a:defRPr sz="1800"/>
                      </a:pPr>
                      <a:r>
                        <a:rPr>
                          <a:uFill>
                            <a:solidFill/>
                          </a:uFill>
                          <a:latin typeface="Times"/>
                          <a:ea typeface="Times"/>
                          <a:cs typeface="Times"/>
                          <a:sym typeface="Times"/>
                        </a:rPr>
                        <a:t>¬ </a:t>
                      </a:r>
                      <a:r>
                        <a:rPr i="1">
                          <a:uFill>
                            <a:solidFill/>
                          </a:uFill>
                          <a:latin typeface="Times"/>
                          <a:ea typeface="Times"/>
                          <a:cs typeface="Times"/>
                          <a:sym typeface="Times"/>
                        </a:rPr>
                        <a:t>x</a:t>
                      </a:r>
                      <a:r>
                        <a:rPr baseline="-5999">
                          <a:uFill>
                            <a:solidFill/>
                          </a:uFill>
                          <a:latin typeface="Times"/>
                          <a:ea typeface="Times"/>
                          <a:cs typeface="Times"/>
                          <a:sym typeface="Times"/>
                        </a:rPr>
                        <a:t>2 </a:t>
                      </a:r>
                    </a:p>
                    <a:p>
                      <a:pPr marL="58702" marR="58702" lvl="0" defTabSz="1295400">
                        <a:lnSpc>
                          <a:spcPct val="75000"/>
                        </a:lnSpc>
                        <a:tabLst/>
                        <a:defRPr sz="1800"/>
                      </a:pPr>
                      <a:r>
                        <a:rPr>
                          <a:uFill>
                            <a:solidFill/>
                          </a:uFill>
                          <a:latin typeface="Times"/>
                          <a:ea typeface="Times"/>
                          <a:cs typeface="Times"/>
                          <a:sym typeface="Times"/>
                        </a:rPr>
                        <a:t>¬ </a:t>
                      </a:r>
                      <a:r>
                        <a:rPr i="1">
                          <a:uFill>
                            <a:solidFill/>
                          </a:uFill>
                          <a:latin typeface="Times"/>
                          <a:ea typeface="Times"/>
                          <a:cs typeface="Times"/>
                          <a:sym typeface="Times"/>
                        </a:rPr>
                        <a:t>x</a:t>
                      </a:r>
                      <a:r>
                        <a:rPr baseline="-5999">
                          <a:uFill>
                            <a:solidFill/>
                          </a:uFill>
                          <a:latin typeface="Times"/>
                          <a:ea typeface="Times"/>
                          <a:cs typeface="Times"/>
                          <a:sym typeface="Times"/>
                        </a:rPr>
                        <a:t>1</a:t>
                      </a:r>
                      <a:r>
                        <a:rPr>
                          <a:uFill>
                            <a:solidFill/>
                          </a:uFill>
                          <a:latin typeface="Times"/>
                          <a:ea typeface="Times"/>
                          <a:cs typeface="Times"/>
                          <a:sym typeface="Times"/>
                        </a:rPr>
                        <a:t> ∨  </a:t>
                      </a:r>
                      <a:r>
                        <a:rPr i="1">
                          <a:uFill>
                            <a:solidFill/>
                          </a:uFill>
                          <a:latin typeface="Times"/>
                          <a:ea typeface="Times"/>
                          <a:cs typeface="Times"/>
                          <a:sym typeface="Times"/>
                        </a:rPr>
                        <a:t>x</a:t>
                      </a:r>
                      <a:r>
                        <a:rPr baseline="-5999">
                          <a:uFill>
                            <a:solidFill/>
                          </a:uFill>
                          <a:latin typeface="Times"/>
                          <a:ea typeface="Times"/>
                          <a:cs typeface="Times"/>
                          <a:sym typeface="Times"/>
                        </a:rPr>
                        <a:t>2 </a:t>
                      </a:r>
                    </a:p>
                    <a:p>
                      <a:pPr marL="58702" marR="58702" lvl="0" defTabSz="1295400">
                        <a:lnSpc>
                          <a:spcPct val="75000"/>
                        </a:lnSpc>
                        <a:tabLst/>
                        <a:defRPr sz="1800"/>
                      </a:pPr>
                      <a:r>
                        <a:rPr baseline="-5999">
                          <a:uFill>
                            <a:solidFill/>
                          </a:uFill>
                          <a:latin typeface="Times"/>
                          <a:ea typeface="Times"/>
                          <a:cs typeface="Times"/>
                          <a:sym typeface="Times"/>
                        </a:rPr>
                        <a:t>     </a:t>
                      </a:r>
                      <a:r>
                        <a:rPr i="1">
                          <a:uFill>
                            <a:solidFill/>
                          </a:uFill>
                          <a:latin typeface="Times"/>
                          <a:ea typeface="Times"/>
                          <a:cs typeface="Times"/>
                          <a:sym typeface="Times"/>
                        </a:rPr>
                        <a:t>x</a:t>
                      </a:r>
                      <a:r>
                        <a:rPr baseline="-5999">
                          <a:uFill>
                            <a:solidFill/>
                          </a:uFill>
                          <a:latin typeface="Times"/>
                          <a:ea typeface="Times"/>
                          <a:cs typeface="Times"/>
                          <a:sym typeface="Times"/>
                        </a:rPr>
                        <a:t>1</a:t>
                      </a:r>
                      <a:r>
                        <a:rPr>
                          <a:uFill>
                            <a:solidFill/>
                          </a:uFill>
                          <a:latin typeface="Times"/>
                          <a:ea typeface="Times"/>
                          <a:cs typeface="Times"/>
                          <a:sym typeface="Times"/>
                        </a:rPr>
                        <a:t> ∨  </a:t>
                      </a:r>
                      <a:r>
                        <a:rPr i="1">
                          <a:uFill>
                            <a:solidFill/>
                          </a:uFill>
                          <a:latin typeface="Times"/>
                          <a:ea typeface="Times"/>
                          <a:cs typeface="Times"/>
                          <a:sym typeface="Times"/>
                        </a:rPr>
                        <a:t>x</a:t>
                      </a:r>
                      <a:r>
                        <a:rPr baseline="-5999">
                          <a:uFill>
                            <a:solidFill/>
                          </a:uFill>
                          <a:latin typeface="Times"/>
                          <a:ea typeface="Times"/>
                          <a:cs typeface="Times"/>
                          <a:sym typeface="Times"/>
                        </a:rPr>
                        <a:t>2 </a:t>
                      </a:r>
                    </a:p>
                  </a:txBody>
                  <a:tcPr marL="50800" marR="50800" marT="50800" marB="50800" anchor="ctr" horzOverflow="overflow">
                    <a:lnL w="12700">
                      <a:miter lim="400000"/>
                    </a:lnL>
                    <a:lnR w="12700">
                      <a:miter lim="400000"/>
                    </a:lnR>
                    <a:lnT w="12700">
                      <a:miter lim="400000"/>
                    </a:lnT>
                    <a:lnB w="12700">
                      <a:miter lim="400000"/>
                    </a:lnB>
                  </a:tcPr>
                </a:tc>
              </a:tr>
              <a:tr h="889000">
                <a:tc>
                  <a:txBody>
                    <a:bodyPr/>
                    <a:lstStyle/>
                    <a:p>
                      <a:pPr marL="58702" marR="58702" lvl="0" defTabSz="1295400">
                        <a:lnSpc>
                          <a:spcPct val="130000"/>
                        </a:lnSpc>
                        <a:tabLst/>
                        <a:defRPr sz="1800"/>
                      </a:pPr>
                      <a:r>
                        <a:rPr sz="2200" cap="small">
                          <a:solidFill>
                            <a:srgbClr val="003F83"/>
                          </a:solidFill>
                          <a:uFill>
                            <a:solidFill/>
                          </a:uFill>
                        </a:rPr>
                        <a:t>3-Color</a:t>
                      </a:r>
                    </a:p>
                  </a:txBody>
                  <a:tcPr marL="50800" marR="50800" marT="50800" marB="50800" anchor="ctr" horzOverflow="overflow">
                    <a:lnL w="12700">
                      <a:miter lim="400000"/>
                    </a:lnL>
                  </a:tcPr>
                </a:tc>
                <a:tc>
                  <a:txBody>
                    <a:bodyPr/>
                    <a:lstStyle/>
                    <a:p>
                      <a:pPr marL="58702" marR="58702" lvl="0" defTabSz="1295400">
                        <a:lnSpc>
                          <a:spcPct val="130000"/>
                        </a:lnSpc>
                        <a:tabLst/>
                        <a:defRPr sz="1800"/>
                      </a:pPr>
                      <a:r>
                        <a:rPr>
                          <a:uFill>
                            <a:solidFill/>
                          </a:uFill>
                        </a:rPr>
                        <a:t>Can the nodes of a graph </a:t>
                      </a:r>
                      <a:r>
                        <a:rPr i="1">
                          <a:uFill>
                            <a:solidFill/>
                          </a:uFill>
                          <a:latin typeface="Times"/>
                          <a:ea typeface="Times"/>
                          <a:cs typeface="Times"/>
                          <a:sym typeface="Times"/>
                        </a:rPr>
                        <a:t>G</a:t>
                      </a:r>
                      <a:r>
                        <a:rPr>
                          <a:uFill>
                            <a:solidFill/>
                          </a:uFill>
                        </a:rPr>
                        <a:t> be colored with 3 colors? </a:t>
                      </a:r>
                    </a:p>
                  </a:txBody>
                  <a:tcPr marL="50800" marR="50800" marT="50800" marB="50800" anchor="ctr" horzOverflow="overflow">
                    <a:lnR w="12700">
                      <a:miter lim="400000"/>
                    </a:lnR>
                    <a:lnT w="12700">
                      <a:miter lim="400000"/>
                    </a:lnT>
                    <a:lnB w="12700">
                      <a:miter lim="400000"/>
                    </a:lnB>
                  </a:tcPr>
                </a:tc>
                <a:tc>
                  <a:txBody>
                    <a:bodyPr/>
                    <a:lstStyle/>
                    <a:p>
                      <a:pPr marL="58702" marR="58702" lvl="0" defTabSz="1295400">
                        <a:lnSpc>
                          <a:spcPct val="130000"/>
                        </a:lnSpc>
                        <a:tabLst/>
                        <a:defRPr sz="1800"/>
                      </a:pPr>
                      <a:r>
                        <a:rPr sz="2400">
                          <a:solidFill>
                            <a:srgbClr val="0048AA"/>
                          </a:solidFill>
                          <a:uFill>
                            <a:solidFill/>
                          </a:uFill>
                        </a:rPr>
                        <a:t>?</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uFill>
                            <a:solidFill/>
                          </a:uFill>
                          <a:latin typeface="Lucida Sans Typewriter"/>
                          <a:ea typeface="Lucida Sans Typewriter"/>
                          <a:cs typeface="Lucida Sans Typewriter"/>
                          <a:sym typeface="Lucida Sans Typewriter"/>
                        </a:defRPr>
                      </a:pPr>
                      <a:endParaRP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uFill>
                            <a:solidFill/>
                          </a:uFill>
                          <a:latin typeface="Lucida Sans Typewriter"/>
                          <a:ea typeface="Lucida Sans Typewriter"/>
                          <a:cs typeface="Lucida Sans Typewriter"/>
                          <a:sym typeface="Lucida Sans Typewriter"/>
                        </a:defRPr>
                      </a:pPr>
                      <a:endParaRPr/>
                    </a:p>
                  </a:txBody>
                  <a:tcPr marL="50800" marR="50800" marT="50800" marB="50800" anchor="ctr" horzOverflow="overflow">
                    <a:lnL w="12700">
                      <a:miter lim="400000"/>
                    </a:lnL>
                    <a:lnR w="12700">
                      <a:miter lim="400000"/>
                    </a:lnR>
                    <a:lnT w="12700">
                      <a:miter lim="400000"/>
                    </a:lnT>
                    <a:lnB w="12700">
                      <a:miter lim="400000"/>
                    </a:lnB>
                  </a:tcPr>
                </a:tc>
              </a:tr>
              <a:tr h="889000">
                <a:tc>
                  <a:txBody>
                    <a:bodyPr/>
                    <a:lstStyle/>
                    <a:p>
                      <a:pPr marL="58702" marR="58702" lvl="0" defTabSz="1295400">
                        <a:lnSpc>
                          <a:spcPct val="130000"/>
                        </a:lnSpc>
                        <a:tabLst/>
                        <a:defRPr sz="1800"/>
                      </a:pPr>
                      <a:r>
                        <a:rPr sz="2200" cap="small">
                          <a:solidFill>
                            <a:srgbClr val="003F83"/>
                          </a:solidFill>
                          <a:uFill>
                            <a:solidFill/>
                          </a:uFill>
                        </a:rPr>
                        <a:t>Ham-Path</a:t>
                      </a:r>
                    </a:p>
                  </a:txBody>
                  <a:tcPr marL="50800" marR="50800" marT="50800" marB="50800" anchor="ctr" horzOverflow="overflow">
                    <a:lnL w="12700">
                      <a:miter lim="400000"/>
                    </a:lnL>
                    <a:lnB w="12700">
                      <a:miter lim="400000"/>
                    </a:lnB>
                  </a:tcPr>
                </a:tc>
                <a:tc>
                  <a:txBody>
                    <a:bodyPr/>
                    <a:lstStyle/>
                    <a:p>
                      <a:pPr marL="58702" marR="58702" lvl="0" defTabSz="1295400">
                        <a:lnSpc>
                          <a:spcPct val="130000"/>
                        </a:lnSpc>
                        <a:tabLst/>
                        <a:defRPr sz="1800"/>
                      </a:pPr>
                      <a:r>
                        <a:rPr>
                          <a:uFill>
                            <a:solidFill/>
                          </a:uFill>
                        </a:rPr>
                        <a:t>Is there a simple path between </a:t>
                      </a:r>
                      <a:r>
                        <a:rPr i="1">
                          <a:uFill>
                            <a:solidFill/>
                          </a:uFill>
                          <a:latin typeface="Times"/>
                          <a:ea typeface="Times"/>
                          <a:cs typeface="Times"/>
                          <a:sym typeface="Times"/>
                        </a:rPr>
                        <a:t>s</a:t>
                      </a:r>
                      <a:r>
                        <a:rPr>
                          <a:uFill>
                            <a:solidFill/>
                          </a:uFill>
                        </a:rPr>
                        <a:t> and </a:t>
                      </a:r>
                      <a:r>
                        <a:rPr i="1">
                          <a:uFill>
                            <a:solidFill/>
                          </a:uFill>
                          <a:latin typeface="Times"/>
                          <a:ea typeface="Times"/>
                          <a:cs typeface="Times"/>
                          <a:sym typeface="Times"/>
                        </a:rPr>
                        <a:t>t</a:t>
                      </a:r>
                      <a:r>
                        <a:rPr>
                          <a:uFill>
                            <a:solidFill/>
                          </a:uFill>
                        </a:rPr>
                        <a:t> that visits every node?</a:t>
                      </a:r>
                    </a:p>
                  </a:txBody>
                  <a:tcPr marL="50800" marR="50800" marT="50800" marB="50800" anchor="ctr" horzOverflow="overflow">
                    <a:lnR w="12700">
                      <a:miter lim="400000"/>
                    </a:lnR>
                    <a:lnT w="12700">
                      <a:miter lim="400000"/>
                    </a:lnT>
                    <a:lnB w="12700">
                      <a:miter lim="400000"/>
                    </a:lnB>
                  </a:tcPr>
                </a:tc>
                <a:tc>
                  <a:txBody>
                    <a:bodyPr/>
                    <a:lstStyle/>
                    <a:p>
                      <a:pPr marL="58702" marR="58702" lvl="0" defTabSz="1295400">
                        <a:lnSpc>
                          <a:spcPct val="130000"/>
                        </a:lnSpc>
                        <a:tabLst/>
                        <a:defRPr sz="1800"/>
                      </a:pPr>
                      <a:r>
                        <a:rPr sz="2400">
                          <a:solidFill>
                            <a:srgbClr val="0048AA"/>
                          </a:solidFill>
                          <a:uFill>
                            <a:solidFill/>
                          </a:uFill>
                        </a:rPr>
                        <a:t>?</a:t>
                      </a: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uFill>
                            <a:solidFill/>
                          </a:uFill>
                          <a:latin typeface="Lucida Sans Typewriter"/>
                          <a:ea typeface="Lucida Sans Typewriter"/>
                          <a:cs typeface="Lucida Sans Typewriter"/>
                          <a:sym typeface="Lucida Sans Typewriter"/>
                        </a:defRPr>
                      </a:pPr>
                      <a:endParaRPr/>
                    </a:p>
                  </a:txBody>
                  <a:tcPr marL="50800" marR="50800" marT="50800" marB="50800" anchor="ctr" horzOverflow="overflow">
                    <a:lnL w="12700">
                      <a:miter lim="400000"/>
                    </a:lnL>
                    <a:lnR w="12700">
                      <a:miter lim="400000"/>
                    </a:lnR>
                    <a:lnT w="12700">
                      <a:miter lim="400000"/>
                    </a:lnT>
                    <a:lnB w="12700">
                      <a:miter lim="400000"/>
                    </a:lnB>
                  </a:tcPr>
                </a:tc>
                <a:tc>
                  <a:txBody>
                    <a:bodyPr/>
                    <a:lstStyle/>
                    <a:p>
                      <a:pPr marL="58702" marR="58702" lvl="0" defTabSz="1295400">
                        <a:lnSpc>
                          <a:spcPct val="130000"/>
                        </a:lnSpc>
                        <a:tabLst/>
                        <a:defRPr sz="1800">
                          <a:uFill>
                            <a:solidFill/>
                          </a:uFill>
                          <a:latin typeface="Lucida Sans Typewriter"/>
                          <a:ea typeface="Lucida Sans Typewriter"/>
                          <a:cs typeface="Lucida Sans Typewriter"/>
                          <a:sym typeface="Lucida Sans Typewriter"/>
                        </a:defRPr>
                      </a:pPr>
                      <a:endParaRPr/>
                    </a:p>
                  </a:txBody>
                  <a:tcPr marL="50800" marR="50800" marT="50800" marB="50800" anchor="ctr" horzOverflow="overflow">
                    <a:lnL w="12700">
                      <a:miter lim="400000"/>
                    </a:lnL>
                    <a:lnR w="12700">
                      <a:miter lim="400000"/>
                    </a:lnR>
                    <a:lnT w="12700">
                      <a:miter lim="400000"/>
                    </a:lnT>
                    <a:lnB w="12700">
                      <a:miter lim="400000"/>
                    </a:lnB>
                  </a:tcPr>
                </a:tc>
              </a:tr>
            </a:tbl>
          </a:graphicData>
        </a:graphic>
      </p:graphicFrame>
      <p:sp>
        <p:nvSpPr>
          <p:cNvPr id="267" name="Shape 2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10</a:t>
            </a:fld>
            <a:endParaRPr sz="1200"/>
          </a:p>
        </p:txBody>
      </p:sp>
      <p:cxnSp>
        <p:nvCxnSpPr>
          <p:cNvPr id="268" name="Connector 268"/>
          <p:cNvCxnSpPr>
            <a:stCxn id="270" idx="0"/>
            <a:endCxn id="278" idx="0"/>
          </p:cNvCxnSpPr>
          <p:nvPr/>
        </p:nvCxnSpPr>
        <p:spPr>
          <a:xfrm>
            <a:off x="9042400" y="7429500"/>
            <a:ext cx="406401" cy="165101"/>
          </a:xfrm>
          <a:prstGeom prst="straightConnector1">
            <a:avLst/>
          </a:prstGeom>
          <a:ln w="25400" cap="sq">
            <a:solidFill>
              <a:srgbClr val="929292"/>
            </a:solidFill>
            <a:miter lim="400000"/>
          </a:ln>
        </p:spPr>
      </p:cxnSp>
      <p:cxnSp>
        <p:nvCxnSpPr>
          <p:cNvPr id="269" name="Connector 269"/>
          <p:cNvCxnSpPr>
            <a:stCxn id="273" idx="0"/>
            <a:endCxn id="270" idx="0"/>
          </p:cNvCxnSpPr>
          <p:nvPr/>
        </p:nvCxnSpPr>
        <p:spPr>
          <a:xfrm flipH="1">
            <a:off x="9042400" y="7162800"/>
            <a:ext cx="406401" cy="266701"/>
          </a:xfrm>
          <a:prstGeom prst="straightConnector1">
            <a:avLst/>
          </a:prstGeom>
          <a:ln w="25400" cap="sq">
            <a:solidFill>
              <a:srgbClr val="929292"/>
            </a:solidFill>
            <a:miter lim="400000"/>
          </a:ln>
        </p:spPr>
      </p:cxnSp>
      <p:sp>
        <p:nvSpPr>
          <p:cNvPr id="270" name="Shape 270"/>
          <p:cNvSpPr/>
          <p:nvPr/>
        </p:nvSpPr>
        <p:spPr>
          <a:xfrm>
            <a:off x="8966199" y="73532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71" name="Connector 271"/>
          <p:cNvCxnSpPr>
            <a:stCxn id="273" idx="0"/>
            <a:endCxn id="276" idx="0"/>
          </p:cNvCxnSpPr>
          <p:nvPr/>
        </p:nvCxnSpPr>
        <p:spPr>
          <a:xfrm>
            <a:off x="9448800" y="7162800"/>
            <a:ext cx="406401" cy="1"/>
          </a:xfrm>
          <a:prstGeom prst="straightConnector1">
            <a:avLst/>
          </a:prstGeom>
          <a:ln w="25400" cap="sq">
            <a:solidFill>
              <a:srgbClr val="929292"/>
            </a:solidFill>
            <a:miter lim="400000"/>
          </a:ln>
        </p:spPr>
      </p:cxnSp>
      <p:cxnSp>
        <p:nvCxnSpPr>
          <p:cNvPr id="272" name="Connector 272"/>
          <p:cNvCxnSpPr>
            <a:stCxn id="273" idx="0"/>
            <a:endCxn id="278" idx="0"/>
          </p:cNvCxnSpPr>
          <p:nvPr/>
        </p:nvCxnSpPr>
        <p:spPr>
          <a:xfrm>
            <a:off x="9448800" y="7162800"/>
            <a:ext cx="1" cy="431801"/>
          </a:xfrm>
          <a:prstGeom prst="straightConnector1">
            <a:avLst/>
          </a:prstGeom>
          <a:ln w="25400" cap="sq">
            <a:solidFill>
              <a:srgbClr val="929292"/>
            </a:solidFill>
            <a:miter lim="400000"/>
          </a:ln>
        </p:spPr>
      </p:cxnSp>
      <p:sp>
        <p:nvSpPr>
          <p:cNvPr id="273" name="Shape 273"/>
          <p:cNvSpPr/>
          <p:nvPr/>
        </p:nvSpPr>
        <p:spPr>
          <a:xfrm>
            <a:off x="9372599" y="70865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74" name="Connector 274"/>
          <p:cNvCxnSpPr>
            <a:stCxn id="276" idx="0"/>
            <a:endCxn id="280" idx="0"/>
          </p:cNvCxnSpPr>
          <p:nvPr/>
        </p:nvCxnSpPr>
        <p:spPr>
          <a:xfrm>
            <a:off x="9855200" y="7162800"/>
            <a:ext cx="1" cy="431801"/>
          </a:xfrm>
          <a:prstGeom prst="straightConnector1">
            <a:avLst/>
          </a:prstGeom>
          <a:ln w="25400" cap="sq">
            <a:solidFill>
              <a:srgbClr val="929292"/>
            </a:solidFill>
            <a:miter lim="400000"/>
          </a:ln>
        </p:spPr>
      </p:cxnSp>
      <p:cxnSp>
        <p:nvCxnSpPr>
          <p:cNvPr id="275" name="Connector 275"/>
          <p:cNvCxnSpPr>
            <a:stCxn id="276" idx="0"/>
            <a:endCxn id="281" idx="0"/>
          </p:cNvCxnSpPr>
          <p:nvPr/>
        </p:nvCxnSpPr>
        <p:spPr>
          <a:xfrm>
            <a:off x="9855200" y="7162800"/>
            <a:ext cx="431801" cy="215901"/>
          </a:xfrm>
          <a:prstGeom prst="straightConnector1">
            <a:avLst/>
          </a:prstGeom>
          <a:ln w="25400" cap="sq">
            <a:solidFill>
              <a:srgbClr val="929292"/>
            </a:solidFill>
            <a:miter lim="400000"/>
          </a:ln>
        </p:spPr>
      </p:cxnSp>
      <p:sp>
        <p:nvSpPr>
          <p:cNvPr id="276" name="Shape 276"/>
          <p:cNvSpPr/>
          <p:nvPr/>
        </p:nvSpPr>
        <p:spPr>
          <a:xfrm>
            <a:off x="9778999" y="70865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77" name="Connector 277"/>
          <p:cNvCxnSpPr>
            <a:stCxn id="280" idx="0"/>
            <a:endCxn id="278" idx="0"/>
          </p:cNvCxnSpPr>
          <p:nvPr/>
        </p:nvCxnSpPr>
        <p:spPr>
          <a:xfrm flipH="1">
            <a:off x="9448800" y="7594600"/>
            <a:ext cx="406401" cy="1"/>
          </a:xfrm>
          <a:prstGeom prst="straightConnector1">
            <a:avLst/>
          </a:prstGeom>
          <a:ln w="25400" cap="sq">
            <a:solidFill>
              <a:srgbClr val="929292"/>
            </a:solidFill>
            <a:miter lim="400000"/>
          </a:ln>
        </p:spPr>
      </p:cxnSp>
      <p:sp>
        <p:nvSpPr>
          <p:cNvPr id="278" name="Shape 278"/>
          <p:cNvSpPr/>
          <p:nvPr/>
        </p:nvSpPr>
        <p:spPr>
          <a:xfrm>
            <a:off x="9372599" y="75183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79" name="Connector 279"/>
          <p:cNvCxnSpPr>
            <a:stCxn id="281" idx="0"/>
            <a:endCxn id="280" idx="0"/>
          </p:cNvCxnSpPr>
          <p:nvPr/>
        </p:nvCxnSpPr>
        <p:spPr>
          <a:xfrm flipH="1">
            <a:off x="9855200" y="7378700"/>
            <a:ext cx="431801" cy="215901"/>
          </a:xfrm>
          <a:prstGeom prst="straightConnector1">
            <a:avLst/>
          </a:prstGeom>
          <a:ln w="25400" cap="sq">
            <a:solidFill>
              <a:srgbClr val="929292"/>
            </a:solidFill>
            <a:miter lim="400000"/>
          </a:ln>
        </p:spPr>
      </p:cxnSp>
      <p:sp>
        <p:nvSpPr>
          <p:cNvPr id="280" name="Shape 280"/>
          <p:cNvSpPr/>
          <p:nvPr/>
        </p:nvSpPr>
        <p:spPr>
          <a:xfrm>
            <a:off x="9778999" y="75183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281" name="Shape 281"/>
          <p:cNvSpPr/>
          <p:nvPr/>
        </p:nvSpPr>
        <p:spPr>
          <a:xfrm>
            <a:off x="10210799" y="73024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82" name="Connector 282"/>
          <p:cNvCxnSpPr>
            <a:stCxn id="288" idx="0"/>
            <a:endCxn id="284" idx="0"/>
          </p:cNvCxnSpPr>
          <p:nvPr/>
        </p:nvCxnSpPr>
        <p:spPr>
          <a:xfrm flipH="1">
            <a:off x="10871200" y="7150100"/>
            <a:ext cx="406401" cy="266701"/>
          </a:xfrm>
          <a:prstGeom prst="straightConnector1">
            <a:avLst/>
          </a:prstGeom>
          <a:ln w="25400" cap="sq">
            <a:solidFill>
              <a:srgbClr val="929292"/>
            </a:solidFill>
            <a:miter lim="400000"/>
          </a:ln>
        </p:spPr>
      </p:cxnSp>
      <p:cxnSp>
        <p:nvCxnSpPr>
          <p:cNvPr id="283" name="Connector 283"/>
          <p:cNvCxnSpPr>
            <a:stCxn id="284" idx="0"/>
            <a:endCxn id="294" idx="0"/>
          </p:cNvCxnSpPr>
          <p:nvPr/>
        </p:nvCxnSpPr>
        <p:spPr>
          <a:xfrm>
            <a:off x="10871200" y="7416800"/>
            <a:ext cx="406401" cy="165101"/>
          </a:xfrm>
          <a:prstGeom prst="straightConnector1">
            <a:avLst/>
          </a:prstGeom>
          <a:ln w="25400" cap="sq">
            <a:solidFill>
              <a:srgbClr val="929292"/>
            </a:solidFill>
            <a:miter lim="400000"/>
          </a:ln>
        </p:spPr>
      </p:cxnSp>
      <p:sp>
        <p:nvSpPr>
          <p:cNvPr id="284" name="Shape 284"/>
          <p:cNvSpPr/>
          <p:nvPr/>
        </p:nvSpPr>
        <p:spPr>
          <a:xfrm>
            <a:off x="10794999" y="73405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85" name="Connector 285"/>
          <p:cNvCxnSpPr>
            <a:stCxn id="288" idx="0"/>
            <a:endCxn id="294" idx="0"/>
          </p:cNvCxnSpPr>
          <p:nvPr/>
        </p:nvCxnSpPr>
        <p:spPr>
          <a:xfrm>
            <a:off x="11277600" y="7150100"/>
            <a:ext cx="1" cy="431801"/>
          </a:xfrm>
          <a:prstGeom prst="straightConnector1">
            <a:avLst/>
          </a:prstGeom>
          <a:ln w="25400" cap="sq">
            <a:solidFill>
              <a:srgbClr val="929292"/>
            </a:solidFill>
            <a:miter lim="400000"/>
          </a:ln>
        </p:spPr>
      </p:cxnSp>
      <p:cxnSp>
        <p:nvCxnSpPr>
          <p:cNvPr id="286" name="Connector 286"/>
          <p:cNvCxnSpPr>
            <a:stCxn id="292" idx="0"/>
            <a:endCxn id="288" idx="0"/>
          </p:cNvCxnSpPr>
          <p:nvPr/>
        </p:nvCxnSpPr>
        <p:spPr>
          <a:xfrm flipH="1">
            <a:off x="11277600" y="7150100"/>
            <a:ext cx="406401" cy="1"/>
          </a:xfrm>
          <a:prstGeom prst="straightConnector1">
            <a:avLst/>
          </a:prstGeom>
          <a:ln w="25400" cap="sq">
            <a:solidFill>
              <a:srgbClr val="929292"/>
            </a:solidFill>
            <a:miter lim="400000"/>
          </a:ln>
        </p:spPr>
      </p:cxnSp>
      <p:cxnSp>
        <p:nvCxnSpPr>
          <p:cNvPr id="287" name="Connector 287"/>
          <p:cNvCxnSpPr>
            <a:stCxn id="288" idx="0"/>
            <a:endCxn id="296" idx="0"/>
          </p:cNvCxnSpPr>
          <p:nvPr/>
        </p:nvCxnSpPr>
        <p:spPr>
          <a:xfrm>
            <a:off x="11277600" y="7150100"/>
            <a:ext cx="406401" cy="431801"/>
          </a:xfrm>
          <a:prstGeom prst="straightConnector1">
            <a:avLst/>
          </a:prstGeom>
          <a:ln w="25400" cap="sq">
            <a:solidFill>
              <a:srgbClr val="929292"/>
            </a:solidFill>
            <a:miter lim="400000"/>
          </a:ln>
        </p:spPr>
      </p:cxnSp>
      <p:sp>
        <p:nvSpPr>
          <p:cNvPr id="288" name="Shape 288"/>
          <p:cNvSpPr/>
          <p:nvPr/>
        </p:nvSpPr>
        <p:spPr>
          <a:xfrm>
            <a:off x="11201399" y="70738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89" name="Connector 289"/>
          <p:cNvCxnSpPr>
            <a:stCxn id="292" idx="0"/>
            <a:endCxn id="296" idx="0"/>
          </p:cNvCxnSpPr>
          <p:nvPr/>
        </p:nvCxnSpPr>
        <p:spPr>
          <a:xfrm>
            <a:off x="11684000" y="7150100"/>
            <a:ext cx="1" cy="431801"/>
          </a:xfrm>
          <a:prstGeom prst="straightConnector1">
            <a:avLst/>
          </a:prstGeom>
          <a:ln w="25400" cap="sq">
            <a:solidFill>
              <a:srgbClr val="929292"/>
            </a:solidFill>
            <a:miter lim="400000"/>
          </a:ln>
        </p:spPr>
      </p:cxnSp>
      <p:cxnSp>
        <p:nvCxnSpPr>
          <p:cNvPr id="290" name="Connector 290"/>
          <p:cNvCxnSpPr>
            <a:stCxn id="292" idx="0"/>
            <a:endCxn id="294" idx="0"/>
          </p:cNvCxnSpPr>
          <p:nvPr/>
        </p:nvCxnSpPr>
        <p:spPr>
          <a:xfrm flipH="1">
            <a:off x="11277600" y="7150100"/>
            <a:ext cx="406401" cy="431801"/>
          </a:xfrm>
          <a:prstGeom prst="straightConnector1">
            <a:avLst/>
          </a:prstGeom>
          <a:ln w="25400" cap="sq">
            <a:solidFill>
              <a:srgbClr val="929292"/>
            </a:solidFill>
            <a:miter lim="400000"/>
          </a:ln>
        </p:spPr>
      </p:cxnSp>
      <p:cxnSp>
        <p:nvCxnSpPr>
          <p:cNvPr id="291" name="Connector 291"/>
          <p:cNvCxnSpPr>
            <a:stCxn id="292" idx="0"/>
            <a:endCxn id="297" idx="0"/>
          </p:cNvCxnSpPr>
          <p:nvPr/>
        </p:nvCxnSpPr>
        <p:spPr>
          <a:xfrm>
            <a:off x="11684000" y="7150100"/>
            <a:ext cx="431801" cy="215901"/>
          </a:xfrm>
          <a:prstGeom prst="straightConnector1">
            <a:avLst/>
          </a:prstGeom>
          <a:ln w="25400" cap="sq">
            <a:solidFill>
              <a:srgbClr val="929292"/>
            </a:solidFill>
            <a:miter lim="400000"/>
          </a:ln>
        </p:spPr>
      </p:cxnSp>
      <p:sp>
        <p:nvSpPr>
          <p:cNvPr id="292" name="Shape 292"/>
          <p:cNvSpPr/>
          <p:nvPr/>
        </p:nvSpPr>
        <p:spPr>
          <a:xfrm>
            <a:off x="11607799" y="70738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93" name="Connector 293"/>
          <p:cNvCxnSpPr>
            <a:stCxn id="294" idx="0"/>
            <a:endCxn id="296" idx="0"/>
          </p:cNvCxnSpPr>
          <p:nvPr/>
        </p:nvCxnSpPr>
        <p:spPr>
          <a:xfrm>
            <a:off x="11277600" y="7581900"/>
            <a:ext cx="406401" cy="1"/>
          </a:xfrm>
          <a:prstGeom prst="straightConnector1">
            <a:avLst/>
          </a:prstGeom>
          <a:ln w="25400" cap="sq">
            <a:solidFill>
              <a:srgbClr val="929292"/>
            </a:solidFill>
            <a:miter lim="400000"/>
          </a:ln>
        </p:spPr>
      </p:cxnSp>
      <p:sp>
        <p:nvSpPr>
          <p:cNvPr id="294" name="Shape 294"/>
          <p:cNvSpPr/>
          <p:nvPr/>
        </p:nvSpPr>
        <p:spPr>
          <a:xfrm>
            <a:off x="11201399" y="75056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95" name="Connector 295"/>
          <p:cNvCxnSpPr>
            <a:stCxn id="297" idx="0"/>
            <a:endCxn id="296" idx="0"/>
          </p:cNvCxnSpPr>
          <p:nvPr/>
        </p:nvCxnSpPr>
        <p:spPr>
          <a:xfrm flipH="1">
            <a:off x="11684000" y="7366000"/>
            <a:ext cx="431801" cy="215901"/>
          </a:xfrm>
          <a:prstGeom prst="straightConnector1">
            <a:avLst/>
          </a:prstGeom>
          <a:ln w="25400" cap="sq">
            <a:solidFill>
              <a:srgbClr val="929292"/>
            </a:solidFill>
            <a:miter lim="400000"/>
          </a:ln>
        </p:spPr>
      </p:cxnSp>
      <p:sp>
        <p:nvSpPr>
          <p:cNvPr id="296" name="Shape 296"/>
          <p:cNvSpPr/>
          <p:nvPr/>
        </p:nvSpPr>
        <p:spPr>
          <a:xfrm>
            <a:off x="11607799" y="75056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297" name="Shape 297"/>
          <p:cNvSpPr/>
          <p:nvPr/>
        </p:nvSpPr>
        <p:spPr>
          <a:xfrm>
            <a:off x="12039599" y="72897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298" name="Connector 298"/>
          <p:cNvCxnSpPr>
            <a:stCxn id="301" idx="0"/>
            <a:endCxn id="299" idx="0"/>
          </p:cNvCxnSpPr>
          <p:nvPr/>
        </p:nvCxnSpPr>
        <p:spPr>
          <a:xfrm flipH="1">
            <a:off x="9055100" y="8051800"/>
            <a:ext cx="406401" cy="266701"/>
          </a:xfrm>
          <a:prstGeom prst="straightConnector1">
            <a:avLst/>
          </a:prstGeom>
          <a:ln w="25400" cap="sq">
            <a:solidFill>
              <a:srgbClr val="929292"/>
            </a:solidFill>
            <a:miter lim="400000"/>
          </a:ln>
        </p:spPr>
      </p:cxnSp>
      <p:sp>
        <p:nvSpPr>
          <p:cNvPr id="299" name="Shape 299"/>
          <p:cNvSpPr/>
          <p:nvPr/>
        </p:nvSpPr>
        <p:spPr>
          <a:xfrm>
            <a:off x="8978899" y="82422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300" name="Connector 300"/>
          <p:cNvCxnSpPr>
            <a:stCxn id="301" idx="0"/>
            <a:endCxn id="307" idx="0"/>
          </p:cNvCxnSpPr>
          <p:nvPr/>
        </p:nvCxnSpPr>
        <p:spPr>
          <a:xfrm>
            <a:off x="9461500" y="8051800"/>
            <a:ext cx="406401" cy="431801"/>
          </a:xfrm>
          <a:prstGeom prst="straightConnector1">
            <a:avLst/>
          </a:prstGeom>
          <a:ln w="25400" cap="sq">
            <a:solidFill>
              <a:srgbClr val="929292"/>
            </a:solidFill>
            <a:miter lim="400000"/>
          </a:ln>
        </p:spPr>
      </p:cxnSp>
      <p:sp>
        <p:nvSpPr>
          <p:cNvPr id="301" name="Shape 301"/>
          <p:cNvSpPr/>
          <p:nvPr/>
        </p:nvSpPr>
        <p:spPr>
          <a:xfrm>
            <a:off x="9385299" y="79755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302" name="Connector 302"/>
          <p:cNvCxnSpPr>
            <a:stCxn id="304" idx="0"/>
            <a:endCxn id="306" idx="0"/>
          </p:cNvCxnSpPr>
          <p:nvPr/>
        </p:nvCxnSpPr>
        <p:spPr>
          <a:xfrm flipH="1">
            <a:off x="9461500" y="8051800"/>
            <a:ext cx="406401" cy="431801"/>
          </a:xfrm>
          <a:prstGeom prst="straightConnector1">
            <a:avLst/>
          </a:prstGeom>
          <a:ln w="25400" cap="sq">
            <a:solidFill>
              <a:srgbClr val="929292"/>
            </a:solidFill>
            <a:miter lim="400000"/>
          </a:ln>
        </p:spPr>
      </p:cxnSp>
      <p:cxnSp>
        <p:nvCxnSpPr>
          <p:cNvPr id="303" name="Connector 303"/>
          <p:cNvCxnSpPr>
            <a:stCxn id="304" idx="0"/>
            <a:endCxn id="308" idx="0"/>
          </p:cNvCxnSpPr>
          <p:nvPr/>
        </p:nvCxnSpPr>
        <p:spPr>
          <a:xfrm>
            <a:off x="9867900" y="8051800"/>
            <a:ext cx="431801" cy="215901"/>
          </a:xfrm>
          <a:prstGeom prst="straightConnector1">
            <a:avLst/>
          </a:prstGeom>
          <a:ln w="25400" cap="sq">
            <a:solidFill>
              <a:srgbClr val="929292"/>
            </a:solidFill>
            <a:miter lim="400000"/>
          </a:ln>
        </p:spPr>
      </p:cxnSp>
      <p:sp>
        <p:nvSpPr>
          <p:cNvPr id="304" name="Shape 304"/>
          <p:cNvSpPr/>
          <p:nvPr/>
        </p:nvSpPr>
        <p:spPr>
          <a:xfrm>
            <a:off x="9791699" y="79755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305" name="Connector 305"/>
          <p:cNvCxnSpPr>
            <a:stCxn id="307" idx="0"/>
            <a:endCxn id="306" idx="0"/>
          </p:cNvCxnSpPr>
          <p:nvPr/>
        </p:nvCxnSpPr>
        <p:spPr>
          <a:xfrm flipH="1">
            <a:off x="9461500" y="8483600"/>
            <a:ext cx="406401" cy="1"/>
          </a:xfrm>
          <a:prstGeom prst="straightConnector1">
            <a:avLst/>
          </a:prstGeom>
          <a:ln w="25400" cap="sq">
            <a:solidFill>
              <a:srgbClr val="929292"/>
            </a:solidFill>
            <a:miter lim="400000"/>
          </a:ln>
        </p:spPr>
      </p:cxnSp>
      <p:sp>
        <p:nvSpPr>
          <p:cNvPr id="306" name="Shape 306"/>
          <p:cNvSpPr/>
          <p:nvPr/>
        </p:nvSpPr>
        <p:spPr>
          <a:xfrm>
            <a:off x="9385299" y="84073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307" name="Shape 307"/>
          <p:cNvSpPr/>
          <p:nvPr/>
        </p:nvSpPr>
        <p:spPr>
          <a:xfrm>
            <a:off x="9791699" y="84073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308" name="Shape 308"/>
          <p:cNvSpPr/>
          <p:nvPr/>
        </p:nvSpPr>
        <p:spPr>
          <a:xfrm>
            <a:off x="10223499" y="81914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309" name="Connector 309"/>
          <p:cNvCxnSpPr>
            <a:stCxn id="314" idx="0"/>
            <a:endCxn id="310" idx="0"/>
          </p:cNvCxnSpPr>
          <p:nvPr/>
        </p:nvCxnSpPr>
        <p:spPr>
          <a:xfrm flipH="1">
            <a:off x="10871200" y="8013700"/>
            <a:ext cx="406401" cy="266701"/>
          </a:xfrm>
          <a:prstGeom prst="straightConnector1">
            <a:avLst/>
          </a:prstGeom>
          <a:ln w="25400" cap="sq">
            <a:solidFill>
              <a:srgbClr val="929292"/>
            </a:solidFill>
            <a:miter lim="400000"/>
          </a:ln>
        </p:spPr>
      </p:cxnSp>
      <p:sp>
        <p:nvSpPr>
          <p:cNvPr id="310" name="Shape 310"/>
          <p:cNvSpPr/>
          <p:nvPr/>
        </p:nvSpPr>
        <p:spPr>
          <a:xfrm>
            <a:off x="10794999" y="82041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311" name="Connector 311"/>
          <p:cNvCxnSpPr>
            <a:stCxn id="314" idx="0"/>
            <a:endCxn id="316" idx="0"/>
          </p:cNvCxnSpPr>
          <p:nvPr/>
        </p:nvCxnSpPr>
        <p:spPr>
          <a:xfrm>
            <a:off x="11277600" y="8013700"/>
            <a:ext cx="406401" cy="1"/>
          </a:xfrm>
          <a:prstGeom prst="straightConnector1">
            <a:avLst/>
          </a:prstGeom>
          <a:ln w="25400" cap="sq">
            <a:solidFill>
              <a:srgbClr val="929292"/>
            </a:solidFill>
            <a:miter lim="400000"/>
          </a:ln>
        </p:spPr>
      </p:cxnSp>
      <p:cxnSp>
        <p:nvCxnSpPr>
          <p:cNvPr id="312" name="Connector 312"/>
          <p:cNvCxnSpPr>
            <a:stCxn id="314" idx="0"/>
            <a:endCxn id="318" idx="0"/>
          </p:cNvCxnSpPr>
          <p:nvPr/>
        </p:nvCxnSpPr>
        <p:spPr>
          <a:xfrm>
            <a:off x="11277600" y="8013700"/>
            <a:ext cx="1" cy="431801"/>
          </a:xfrm>
          <a:prstGeom prst="straightConnector1">
            <a:avLst/>
          </a:prstGeom>
          <a:ln w="25400" cap="sq">
            <a:solidFill>
              <a:srgbClr val="929292"/>
            </a:solidFill>
            <a:miter lim="400000"/>
          </a:ln>
        </p:spPr>
      </p:cxnSp>
      <p:cxnSp>
        <p:nvCxnSpPr>
          <p:cNvPr id="313" name="Connector 313"/>
          <p:cNvCxnSpPr>
            <a:stCxn id="314" idx="0"/>
            <a:endCxn id="319" idx="0"/>
          </p:cNvCxnSpPr>
          <p:nvPr/>
        </p:nvCxnSpPr>
        <p:spPr>
          <a:xfrm>
            <a:off x="11277600" y="8013700"/>
            <a:ext cx="406401" cy="431801"/>
          </a:xfrm>
          <a:prstGeom prst="straightConnector1">
            <a:avLst/>
          </a:prstGeom>
          <a:ln w="25400" cap="sq">
            <a:solidFill>
              <a:srgbClr val="929292"/>
            </a:solidFill>
            <a:miter lim="400000"/>
          </a:ln>
        </p:spPr>
      </p:cxnSp>
      <p:sp>
        <p:nvSpPr>
          <p:cNvPr id="314" name="Shape 314"/>
          <p:cNvSpPr/>
          <p:nvPr/>
        </p:nvSpPr>
        <p:spPr>
          <a:xfrm>
            <a:off x="11201399" y="79374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315" name="Connector 315"/>
          <p:cNvCxnSpPr>
            <a:stCxn id="316" idx="0"/>
            <a:endCxn id="320" idx="0"/>
          </p:cNvCxnSpPr>
          <p:nvPr/>
        </p:nvCxnSpPr>
        <p:spPr>
          <a:xfrm>
            <a:off x="11684000" y="8013700"/>
            <a:ext cx="431801" cy="215901"/>
          </a:xfrm>
          <a:prstGeom prst="straightConnector1">
            <a:avLst/>
          </a:prstGeom>
          <a:ln w="25400" cap="sq">
            <a:solidFill>
              <a:srgbClr val="929292"/>
            </a:solidFill>
            <a:miter lim="400000"/>
          </a:ln>
        </p:spPr>
      </p:cxnSp>
      <p:sp>
        <p:nvSpPr>
          <p:cNvPr id="316" name="Shape 316"/>
          <p:cNvSpPr/>
          <p:nvPr/>
        </p:nvSpPr>
        <p:spPr>
          <a:xfrm>
            <a:off x="11607799" y="79374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317" name="Connector 317"/>
          <p:cNvCxnSpPr>
            <a:stCxn id="318" idx="0"/>
            <a:endCxn id="319" idx="0"/>
          </p:cNvCxnSpPr>
          <p:nvPr/>
        </p:nvCxnSpPr>
        <p:spPr>
          <a:xfrm>
            <a:off x="11277600" y="8445500"/>
            <a:ext cx="406401" cy="1"/>
          </a:xfrm>
          <a:prstGeom prst="straightConnector1">
            <a:avLst/>
          </a:prstGeom>
          <a:ln w="25400" cap="sq">
            <a:solidFill>
              <a:srgbClr val="929292"/>
            </a:solidFill>
            <a:miter lim="400000"/>
          </a:ln>
        </p:spPr>
      </p:cxnSp>
      <p:sp>
        <p:nvSpPr>
          <p:cNvPr id="318" name="Shape 318"/>
          <p:cNvSpPr/>
          <p:nvPr/>
        </p:nvSpPr>
        <p:spPr>
          <a:xfrm>
            <a:off x="11201399" y="83692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319" name="Shape 319"/>
          <p:cNvSpPr/>
          <p:nvPr/>
        </p:nvSpPr>
        <p:spPr>
          <a:xfrm>
            <a:off x="11607799" y="83692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320" name="Shape 320"/>
          <p:cNvSpPr/>
          <p:nvPr/>
        </p:nvSpPr>
        <p:spPr>
          <a:xfrm>
            <a:off x="12039599" y="81533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lvl1pPr>
              <a:tabLst>
                <a:tab pos="1244600" algn="l"/>
              </a:tabLst>
            </a:lvl1pPr>
          </a:lstStyle>
          <a:p>
            <a:pPr lvl="0">
              <a:defRPr sz="1800"/>
            </a:pPr>
            <a:r>
              <a:rPr sz="2800"/>
              <a:t>Definition of NP</a:t>
            </a:r>
          </a:p>
        </p:txBody>
      </p:sp>
      <p:sp>
        <p:nvSpPr>
          <p:cNvPr id="323" name="Shape 323"/>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NP.  </a:t>
            </a:r>
            <a:r>
              <a:rPr sz="2400"/>
              <a:t>Decision problems for which there is a poly-time certifier.</a:t>
            </a:r>
          </a:p>
        </p:txBody>
      </p:sp>
      <p:sp>
        <p:nvSpPr>
          <p:cNvPr id="324" name="Shape 3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11</a:t>
            </a:fld>
            <a:endParaRPr sz="1200"/>
          </a:p>
        </p:txBody>
      </p:sp>
      <p:sp>
        <p:nvSpPr>
          <p:cNvPr id="325" name="Shape 325"/>
          <p:cNvSpPr/>
          <p:nvPr/>
        </p:nvSpPr>
        <p:spPr>
          <a:xfrm>
            <a:off x="1016000" y="3454400"/>
            <a:ext cx="10414000" cy="2133600"/>
          </a:xfrm>
          <a:prstGeom prst="rect">
            <a:avLst/>
          </a:prstGeom>
          <a:solidFill>
            <a:srgbClr val="FFFFFF"/>
          </a:solidFill>
          <a:ln w="12700">
            <a:round/>
          </a:ln>
          <a:extLst>
            <a:ext uri="{C572A759-6A51-4108-AA02-DFA0A04FC94B}">
              <ma14:wrappingTextBoxFlag xmlns:ma14="http://schemas.microsoft.com/office/mac/drawingml/2011/main" val="1"/>
            </a:ext>
          </a:extLst>
        </p:spPr>
        <p:txBody>
          <a:bodyPr lIns="266700" tIns="266700" rIns="266700" bIns="266700"/>
          <a:lstStyle/>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NP captures vast domains of computational, scientific, and mathematical</a:t>
            </a:r>
            <a:br>
              <a:rPr sz="2400" i="1">
                <a:uFill>
                  <a:solidFill/>
                </a:uFill>
                <a:latin typeface="Times New Roman"/>
                <a:ea typeface="Times New Roman"/>
                <a:cs typeface="Times New Roman"/>
                <a:sym typeface="Times New Roman"/>
              </a:rPr>
            </a:br>
            <a:r>
              <a:rPr sz="2400" i="1">
                <a:uFill>
                  <a:solidFill/>
                </a:uFill>
                <a:latin typeface="Times New Roman"/>
                <a:ea typeface="Times New Roman"/>
                <a:cs typeface="Times New Roman"/>
                <a:sym typeface="Times New Roman"/>
              </a:rPr>
              <a:t>   endeavors, and seems to roughly delimit what mathematicians and scientists</a:t>
            </a:r>
            <a:br>
              <a:rPr sz="2400" i="1">
                <a:uFill>
                  <a:solidFill/>
                </a:uFill>
                <a:latin typeface="Times New Roman"/>
                <a:ea typeface="Times New Roman"/>
                <a:cs typeface="Times New Roman"/>
                <a:sym typeface="Times New Roman"/>
              </a:rPr>
            </a:br>
            <a:r>
              <a:rPr sz="2400" i="1">
                <a:uFill>
                  <a:solidFill/>
                </a:uFill>
                <a:latin typeface="Times New Roman"/>
                <a:ea typeface="Times New Roman"/>
                <a:cs typeface="Times New Roman"/>
                <a:sym typeface="Times New Roman"/>
              </a:rPr>
              <a:t>   have been aspiring to compute feasibly. ”    </a:t>
            </a:r>
            <a:r>
              <a:rPr sz="2400" i="1">
                <a:solidFill>
                  <a:srgbClr val="005493"/>
                </a:solidFill>
                <a:uFill>
                  <a:solidFill>
                    <a:srgbClr val="0048AA"/>
                  </a:solidFill>
                </a:uFill>
                <a:latin typeface="Times New Roman"/>
                <a:ea typeface="Times New Roman"/>
                <a:cs typeface="Times New Roman"/>
                <a:sym typeface="Times New Roman"/>
              </a:rPr>
              <a:t> —   Christos Papadimitriou</a:t>
            </a:r>
          </a:p>
        </p:txBody>
      </p:sp>
      <p:sp>
        <p:nvSpPr>
          <p:cNvPr id="326" name="Shape 326"/>
          <p:cNvSpPr/>
          <p:nvPr/>
        </p:nvSpPr>
        <p:spPr>
          <a:xfrm>
            <a:off x="1016000" y="6578600"/>
            <a:ext cx="10414000" cy="1054100"/>
          </a:xfrm>
          <a:prstGeom prst="rect">
            <a:avLst/>
          </a:prstGeom>
          <a:solidFill>
            <a:srgbClr val="FFFFFF"/>
          </a:solidFill>
          <a:ln w="12700">
            <a:round/>
          </a:ln>
          <a:extLst>
            <a:ext uri="{C572A759-6A51-4108-AA02-DFA0A04FC94B}">
              <ma14:wrappingTextBoxFlag xmlns:ma14="http://schemas.microsoft.com/office/mac/drawingml/2011/main" val="1"/>
            </a:ext>
          </a:extLst>
        </p:spPr>
        <p:txBody>
          <a:bodyPr lIns="266700" tIns="266700" rIns="266700" bIns="266700"/>
          <a:lstStyle/>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In an ideal world it would be renamed P vs VP. ”    </a:t>
            </a:r>
            <a:r>
              <a:rPr sz="2400" i="1">
                <a:solidFill>
                  <a:srgbClr val="005493"/>
                </a:solidFill>
                <a:uFill>
                  <a:solidFill>
                    <a:srgbClr val="0048AA"/>
                  </a:solidFill>
                </a:uFill>
                <a:latin typeface="Times New Roman"/>
                <a:ea typeface="Times New Roman"/>
                <a:cs typeface="Times New Roman"/>
                <a:sym typeface="Times New Roman"/>
              </a:rPr>
              <a:t> —   Clyde Kruskal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p:cNvSpPr>
          <p:nvPr>
            <p:ph type="title"/>
          </p:nvPr>
        </p:nvSpPr>
        <p:spPr>
          <a:prstGeom prst="rect">
            <a:avLst/>
          </a:prstGeom>
        </p:spPr>
        <p:txBody>
          <a:bodyPr/>
          <a:lstStyle>
            <a:lvl1pPr>
              <a:tabLst>
                <a:tab pos="1244600" algn="l"/>
              </a:tabLst>
            </a:lvl1pPr>
          </a:lstStyle>
          <a:p>
            <a:pPr lvl="0">
              <a:defRPr sz="1800"/>
            </a:pPr>
            <a:r>
              <a:rPr sz="2800"/>
              <a:t>P, NP, and EXP</a:t>
            </a:r>
          </a:p>
        </p:txBody>
      </p:sp>
      <p:sp>
        <p:nvSpPr>
          <p:cNvPr id="329" name="Shape 329"/>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P.  </a:t>
            </a:r>
            <a:r>
              <a:rPr sz="2400"/>
              <a:t>Decision problems for which there is a poly-time algorithm.</a:t>
            </a:r>
            <a:endParaRPr sz="2400">
              <a:solidFill>
                <a:srgbClr val="0048AA"/>
              </a:solidFill>
            </a:endParaRPr>
          </a:p>
          <a:p>
            <a:pPr lvl="0">
              <a:tabLst>
                <a:tab pos="1244600" algn="l"/>
              </a:tabLst>
              <a:defRPr sz="1800">
                <a:solidFill>
                  <a:srgbClr val="000000"/>
                </a:solidFill>
              </a:defRPr>
            </a:pPr>
            <a:r>
              <a:rPr sz="2400">
                <a:solidFill>
                  <a:srgbClr val="0048AA"/>
                </a:solidFill>
              </a:rPr>
              <a:t>NP.  </a:t>
            </a:r>
            <a:r>
              <a:rPr sz="2400"/>
              <a:t>Decision problems for which there is a poly-time certifier.</a:t>
            </a:r>
            <a:endParaRPr sz="2400">
              <a:solidFill>
                <a:srgbClr val="0048AA"/>
              </a:solidFill>
            </a:endParaRPr>
          </a:p>
          <a:p>
            <a:pPr lvl="0">
              <a:tabLst>
                <a:tab pos="1244600" algn="l"/>
              </a:tabLst>
              <a:defRPr sz="1800">
                <a:solidFill>
                  <a:srgbClr val="000000"/>
                </a:solidFill>
              </a:defRPr>
            </a:pPr>
            <a:r>
              <a:rPr sz="2400">
                <a:solidFill>
                  <a:srgbClr val="0048AA"/>
                </a:solidFill>
              </a:rPr>
              <a:t>EXP.  </a:t>
            </a:r>
            <a:r>
              <a:rPr sz="2400"/>
              <a:t>Decision problems for which there is an exponential-time algorithm.</a:t>
            </a:r>
            <a:endParaRPr sz="2400">
              <a:solidFill>
                <a:srgbClr val="0048AA"/>
              </a:solidFill>
            </a:endParaRP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Claim.  </a:t>
            </a:r>
            <a:r>
              <a:rPr sz="2400" b="1">
                <a:latin typeface="Lucida Grande"/>
                <a:ea typeface="Lucida Grande"/>
                <a:cs typeface="Lucida Grande"/>
                <a:sym typeface="Lucida Grande"/>
              </a:rPr>
              <a:t>P</a:t>
            </a:r>
            <a:r>
              <a:rPr sz="2400">
                <a:latin typeface="Times"/>
                <a:ea typeface="Times"/>
                <a:cs typeface="Times"/>
                <a:sym typeface="Times"/>
              </a:rPr>
              <a:t>  ⊆  </a:t>
            </a:r>
            <a:r>
              <a:rPr sz="2400" b="1">
                <a:latin typeface="Lucida Grande"/>
                <a:ea typeface="Lucida Grande"/>
                <a:cs typeface="Lucida Grande"/>
                <a:sym typeface="Lucida Grande"/>
              </a:rPr>
              <a:t>NP</a:t>
            </a:r>
            <a:r>
              <a:rPr sz="2400"/>
              <a:t>.</a:t>
            </a:r>
            <a:endParaRPr sz="2400">
              <a:solidFill>
                <a:srgbClr val="0048AA"/>
              </a:solidFill>
            </a:endParaRPr>
          </a:p>
          <a:p>
            <a:pPr lvl="0">
              <a:tabLst>
                <a:tab pos="1244600" algn="l"/>
              </a:tabLst>
              <a:defRPr sz="1800">
                <a:solidFill>
                  <a:srgbClr val="000000"/>
                </a:solidFill>
              </a:defRPr>
            </a:pPr>
            <a:r>
              <a:rPr sz="2400">
                <a:solidFill>
                  <a:srgbClr val="0048AA"/>
                </a:solidFill>
              </a:rPr>
              <a:t>Pf.  </a:t>
            </a:r>
            <a:r>
              <a:rPr sz="2400"/>
              <a:t>Consider any problem </a:t>
            </a:r>
            <a:r>
              <a:rPr sz="2400" i="1">
                <a:latin typeface="Times"/>
                <a:ea typeface="Times"/>
                <a:cs typeface="Times"/>
                <a:sym typeface="Times"/>
              </a:rPr>
              <a:t>X</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P</a:t>
            </a:r>
            <a:r>
              <a:rPr sz="2400"/>
              <a:t>.</a:t>
            </a:r>
            <a:endParaRPr sz="2400">
              <a:solidFill>
                <a:srgbClr val="0048AA"/>
              </a:solidFill>
            </a:endParaRPr>
          </a:p>
          <a:p>
            <a:pPr lvl="1">
              <a:tabLst>
                <a:tab pos="1244600" algn="l"/>
              </a:tabLst>
              <a:defRPr sz="1800"/>
            </a:pPr>
            <a:r>
              <a:rPr sz="2400"/>
              <a:t>By definition, there exists a poly-time algorithm </a:t>
            </a:r>
            <a:r>
              <a:rPr sz="2400" i="1">
                <a:latin typeface="Times"/>
                <a:ea typeface="Times"/>
                <a:cs typeface="Times"/>
                <a:sym typeface="Times"/>
              </a:rPr>
              <a:t>A</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a:t>
            </a:r>
            <a:r>
              <a:rPr sz="2400"/>
              <a:t> that solves </a:t>
            </a:r>
            <a:r>
              <a:rPr sz="2400" i="1">
                <a:latin typeface="Times"/>
                <a:ea typeface="Times"/>
                <a:cs typeface="Times"/>
                <a:sym typeface="Times"/>
              </a:rPr>
              <a:t>X</a:t>
            </a:r>
            <a:r>
              <a:rPr sz="2400"/>
              <a:t>.</a:t>
            </a:r>
          </a:p>
          <a:p>
            <a:pPr lvl="1">
              <a:tabLst>
                <a:tab pos="1244600" algn="l"/>
              </a:tabLst>
              <a:defRPr sz="1800"/>
            </a:pPr>
            <a:r>
              <a:rPr sz="2400"/>
              <a:t>Certificate </a:t>
            </a:r>
            <a:r>
              <a:rPr sz="2400" i="1">
                <a:latin typeface="Times"/>
                <a:ea typeface="Times"/>
                <a:cs typeface="Times"/>
                <a:sym typeface="Times"/>
              </a:rPr>
              <a:t>t</a:t>
            </a:r>
            <a:r>
              <a:rPr sz="2400">
                <a:latin typeface="Times"/>
                <a:ea typeface="Times"/>
                <a:cs typeface="Times"/>
                <a:sym typeface="Times"/>
              </a:rPr>
              <a:t> = ε</a:t>
            </a:r>
            <a:r>
              <a:rPr sz="2400"/>
              <a:t>, certifier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 = </a:t>
            </a:r>
            <a:r>
              <a:rPr sz="2400" i="1">
                <a:latin typeface="Times"/>
                <a:ea typeface="Times"/>
                <a:cs typeface="Times"/>
                <a:sym typeface="Times"/>
              </a:rPr>
              <a:t>A</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a:t>
            </a:r>
            <a:r>
              <a:rPr sz="2400"/>
              <a:t>.   ▪</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Claim.  </a:t>
            </a:r>
            <a:r>
              <a:rPr sz="2400" b="1">
                <a:latin typeface="Lucida Grande"/>
                <a:ea typeface="Lucida Grande"/>
                <a:cs typeface="Lucida Grande"/>
                <a:sym typeface="Lucida Grande"/>
              </a:rPr>
              <a:t>NP</a:t>
            </a:r>
            <a:r>
              <a:rPr sz="2400">
                <a:latin typeface="Times"/>
                <a:ea typeface="Times"/>
                <a:cs typeface="Times"/>
                <a:sym typeface="Times"/>
              </a:rPr>
              <a:t>  ⊆  </a:t>
            </a:r>
            <a:r>
              <a:rPr sz="2400" b="1">
                <a:latin typeface="Lucida Grande"/>
                <a:ea typeface="Lucida Grande"/>
                <a:cs typeface="Lucida Grande"/>
                <a:sym typeface="Lucida Grande"/>
              </a:rPr>
              <a:t>EXP</a:t>
            </a:r>
            <a:r>
              <a:rPr sz="2400"/>
              <a:t>.</a:t>
            </a:r>
            <a:endParaRPr sz="2400">
              <a:solidFill>
                <a:srgbClr val="0048AA"/>
              </a:solidFill>
            </a:endParaRPr>
          </a:p>
          <a:p>
            <a:pPr lvl="0">
              <a:tabLst>
                <a:tab pos="1244600" algn="l"/>
              </a:tabLst>
              <a:defRPr sz="1800">
                <a:solidFill>
                  <a:srgbClr val="000000"/>
                </a:solidFill>
              </a:defRPr>
            </a:pPr>
            <a:r>
              <a:rPr sz="2400">
                <a:solidFill>
                  <a:srgbClr val="0048AA"/>
                </a:solidFill>
              </a:rPr>
              <a:t>Pf.  </a:t>
            </a:r>
            <a:r>
              <a:rPr sz="2400"/>
              <a:t>Consider any problem </a:t>
            </a:r>
            <a:r>
              <a:rPr sz="2400" i="1">
                <a:latin typeface="Times"/>
                <a:ea typeface="Times"/>
                <a:cs typeface="Times"/>
                <a:sym typeface="Times"/>
              </a:rPr>
              <a:t>X</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a:t>
            </a:r>
          </a:p>
          <a:p>
            <a:pPr lvl="1">
              <a:tabLst>
                <a:tab pos="1244600" algn="l"/>
              </a:tabLst>
              <a:defRPr sz="1800"/>
            </a:pPr>
            <a:r>
              <a:rPr sz="2400"/>
              <a:t>By definition, there exists a poly-time certifier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a:t>
            </a:r>
            <a:r>
              <a:rPr sz="2400"/>
              <a:t> for </a:t>
            </a:r>
            <a:r>
              <a:rPr sz="2400" i="1">
                <a:latin typeface="Times"/>
                <a:ea typeface="Times"/>
                <a:cs typeface="Times"/>
                <a:sym typeface="Times"/>
              </a:rPr>
              <a:t>X</a:t>
            </a:r>
            <a:r>
              <a:rPr sz="2400"/>
              <a:t>.</a:t>
            </a:r>
          </a:p>
          <a:p>
            <a:pPr lvl="1">
              <a:tabLst>
                <a:tab pos="1244600" algn="l"/>
              </a:tabLst>
              <a:defRPr sz="1800"/>
            </a:pPr>
            <a:r>
              <a:rPr sz="2400"/>
              <a:t>To solve input </a:t>
            </a:r>
            <a:r>
              <a:rPr sz="2400" i="1">
                <a:latin typeface="Times"/>
                <a:ea typeface="Times"/>
                <a:cs typeface="Times"/>
                <a:sym typeface="Times"/>
              </a:rPr>
              <a:t>s</a:t>
            </a:r>
            <a:r>
              <a:rPr sz="2400"/>
              <a:t>, run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a:t>
            </a:r>
            <a:r>
              <a:rPr sz="2400"/>
              <a:t> on all strings </a:t>
            </a:r>
            <a:r>
              <a:rPr sz="2400" i="1">
                <a:latin typeface="Times"/>
                <a:ea typeface="Times"/>
                <a:cs typeface="Times"/>
                <a:sym typeface="Times"/>
              </a:rPr>
              <a:t>t</a:t>
            </a:r>
            <a:r>
              <a:rPr sz="2400"/>
              <a:t> with </a:t>
            </a:r>
            <a:r>
              <a:rPr sz="2400">
                <a:latin typeface="Times New Roman"/>
                <a:ea typeface="Times New Roman"/>
                <a:cs typeface="Times New Roman"/>
                <a:sym typeface="Times New Roman"/>
              </a:rPr>
              <a:t>|</a:t>
            </a:r>
            <a:r>
              <a:rPr sz="2400" baseline="-5999">
                <a:latin typeface="Times"/>
                <a:ea typeface="Times"/>
                <a:cs typeface="Times"/>
                <a:sym typeface="Times"/>
              </a:rPr>
              <a:t> </a:t>
            </a:r>
            <a:r>
              <a:rPr sz="2400" i="1">
                <a:latin typeface="Times"/>
                <a:ea typeface="Times"/>
                <a:cs typeface="Times"/>
                <a:sym typeface="Times"/>
              </a:rPr>
              <a:t>t</a:t>
            </a:r>
            <a:r>
              <a:rPr sz="2400" baseline="-5999">
                <a:latin typeface="Times"/>
                <a:ea typeface="Times"/>
                <a:cs typeface="Times"/>
                <a:sym typeface="Times"/>
              </a:rPr>
              <a:t> </a:t>
            </a:r>
            <a:r>
              <a:rPr sz="2400">
                <a:latin typeface="Times New Roman"/>
                <a:ea typeface="Times New Roman"/>
                <a:cs typeface="Times New Roman"/>
                <a:sym typeface="Times New Roman"/>
              </a:rPr>
              <a:t>|</a:t>
            </a:r>
            <a:r>
              <a:rPr sz="2400">
                <a:latin typeface="Times"/>
                <a:ea typeface="Times"/>
                <a:cs typeface="Times"/>
                <a:sym typeface="Times"/>
              </a:rPr>
              <a:t>  ≤  </a:t>
            </a:r>
            <a:r>
              <a:rPr sz="2400" i="1">
                <a:latin typeface="Times"/>
                <a:ea typeface="Times"/>
                <a:cs typeface="Times"/>
                <a:sym typeface="Times"/>
              </a:rPr>
              <a:t>p</a:t>
            </a:r>
            <a:r>
              <a:rPr sz="2400">
                <a:latin typeface="Times"/>
                <a:ea typeface="Times"/>
                <a:cs typeface="Times"/>
                <a:sym typeface="Times"/>
              </a:rPr>
              <a:t>(</a:t>
            </a:r>
            <a:r>
              <a:rPr sz="2400">
                <a:latin typeface="Times New Roman"/>
                <a:ea typeface="Times New Roman"/>
                <a:cs typeface="Times New Roman"/>
                <a:sym typeface="Times New Roman"/>
              </a:rPr>
              <a:t>|</a:t>
            </a:r>
            <a:r>
              <a:rPr sz="2400" baseline="-5999">
                <a:latin typeface="Times"/>
                <a:ea typeface="Times"/>
                <a:cs typeface="Times"/>
                <a:sym typeface="Times"/>
              </a:rPr>
              <a:t> </a:t>
            </a:r>
            <a:r>
              <a:rPr sz="2400" i="1">
                <a:latin typeface="Times"/>
                <a:ea typeface="Times"/>
                <a:cs typeface="Times"/>
                <a:sym typeface="Times"/>
              </a:rPr>
              <a:t>s</a:t>
            </a:r>
            <a:r>
              <a:rPr sz="2400" baseline="-5999">
                <a:latin typeface="Times"/>
                <a:ea typeface="Times"/>
                <a:cs typeface="Times"/>
                <a:sym typeface="Times"/>
              </a:rPr>
              <a:t> </a:t>
            </a:r>
            <a:r>
              <a:rPr sz="2400">
                <a:latin typeface="Times New Roman"/>
                <a:ea typeface="Times New Roman"/>
                <a:cs typeface="Times New Roman"/>
                <a:sym typeface="Times New Roman"/>
              </a:rPr>
              <a:t>|</a:t>
            </a:r>
            <a:r>
              <a:rPr sz="2400">
                <a:latin typeface="Times"/>
                <a:ea typeface="Times"/>
                <a:cs typeface="Times"/>
                <a:sym typeface="Times"/>
              </a:rPr>
              <a:t>)</a:t>
            </a:r>
            <a:r>
              <a:rPr sz="2400"/>
              <a:t>.</a:t>
            </a:r>
          </a:p>
          <a:p>
            <a:pPr lvl="1">
              <a:tabLst>
                <a:tab pos="1244600" algn="l"/>
              </a:tabLst>
              <a:defRPr sz="1800"/>
            </a:pPr>
            <a:r>
              <a:rPr sz="2400"/>
              <a:t>Return </a:t>
            </a:r>
            <a:r>
              <a:rPr sz="2400" i="1">
                <a:latin typeface="Times"/>
                <a:ea typeface="Times"/>
                <a:cs typeface="Times"/>
                <a:sym typeface="Times"/>
              </a:rPr>
              <a:t>yes</a:t>
            </a:r>
            <a:r>
              <a:rPr sz="2400"/>
              <a:t> if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a:t>
            </a:r>
            <a:r>
              <a:rPr sz="2400"/>
              <a:t> returns </a:t>
            </a:r>
            <a:r>
              <a:rPr sz="2400" i="1">
                <a:latin typeface="Times"/>
                <a:ea typeface="Times"/>
                <a:cs typeface="Times"/>
                <a:sym typeface="Times"/>
              </a:rPr>
              <a:t>yes</a:t>
            </a:r>
            <a:r>
              <a:rPr sz="2400"/>
              <a:t> for any of these potential certificates.   ▪</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Remark.  </a:t>
            </a:r>
            <a:r>
              <a:rPr sz="2400"/>
              <a:t>Time-hierarchy theorem implies  </a:t>
            </a:r>
            <a:r>
              <a:rPr sz="2400" b="1">
                <a:latin typeface="Lucida Grande"/>
                <a:ea typeface="Lucida Grande"/>
                <a:cs typeface="Lucida Grande"/>
                <a:sym typeface="Lucida Grande"/>
              </a:rPr>
              <a:t>P</a:t>
            </a:r>
            <a:r>
              <a:rPr sz="2400">
                <a:latin typeface="Times"/>
                <a:ea typeface="Times"/>
                <a:cs typeface="Times"/>
                <a:sym typeface="Times"/>
              </a:rPr>
              <a:t>  </a:t>
            </a:r>
            <a:r>
              <a:rPr sz="3000">
                <a:latin typeface="Times"/>
                <a:ea typeface="Times"/>
                <a:cs typeface="Times"/>
                <a:sym typeface="Times"/>
              </a:rPr>
              <a:t>⊊</a:t>
            </a:r>
            <a:r>
              <a:rPr sz="2400">
                <a:latin typeface="Times"/>
                <a:ea typeface="Times"/>
                <a:cs typeface="Times"/>
                <a:sym typeface="Times"/>
              </a:rPr>
              <a:t>  </a:t>
            </a:r>
            <a:r>
              <a:rPr sz="2400" b="1">
                <a:latin typeface="Lucida Grande"/>
                <a:ea typeface="Lucida Grande"/>
                <a:cs typeface="Lucida Grande"/>
                <a:sym typeface="Lucida Grande"/>
              </a:rPr>
              <a:t>EXP</a:t>
            </a:r>
            <a:r>
              <a:rPr sz="2400"/>
              <a:t>.</a:t>
            </a:r>
          </a:p>
        </p:txBody>
      </p:sp>
      <p:sp>
        <p:nvSpPr>
          <p:cNvPr id="330" name="Shape 33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12</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9">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3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2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2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2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2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2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329">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329">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329">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329">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329">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iterate>
                                    <p:tmAbs val="0"/>
                                  </p:iterate>
                                  <p:childTnLst>
                                    <p:set>
                                      <p:cBhvr>
                                        <p:cTn id="56" fill="hold"/>
                                        <p:tgtEl>
                                          <p:spTgt spid="32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lvl1pPr>
              <a:tabLst>
                <a:tab pos="1244600" algn="l"/>
              </a:tabLst>
            </a:lvl1pPr>
          </a:lstStyle>
          <a:p>
            <a:pPr lvl="0">
              <a:defRPr sz="1800"/>
            </a:pPr>
            <a:r>
              <a:rPr sz="2800"/>
              <a:t>The main question:  P vs. NP</a:t>
            </a:r>
          </a:p>
        </p:txBody>
      </p:sp>
      <p:sp>
        <p:nvSpPr>
          <p:cNvPr id="335" name="Shape 335"/>
          <p:cNvSpPr>
            <a:spLocks noGrp="1"/>
          </p:cNvSpPr>
          <p:nvPr>
            <p:ph type="body" idx="1"/>
          </p:nvPr>
        </p:nvSpPr>
        <p:spPr>
          <a:prstGeom prst="rect">
            <a:avLst/>
          </a:prstGeom>
        </p:spPr>
        <p:txBody>
          <a:bodyPr/>
          <a:lstStyle/>
          <a:p>
            <a:pPr marL="58702" marR="58702" lvl="0" defTabSz="1295400">
              <a:lnSpc>
                <a:spcPts val="3900"/>
              </a:lnSpc>
              <a:buClr>
                <a:srgbClr val="0048AA"/>
              </a:buClr>
              <a:tabLst/>
              <a:defRPr sz="1800">
                <a:solidFill>
                  <a:srgbClr val="000000"/>
                </a:solidFill>
              </a:defRPr>
            </a:pPr>
            <a:r>
              <a:rPr sz="2400">
                <a:solidFill>
                  <a:srgbClr val="005493"/>
                </a:solidFill>
                <a:uFill>
                  <a:solidFill>
                    <a:srgbClr val="0048AA"/>
                  </a:solidFill>
                </a:uFill>
              </a:rPr>
              <a:t>Q.  </a:t>
            </a:r>
            <a:r>
              <a:rPr sz="2400">
                <a:uFill>
                  <a:solidFill/>
                </a:uFill>
              </a:rPr>
              <a:t>How to solve an instance of </a:t>
            </a:r>
            <a:r>
              <a:rPr sz="2400" cap="small">
                <a:uFill>
                  <a:solidFill/>
                </a:uFill>
              </a:rPr>
              <a:t>3-Sat</a:t>
            </a:r>
            <a:r>
              <a:rPr sz="2400">
                <a:uFill>
                  <a:solidFill/>
                </a:uFill>
              </a:rPr>
              <a:t> with </a:t>
            </a:r>
            <a:r>
              <a:rPr sz="2400" i="1">
                <a:uFill>
                  <a:solidFill/>
                </a:uFill>
                <a:latin typeface="Times New Roman"/>
                <a:ea typeface="Times New Roman"/>
                <a:cs typeface="Times New Roman"/>
                <a:sym typeface="Times New Roman"/>
              </a:rPr>
              <a:t>n</a:t>
            </a:r>
            <a:r>
              <a:rPr sz="2400">
                <a:uFill>
                  <a:solidFill/>
                </a:uFill>
              </a:rPr>
              <a:t> variables?</a:t>
            </a:r>
            <a:endParaRPr sz="2400">
              <a:solidFill>
                <a:srgbClr val="005493"/>
              </a:solidFill>
              <a:uFill>
                <a:solidFill>
                  <a:srgbClr val="0048AA"/>
                </a:solidFill>
              </a:uFill>
            </a:endParaRPr>
          </a:p>
          <a:p>
            <a:pPr marL="58702" marR="58702" lvl="0" defTabSz="1295400">
              <a:lnSpc>
                <a:spcPts val="3900"/>
              </a:lnSpc>
              <a:buClr>
                <a:srgbClr val="0048AA"/>
              </a:buClr>
              <a:tabLst/>
              <a:defRPr sz="1800">
                <a:solidFill>
                  <a:srgbClr val="000000"/>
                </a:solidFill>
              </a:defRPr>
            </a:pPr>
            <a:r>
              <a:rPr sz="2400">
                <a:solidFill>
                  <a:srgbClr val="005493"/>
                </a:solidFill>
                <a:uFill>
                  <a:solidFill>
                    <a:srgbClr val="0048AA"/>
                  </a:solidFill>
                </a:uFill>
              </a:rPr>
              <a:t>A.  </a:t>
            </a:r>
            <a:r>
              <a:rPr sz="2400">
                <a:uFill>
                  <a:solidFill/>
                </a:uFill>
              </a:rPr>
              <a:t>Exhaustive search:  try all </a:t>
            </a:r>
            <a:r>
              <a:rPr sz="2400">
                <a:uFill>
                  <a:solidFill/>
                </a:uFill>
                <a:latin typeface="Times New Roman"/>
                <a:ea typeface="Times New Roman"/>
                <a:cs typeface="Times New Roman"/>
                <a:sym typeface="Times New Roman"/>
              </a:rPr>
              <a:t>2</a:t>
            </a:r>
            <a:r>
              <a:rPr sz="2400" i="1" baseline="31999">
                <a:uFill>
                  <a:solidFill/>
                </a:uFill>
                <a:latin typeface="Times New Roman"/>
                <a:ea typeface="Times New Roman"/>
                <a:cs typeface="Times New Roman"/>
                <a:sym typeface="Times New Roman"/>
              </a:rPr>
              <a:t>n</a:t>
            </a:r>
            <a:r>
              <a:rPr sz="2400">
                <a:uFill>
                  <a:solidFill/>
                </a:uFill>
              </a:rPr>
              <a:t> truth assignments.</a:t>
            </a:r>
          </a:p>
          <a:p>
            <a:pPr marL="58702" marR="58702" lvl="0" defTabSz="1295400">
              <a:lnSpc>
                <a:spcPts val="3900"/>
              </a:lnSpc>
              <a:buClr>
                <a:srgbClr val="0048AA"/>
              </a:buClr>
              <a:tabLst/>
              <a:defRPr sz="1800">
                <a:solidFill>
                  <a:srgbClr val="000000"/>
                </a:solidFill>
              </a:defRPr>
            </a:pPr>
            <a:r>
              <a:rPr sz="2400">
                <a:uFill>
                  <a:solidFill/>
                </a:uFill>
              </a:rPr>
              <a:t/>
            </a:r>
            <a:br>
              <a:rPr sz="2400">
                <a:uFill>
                  <a:solidFill/>
                </a:uFill>
              </a:rPr>
            </a:br>
            <a:r>
              <a:rPr sz="2400">
                <a:solidFill>
                  <a:srgbClr val="005493"/>
                </a:solidFill>
                <a:uFill>
                  <a:solidFill>
                    <a:srgbClr val="0048AA"/>
                  </a:solidFill>
                </a:uFill>
              </a:rPr>
              <a:t>Q.  </a:t>
            </a:r>
            <a:r>
              <a:rPr sz="2400">
                <a:uFill>
                  <a:solidFill/>
                </a:uFill>
              </a:rPr>
              <a:t>Can we do anything substantially more clever?</a:t>
            </a:r>
            <a:endParaRPr sz="2400">
              <a:solidFill>
                <a:srgbClr val="005493"/>
              </a:solidFill>
              <a:uFill>
                <a:solidFill>
                  <a:srgbClr val="0048AA"/>
                </a:solidFill>
              </a:uFill>
            </a:endParaRPr>
          </a:p>
          <a:p>
            <a:pPr marL="58702" marR="58702" lvl="0" defTabSz="1295400">
              <a:lnSpc>
                <a:spcPts val="3900"/>
              </a:lnSpc>
              <a:buClr>
                <a:srgbClr val="0048AA"/>
              </a:buClr>
              <a:tabLst/>
              <a:defRPr sz="1800">
                <a:solidFill>
                  <a:srgbClr val="000000"/>
                </a:solidFill>
              </a:defRPr>
            </a:pPr>
            <a:r>
              <a:rPr sz="2400">
                <a:solidFill>
                  <a:srgbClr val="005493"/>
                </a:solidFill>
                <a:uFill>
                  <a:solidFill>
                    <a:srgbClr val="0048AA"/>
                  </a:solidFill>
                </a:uFill>
              </a:rPr>
              <a:t>Conjecture.  </a:t>
            </a:r>
            <a:r>
              <a:rPr sz="2400">
                <a:uFill>
                  <a:solidFill/>
                </a:uFill>
              </a:rPr>
              <a:t>No poly-time algorithm for </a:t>
            </a:r>
            <a:r>
              <a:rPr sz="2400" cap="small">
                <a:uFill>
                  <a:solidFill/>
                </a:uFill>
              </a:rPr>
              <a:t>3-Sat</a:t>
            </a:r>
            <a:r>
              <a:rPr sz="2400">
                <a:uFill>
                  <a:solidFill/>
                </a:uFill>
              </a:rPr>
              <a:t>.</a:t>
            </a:r>
          </a:p>
        </p:txBody>
      </p:sp>
      <p:sp>
        <p:nvSpPr>
          <p:cNvPr id="336" name="Shape 33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13</a:t>
            </a:fld>
            <a:endParaRPr sz="1200"/>
          </a:p>
        </p:txBody>
      </p:sp>
      <p:pic>
        <p:nvPicPr>
          <p:cNvPr id="337" name="image12.jpg"/>
          <p:cNvPicPr/>
          <p:nvPr/>
        </p:nvPicPr>
        <p:blipFill>
          <a:blip r:embed="rId2">
            <a:extLst/>
          </a:blip>
          <a:stretch>
            <a:fillRect/>
          </a:stretch>
        </p:blipFill>
        <p:spPr>
          <a:xfrm>
            <a:off x="3987800" y="5219700"/>
            <a:ext cx="3892409" cy="3978205"/>
          </a:xfrm>
          <a:prstGeom prst="rect">
            <a:avLst/>
          </a:prstGeom>
          <a:ln w="12700">
            <a:miter lim="400000"/>
          </a:ln>
        </p:spPr>
      </p:pic>
      <p:grpSp>
        <p:nvGrpSpPr>
          <p:cNvPr id="340" name="Group 340"/>
          <p:cNvGrpSpPr/>
          <p:nvPr/>
        </p:nvGrpSpPr>
        <p:grpSpPr>
          <a:xfrm>
            <a:off x="2959729" y="3760770"/>
            <a:ext cx="3187701" cy="622602"/>
            <a:chOff x="0" y="0"/>
            <a:chExt cx="3187700" cy="622601"/>
          </a:xfrm>
        </p:grpSpPr>
        <p:sp>
          <p:nvSpPr>
            <p:cNvPr id="338" name="Shape 338"/>
            <p:cNvSpPr/>
            <p:nvPr/>
          </p:nvSpPr>
          <p:spPr>
            <a:xfrm>
              <a:off x="808998" y="330501"/>
              <a:ext cx="1574801"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58702" marR="58702" defTabSz="1295400">
                <a:lnSpc>
                  <a:spcPct val="150000"/>
                </a:lnSpc>
                <a:buClrTx/>
                <a:buFontTx/>
                <a:tabLst/>
                <a:defRPr>
                  <a:uFill>
                    <a:solidFill>
                      <a:srgbClr val="8D3124"/>
                    </a:solidFill>
                  </a:uFill>
                </a:defRPr>
              </a:lvl1pPr>
            </a:lstStyle>
            <a:p>
              <a:pPr lvl="0">
                <a:defRPr sz="1800">
                  <a:solidFill>
                    <a:srgbClr val="000000"/>
                  </a:solidFill>
                  <a:uFillTx/>
                </a:defRPr>
              </a:pPr>
              <a:r>
                <a:rPr sz="1600">
                  <a:solidFill>
                    <a:srgbClr val="8D3124"/>
                  </a:solidFill>
                  <a:uFill>
                    <a:solidFill>
                      <a:srgbClr val="8D3124"/>
                    </a:solidFill>
                  </a:uFill>
                </a:rPr>
                <a:t>"intractable"</a:t>
              </a:r>
            </a:p>
          </p:txBody>
        </p:sp>
        <p:sp>
          <p:nvSpPr>
            <p:cNvPr id="339" name="Shape 339"/>
            <p:cNvSpPr/>
            <p:nvPr/>
          </p:nvSpPr>
          <p:spPr>
            <a:xfrm rot="5400000">
              <a:off x="1434435" y="-1434436"/>
              <a:ext cx="318830" cy="3187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475"/>
                    <a:pt x="10800" y="1060"/>
                  </a:cubicBezTo>
                  <a:lnTo>
                    <a:pt x="10800" y="9740"/>
                  </a:lnTo>
                  <a:cubicBezTo>
                    <a:pt x="10800" y="10325"/>
                    <a:pt x="15635" y="10800"/>
                    <a:pt x="21600" y="10800"/>
                  </a:cubicBezTo>
                  <a:cubicBezTo>
                    <a:pt x="15635" y="10800"/>
                    <a:pt x="10800" y="11275"/>
                    <a:pt x="10800" y="11860"/>
                  </a:cubicBezTo>
                  <a:lnTo>
                    <a:pt x="10800" y="20540"/>
                  </a:lnTo>
                  <a:cubicBezTo>
                    <a:pt x="10800" y="21125"/>
                    <a:pt x="5965" y="21600"/>
                    <a:pt x="0" y="21600"/>
                  </a:cubicBezTo>
                </a:path>
              </a:pathLst>
            </a:custGeom>
            <a:noFill/>
            <a:ln w="12700" cap="flat">
              <a:solidFill>
                <a:srgbClr val="8D3124"/>
              </a:solidFill>
              <a:prstDash val="solid"/>
              <a:round/>
            </a:ln>
            <a:effectLst/>
          </p:spPr>
          <p:txBody>
            <a:bodyPr wrap="square" lIns="0" tIns="0" rIns="0" bIns="0" numCol="1" anchor="t">
              <a:noAutofit/>
            </a:bodyPr>
            <a:lstStyle/>
            <a:p>
              <a:pPr lvl="0" algn="l" defTabSz="647700">
                <a:lnSpc>
                  <a:spcPct val="100000"/>
                </a:lnSpc>
                <a:buFont typeface="Helvetica"/>
                <a:tabLst/>
                <a:defRPr>
                  <a:solidFill>
                    <a:srgbClr val="000000"/>
                  </a:solidFill>
                  <a:latin typeface="+mn-lt"/>
                  <a:ea typeface="+mn-ea"/>
                  <a:cs typeface="+mn-cs"/>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335">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335">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3" nodeType="afterEffect">
                                  <p:stCondLst>
                                    <p:cond delay="0"/>
                                  </p:stCondLst>
                                  <p:iterate>
                                    <p:tmAbs val="0"/>
                                  </p:iterate>
                                  <p:childTnLst>
                                    <p:set>
                                      <p:cBhvr>
                                        <p:cTn id="20" fill="hold"/>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build="p" animBg="1" advAuto="0"/>
      <p:bldP spid="337" grpId="2" animBg="1" advAuto="0"/>
      <p:bldP spid="340" grpId="3"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lvl1pPr>
              <a:tabLst>
                <a:tab pos="1244600" algn="l"/>
              </a:tabLst>
            </a:lvl1pPr>
          </a:lstStyle>
          <a:p>
            <a:pPr lvl="0">
              <a:defRPr sz="1800"/>
            </a:pPr>
            <a:r>
              <a:rPr sz="2800"/>
              <a:t>The main question:  P vs. NP</a:t>
            </a:r>
          </a:p>
        </p:txBody>
      </p:sp>
      <p:sp>
        <p:nvSpPr>
          <p:cNvPr id="343" name="Shape 343"/>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Does P = NP?  </a:t>
            </a:r>
            <a:r>
              <a:rPr sz="2400">
                <a:solidFill>
                  <a:srgbClr val="606060"/>
                </a:solidFill>
              </a:rPr>
              <a:t>[Cook 1971, Edmonds, Levin, Yablonski, Gödel]</a:t>
            </a:r>
            <a:br>
              <a:rPr sz="2400">
                <a:solidFill>
                  <a:srgbClr val="606060"/>
                </a:solidFill>
              </a:rPr>
            </a:br>
            <a:r>
              <a:rPr sz="2400"/>
              <a:t>Is the decision problem as easy as the certification problem?</a:t>
            </a:r>
          </a:p>
          <a:p>
            <a:pPr lvl="0">
              <a:tabLst>
                <a:tab pos="1244600" algn="l"/>
              </a:tabLst>
              <a:defRPr sz="1800">
                <a:solidFill>
                  <a:srgbClr val="000000"/>
                </a:solidFill>
              </a:defRPr>
            </a:pP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solidFill>
                  <a:srgbClr val="0048AA"/>
                </a:solidFill>
              </a:rPr>
              <a:t>If yes.  </a:t>
            </a:r>
            <a:r>
              <a:rPr sz="2400"/>
              <a:t>Efficient algorithms for </a:t>
            </a:r>
            <a:r>
              <a:rPr sz="2400" cap="small"/>
              <a:t>3-Sat</a:t>
            </a:r>
            <a:r>
              <a:rPr sz="2400"/>
              <a:t>, </a:t>
            </a:r>
            <a:r>
              <a:rPr sz="2400" cap="small"/>
              <a:t>TSP</a:t>
            </a:r>
            <a:r>
              <a:rPr sz="2400"/>
              <a:t>, </a:t>
            </a:r>
            <a:r>
              <a:rPr sz="2400" cap="small"/>
              <a:t>3-Color</a:t>
            </a:r>
            <a:r>
              <a:rPr sz="2400"/>
              <a:t>, </a:t>
            </a:r>
            <a:r>
              <a:rPr sz="2400" cap="small"/>
              <a:t>Factor</a:t>
            </a:r>
            <a:r>
              <a:rPr sz="2400"/>
              <a:t>,  …</a:t>
            </a:r>
          </a:p>
          <a:p>
            <a:pPr lvl="0">
              <a:tabLst>
                <a:tab pos="1244600" algn="l"/>
              </a:tabLst>
              <a:defRPr sz="1800">
                <a:solidFill>
                  <a:srgbClr val="000000"/>
                </a:solidFill>
              </a:defRPr>
            </a:pPr>
            <a:r>
              <a:rPr sz="2400">
                <a:solidFill>
                  <a:srgbClr val="0048AA"/>
                </a:solidFill>
              </a:rPr>
              <a:t>If no.  </a:t>
            </a:r>
            <a:r>
              <a:rPr sz="2400"/>
              <a:t>No efficient algorithms possible for </a:t>
            </a:r>
            <a:r>
              <a:rPr sz="2400" cap="small"/>
              <a:t>3-Sat</a:t>
            </a:r>
            <a:r>
              <a:rPr sz="2400"/>
              <a:t>, </a:t>
            </a:r>
            <a:r>
              <a:rPr sz="2400" cap="small"/>
              <a:t>TSP</a:t>
            </a:r>
            <a:r>
              <a:rPr sz="2400"/>
              <a:t>, </a:t>
            </a:r>
            <a:r>
              <a:rPr sz="2400" cap="small"/>
              <a:t>3-Color</a:t>
            </a:r>
            <a:r>
              <a:rPr sz="2400"/>
              <a:t>, …</a:t>
            </a:r>
          </a:p>
          <a:p>
            <a:pPr lvl="0">
              <a:tabLst>
                <a:tab pos="1244600" algn="l"/>
              </a:tabLst>
              <a:defRPr sz="1800">
                <a:solidFill>
                  <a:srgbClr val="000000"/>
                </a:solidFill>
              </a:defRPr>
            </a:pPr>
            <a:r>
              <a:rPr sz="2400"/>
              <a:t/>
            </a:r>
            <a:br>
              <a:rPr sz="2400"/>
            </a:br>
            <a:r>
              <a:rPr sz="2400">
                <a:solidFill>
                  <a:srgbClr val="0048AA"/>
                </a:solidFill>
              </a:rPr>
              <a:t>Consensus opinion.   </a:t>
            </a:r>
            <a:r>
              <a:rPr sz="2400"/>
              <a:t>Probably no.</a:t>
            </a:r>
          </a:p>
        </p:txBody>
      </p:sp>
      <p:grpSp>
        <p:nvGrpSpPr>
          <p:cNvPr id="352" name="Group 352"/>
          <p:cNvGrpSpPr/>
          <p:nvPr/>
        </p:nvGrpSpPr>
        <p:grpSpPr>
          <a:xfrm>
            <a:off x="1831904" y="2976332"/>
            <a:ext cx="3796011" cy="3242151"/>
            <a:chOff x="0" y="0"/>
            <a:chExt cx="3796010" cy="3242149"/>
          </a:xfrm>
        </p:grpSpPr>
        <p:sp>
          <p:nvSpPr>
            <p:cNvPr id="344" name="Shape 344"/>
            <p:cNvSpPr/>
            <p:nvPr/>
          </p:nvSpPr>
          <p:spPr>
            <a:xfrm>
              <a:off x="0" y="0"/>
              <a:ext cx="3796011" cy="26217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24242"/>
            </a:solidFill>
            <a:ln w="3175" cap="flat">
              <a:solidFill>
                <a:srgbClr val="010000"/>
              </a:solidFill>
              <a:prstDash val="solid"/>
              <a:round/>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345" name="Shape 345"/>
            <p:cNvSpPr/>
            <p:nvPr/>
          </p:nvSpPr>
          <p:spPr>
            <a:xfrm>
              <a:off x="103847" y="764803"/>
              <a:ext cx="711753" cy="3009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spcBef>
                  <a:spcPts val="900"/>
                </a:spcBef>
                <a:buClr>
                  <a:srgbClr val="FFFFFF"/>
                </a:buClr>
                <a:buFont typeface="Helvetica"/>
                <a:tabLst>
                  <a:tab pos="1066800" algn="l"/>
                </a:tabLst>
                <a:defRPr b="1">
                  <a:solidFill>
                    <a:srgbClr val="FFFFFF"/>
                  </a:solidFill>
                  <a:uFill>
                    <a:solidFill>
                      <a:srgbClr val="FFFFFF"/>
                    </a:solidFill>
                  </a:uFill>
                  <a:latin typeface="Lucida Grande"/>
                  <a:ea typeface="Lucida Grande"/>
                  <a:cs typeface="Lucida Grande"/>
                  <a:sym typeface="Lucida Grande"/>
                </a:defRPr>
              </a:lvl1pPr>
            </a:lstStyle>
            <a:p>
              <a:pPr lvl="0">
                <a:defRPr sz="1800" b="0">
                  <a:solidFill>
                    <a:srgbClr val="000000"/>
                  </a:solidFill>
                  <a:uFillTx/>
                </a:defRPr>
              </a:pPr>
              <a:r>
                <a:rPr sz="1600" b="1">
                  <a:solidFill>
                    <a:srgbClr val="FFFFFF"/>
                  </a:solidFill>
                  <a:uFill>
                    <a:solidFill>
                      <a:srgbClr val="FFFFFF"/>
                    </a:solidFill>
                  </a:uFill>
                </a:rPr>
                <a:t>EXP</a:t>
              </a:r>
            </a:p>
          </p:txBody>
        </p:sp>
        <p:sp>
          <p:nvSpPr>
            <p:cNvPr id="346" name="Shape 346"/>
            <p:cNvSpPr/>
            <p:nvPr/>
          </p:nvSpPr>
          <p:spPr>
            <a:xfrm>
              <a:off x="657479" y="497279"/>
              <a:ext cx="2478573" cy="18946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7"/>
                  </a:cubicBezTo>
                  <a:cubicBezTo>
                    <a:pt x="12954" y="20639"/>
                    <a:pt x="6724" y="20639"/>
                    <a:pt x="2882" y="16797"/>
                  </a:cubicBezTo>
                  <a:cubicBezTo>
                    <a:pt x="-961" y="12954"/>
                    <a:pt x="-961" y="6724"/>
                    <a:pt x="2882" y="2882"/>
                  </a:cubicBezTo>
                  <a:cubicBezTo>
                    <a:pt x="6724" y="-961"/>
                    <a:pt x="12954" y="-961"/>
                    <a:pt x="16796" y="2882"/>
                  </a:cubicBezTo>
                </a:path>
              </a:pathLst>
            </a:custGeom>
            <a:solidFill>
              <a:srgbClr val="A7A7A7"/>
            </a:solidFill>
            <a:ln w="3175" cap="flat">
              <a:solidFill>
                <a:srgbClr val="010000"/>
              </a:solidFill>
              <a:prstDash val="solid"/>
              <a:round/>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347" name="Shape 347"/>
            <p:cNvSpPr/>
            <p:nvPr/>
          </p:nvSpPr>
          <p:spPr>
            <a:xfrm>
              <a:off x="1611971" y="720961"/>
              <a:ext cx="600106" cy="3009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spcBef>
                  <a:spcPts val="900"/>
                </a:spcBef>
                <a:buFont typeface="Helvetica"/>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NP</a:t>
              </a:r>
            </a:p>
          </p:txBody>
        </p:sp>
        <p:grpSp>
          <p:nvGrpSpPr>
            <p:cNvPr id="350" name="Group 350"/>
            <p:cNvGrpSpPr/>
            <p:nvPr/>
          </p:nvGrpSpPr>
          <p:grpSpPr>
            <a:xfrm>
              <a:off x="895660" y="1048063"/>
              <a:ext cx="558238" cy="698710"/>
              <a:chOff x="0" y="0"/>
              <a:chExt cx="558237" cy="698708"/>
            </a:xfrm>
          </p:grpSpPr>
          <p:sp>
            <p:nvSpPr>
              <p:cNvPr id="348" name="Shape 348"/>
              <p:cNvSpPr/>
              <p:nvPr/>
            </p:nvSpPr>
            <p:spPr>
              <a:xfrm>
                <a:off x="0" y="-1"/>
                <a:ext cx="558238" cy="698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6350" cap="flat">
                <a:solidFill>
                  <a:srgbClr val="010000"/>
                </a:solidFill>
                <a:prstDash val="solid"/>
                <a:round/>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349" name="Shape 349"/>
              <p:cNvSpPr/>
              <p:nvPr/>
            </p:nvSpPr>
            <p:spPr>
              <a:xfrm>
                <a:off x="83735" y="149301"/>
                <a:ext cx="390767" cy="407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marL="56816" marR="56816">
                  <a:buFont typeface="Helvetica"/>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P</a:t>
                </a:r>
              </a:p>
            </p:txBody>
          </p:sp>
        </p:grpSp>
        <p:sp>
          <p:nvSpPr>
            <p:cNvPr id="351" name="Shape 351"/>
            <p:cNvSpPr/>
            <p:nvPr/>
          </p:nvSpPr>
          <p:spPr>
            <a:xfrm>
              <a:off x="1034598" y="2923481"/>
              <a:ext cx="1479329" cy="318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spcBef>
                  <a:spcPts val="900"/>
                </a:spcBef>
                <a:buClr>
                  <a:srgbClr val="010000"/>
                </a:buClr>
                <a:buFont typeface="Helvetica"/>
                <a:tabLst>
                  <a:tab pos="1066800" algn="l"/>
                </a:tabLst>
                <a:defRPr b="1">
                  <a:solidFill>
                    <a:srgbClr val="010000"/>
                  </a:solidFill>
                  <a:uFill>
                    <a:solidFill>
                      <a:srgbClr val="010000"/>
                    </a:solidFill>
                  </a:uFill>
                  <a:latin typeface="Lucida Grande"/>
                  <a:ea typeface="Lucida Grande"/>
                  <a:cs typeface="Lucida Grande"/>
                  <a:sym typeface="Lucida Grande"/>
                </a:defRPr>
              </a:lvl1pPr>
            </a:lstStyle>
            <a:p>
              <a:pPr lvl="0">
                <a:defRPr sz="1800" b="0">
                  <a:solidFill>
                    <a:srgbClr val="000000"/>
                  </a:solidFill>
                  <a:uFillTx/>
                </a:defRPr>
              </a:pPr>
              <a:r>
                <a:rPr sz="1600" b="1">
                  <a:solidFill>
                    <a:srgbClr val="010000"/>
                  </a:solidFill>
                  <a:uFill>
                    <a:solidFill>
                      <a:srgbClr val="010000"/>
                    </a:solidFill>
                  </a:uFill>
                </a:rPr>
                <a:t>If  P ≠ NP</a:t>
              </a:r>
            </a:p>
          </p:txBody>
        </p:sp>
      </p:grpSp>
      <p:grpSp>
        <p:nvGrpSpPr>
          <p:cNvPr id="358" name="Group 358"/>
          <p:cNvGrpSpPr/>
          <p:nvPr/>
        </p:nvGrpSpPr>
        <p:grpSpPr>
          <a:xfrm>
            <a:off x="6481397" y="2967284"/>
            <a:ext cx="3796011" cy="3251199"/>
            <a:chOff x="0" y="0"/>
            <a:chExt cx="3796010" cy="3251198"/>
          </a:xfrm>
        </p:grpSpPr>
        <p:sp>
          <p:nvSpPr>
            <p:cNvPr id="353" name="Shape 353"/>
            <p:cNvSpPr/>
            <p:nvPr/>
          </p:nvSpPr>
          <p:spPr>
            <a:xfrm>
              <a:off x="1113063" y="2932530"/>
              <a:ext cx="1465373" cy="318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spcBef>
                  <a:spcPts val="900"/>
                </a:spcBef>
                <a:buClr>
                  <a:srgbClr val="010000"/>
                </a:buClr>
                <a:buFont typeface="Helvetica"/>
                <a:tabLst>
                  <a:tab pos="1066800" algn="l"/>
                </a:tabLst>
                <a:defRPr b="1">
                  <a:solidFill>
                    <a:srgbClr val="010000"/>
                  </a:solidFill>
                  <a:uFill>
                    <a:solidFill>
                      <a:srgbClr val="010000"/>
                    </a:solidFill>
                  </a:uFill>
                  <a:latin typeface="Lucida Grande"/>
                  <a:ea typeface="Lucida Grande"/>
                  <a:cs typeface="Lucida Grande"/>
                  <a:sym typeface="Lucida Grande"/>
                </a:defRPr>
              </a:lvl1pPr>
            </a:lstStyle>
            <a:p>
              <a:pPr lvl="0">
                <a:defRPr sz="1800" b="0">
                  <a:solidFill>
                    <a:srgbClr val="000000"/>
                  </a:solidFill>
                  <a:uFillTx/>
                </a:defRPr>
              </a:pPr>
              <a:r>
                <a:rPr sz="1600" b="1">
                  <a:solidFill>
                    <a:srgbClr val="010000"/>
                  </a:solidFill>
                  <a:uFill>
                    <a:solidFill>
                      <a:srgbClr val="010000"/>
                    </a:solidFill>
                  </a:uFill>
                </a:rPr>
                <a:t>If  P = NP</a:t>
              </a:r>
            </a:p>
          </p:txBody>
        </p:sp>
        <p:sp>
          <p:nvSpPr>
            <p:cNvPr id="354" name="Shape 354"/>
            <p:cNvSpPr/>
            <p:nvPr/>
          </p:nvSpPr>
          <p:spPr>
            <a:xfrm>
              <a:off x="0" y="0"/>
              <a:ext cx="3796011" cy="26217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24242"/>
            </a:solidFill>
            <a:ln w="3175" cap="flat">
              <a:solidFill>
                <a:srgbClr val="010000"/>
              </a:solidFill>
              <a:prstDash val="solid"/>
              <a:round/>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355" name="Shape 355"/>
            <p:cNvSpPr/>
            <p:nvPr/>
          </p:nvSpPr>
          <p:spPr>
            <a:xfrm>
              <a:off x="127713" y="786551"/>
              <a:ext cx="697797" cy="3009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spcBef>
                  <a:spcPts val="900"/>
                </a:spcBef>
                <a:buClr>
                  <a:srgbClr val="FFFFFF"/>
                </a:buClr>
                <a:buFont typeface="Helvetica"/>
                <a:tabLst>
                  <a:tab pos="1066800" algn="l"/>
                </a:tabLst>
                <a:defRPr b="1">
                  <a:solidFill>
                    <a:srgbClr val="FFFFFF"/>
                  </a:solidFill>
                  <a:uFill>
                    <a:solidFill>
                      <a:srgbClr val="FFFFFF"/>
                    </a:solidFill>
                  </a:uFill>
                  <a:latin typeface="Lucida Grande"/>
                  <a:ea typeface="Lucida Grande"/>
                  <a:cs typeface="Lucida Grande"/>
                  <a:sym typeface="Lucida Grande"/>
                </a:defRPr>
              </a:lvl1pPr>
            </a:lstStyle>
            <a:p>
              <a:pPr lvl="0">
                <a:defRPr sz="1800" b="0">
                  <a:solidFill>
                    <a:srgbClr val="000000"/>
                  </a:solidFill>
                  <a:uFillTx/>
                </a:defRPr>
              </a:pPr>
              <a:r>
                <a:rPr sz="1600" b="1">
                  <a:solidFill>
                    <a:srgbClr val="FFFFFF"/>
                  </a:solidFill>
                  <a:uFill>
                    <a:solidFill>
                      <a:srgbClr val="FFFFFF"/>
                    </a:solidFill>
                  </a:uFill>
                </a:rPr>
                <a:t>EXP</a:t>
              </a:r>
            </a:p>
          </p:txBody>
        </p:sp>
        <p:sp>
          <p:nvSpPr>
            <p:cNvPr id="356" name="Shape 356"/>
            <p:cNvSpPr/>
            <p:nvPr/>
          </p:nvSpPr>
          <p:spPr>
            <a:xfrm>
              <a:off x="654999" y="503180"/>
              <a:ext cx="2478573" cy="1891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7"/>
                  </a:cubicBezTo>
                  <a:cubicBezTo>
                    <a:pt x="12954" y="20639"/>
                    <a:pt x="6724" y="20639"/>
                    <a:pt x="2882" y="16797"/>
                  </a:cubicBezTo>
                  <a:cubicBezTo>
                    <a:pt x="-961" y="12954"/>
                    <a:pt x="-961" y="6724"/>
                    <a:pt x="2882" y="2882"/>
                  </a:cubicBezTo>
                  <a:cubicBezTo>
                    <a:pt x="6724" y="-961"/>
                    <a:pt x="12954" y="-961"/>
                    <a:pt x="16796" y="2882"/>
                  </a:cubicBezTo>
                </a:path>
              </a:pathLst>
            </a:custGeom>
            <a:solidFill>
              <a:srgbClr val="CBCBCB"/>
            </a:solidFill>
            <a:ln w="3175" cap="flat">
              <a:solidFill>
                <a:srgbClr val="010000"/>
              </a:solidFill>
              <a:prstDash val="solid"/>
              <a:round/>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357" name="Shape 357"/>
            <p:cNvSpPr/>
            <p:nvPr/>
          </p:nvSpPr>
          <p:spPr>
            <a:xfrm>
              <a:off x="1022906" y="1395537"/>
              <a:ext cx="1772403" cy="3009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spcBef>
                  <a:spcPts val="900"/>
                </a:spcBef>
                <a:buClr>
                  <a:srgbClr val="010000"/>
                </a:buClr>
                <a:buFont typeface="Helvetica"/>
                <a:tabLst>
                  <a:tab pos="1066800" algn="l"/>
                </a:tabLst>
                <a:defRPr b="1">
                  <a:solidFill>
                    <a:srgbClr val="010000"/>
                  </a:solidFill>
                  <a:uFill>
                    <a:solidFill>
                      <a:srgbClr val="010000"/>
                    </a:solidFill>
                  </a:uFill>
                  <a:latin typeface="Lucida Grande"/>
                  <a:ea typeface="Lucida Grande"/>
                  <a:cs typeface="Lucida Grande"/>
                  <a:sym typeface="Lucida Grande"/>
                </a:defRPr>
              </a:lvl1pPr>
            </a:lstStyle>
            <a:p>
              <a:pPr lvl="0">
                <a:defRPr sz="1800" b="0">
                  <a:solidFill>
                    <a:srgbClr val="000000"/>
                  </a:solidFill>
                  <a:uFillTx/>
                </a:defRPr>
              </a:pPr>
              <a:r>
                <a:rPr sz="1600" b="1">
                  <a:solidFill>
                    <a:srgbClr val="010000"/>
                  </a:solidFill>
                  <a:uFill>
                    <a:solidFill>
                      <a:srgbClr val="010000"/>
                    </a:solidFill>
                  </a:uFill>
                </a:rPr>
                <a:t>P = NP</a:t>
              </a:r>
            </a:p>
          </p:txBody>
        </p:sp>
      </p:grpSp>
      <p:sp>
        <p:nvSpPr>
          <p:cNvPr id="359" name="Shape 35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14</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3">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3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43">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358"/>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3" nodeType="afterEffect">
                                  <p:stCondLst>
                                    <p:cond delay="0"/>
                                  </p:stCondLst>
                                  <p:iterate>
                                    <p:tmAbs val="0"/>
                                  </p:iterate>
                                  <p:childTnLst>
                                    <p:set>
                                      <p:cBhvr>
                                        <p:cTn id="26"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1" build="p" animBg="1" advAuto="0"/>
      <p:bldP spid="352" grpId="3" animBg="1" advAuto="0"/>
      <p:bldP spid="358"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prstGeom prst="rect">
            <a:avLst/>
          </a:prstGeom>
        </p:spPr>
        <p:txBody>
          <a:bodyPr/>
          <a:lstStyle>
            <a:lvl1pPr>
              <a:tabLst>
                <a:tab pos="1244600" algn="l"/>
              </a:tabLst>
            </a:lvl1pPr>
          </a:lstStyle>
          <a:p>
            <a:pPr lvl="0">
              <a:defRPr sz="1800"/>
            </a:pPr>
            <a:r>
              <a:rPr sz="2800"/>
              <a:t>Possible outcomes</a:t>
            </a:r>
          </a:p>
        </p:txBody>
      </p:sp>
      <p:sp>
        <p:nvSpPr>
          <p:cNvPr id="364" name="Shape 364"/>
          <p:cNvSpPr>
            <a:spLocks noGrp="1"/>
          </p:cNvSpPr>
          <p:nvPr>
            <p:ph type="body" idx="1"/>
          </p:nvPr>
        </p:nvSpPr>
        <p:spPr>
          <a:prstGeom prst="rect">
            <a:avLst/>
          </a:prstGeom>
        </p:spPr>
        <p:txBody>
          <a:bodyPr/>
          <a:lstStyle>
            <a:lvl1pPr marL="58702" marR="58702" defTabSz="1295400">
              <a:lnSpc>
                <a:spcPts val="3900"/>
              </a:lnSpc>
              <a:buClr>
                <a:srgbClr val="0048AA"/>
              </a:buClr>
              <a:tabLst/>
              <a:defRPr>
                <a:solidFill>
                  <a:srgbClr val="005493"/>
                </a:solidFill>
                <a:uFill>
                  <a:solidFill>
                    <a:srgbClr val="0048AA"/>
                  </a:solidFill>
                </a:uFill>
              </a:defRPr>
            </a:lvl1pPr>
          </a:lstStyle>
          <a:p>
            <a:pPr lvl="0">
              <a:defRPr sz="1800">
                <a:solidFill>
                  <a:srgbClr val="000000"/>
                </a:solidFill>
                <a:uFillTx/>
              </a:defRPr>
            </a:pPr>
            <a:r>
              <a:rPr sz="2400">
                <a:solidFill>
                  <a:srgbClr val="005493"/>
                </a:solidFill>
                <a:uFill>
                  <a:solidFill>
                    <a:srgbClr val="0048AA"/>
                  </a:solidFill>
                </a:uFill>
              </a:rPr>
              <a:t>P ≠ NP.</a:t>
            </a:r>
          </a:p>
        </p:txBody>
      </p:sp>
      <p:sp>
        <p:nvSpPr>
          <p:cNvPr id="365" name="Shape 3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15</a:t>
            </a:fld>
            <a:endParaRPr sz="1200"/>
          </a:p>
        </p:txBody>
      </p:sp>
      <p:sp>
        <p:nvSpPr>
          <p:cNvPr id="366" name="Shape 366"/>
          <p:cNvSpPr/>
          <p:nvPr/>
        </p:nvSpPr>
        <p:spPr>
          <a:xfrm>
            <a:off x="1752600" y="2794000"/>
            <a:ext cx="9499600" cy="2667000"/>
          </a:xfrm>
          <a:prstGeom prst="rect">
            <a:avLst/>
          </a:prstGeom>
          <a:solidFill>
            <a:srgbClr val="FFFFFF"/>
          </a:solidFill>
          <a:ln w="12700">
            <a:round/>
          </a:ln>
          <a:extLst>
            <a:ext uri="{C572A759-6A51-4108-AA02-DFA0A04FC94B}">
              <ma14:wrappingTextBoxFlag xmlns:ma14="http://schemas.microsoft.com/office/mac/drawingml/2011/main" val="1"/>
            </a:ext>
          </a:extLst>
        </p:spPr>
        <p:txBody>
          <a:bodyPr lIns="266700" tIns="266700" rIns="266700" bIns="266700"/>
          <a:lstStyle/>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I conjecture that there is no good algorithm for the traveling salesman</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problem. My reasons are the same as for any mathematical conjecture:  (i) It is a legitimate mathematical possibility and (ii) I do not know.”  </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a:t>
            </a:r>
            <a:r>
              <a:rPr sz="2400" i="1">
                <a:solidFill>
                  <a:srgbClr val="005493"/>
                </a:solidFill>
                <a:uFill>
                  <a:solidFill>
                    <a:srgbClr val="0048AA"/>
                  </a:solidFill>
                </a:uFill>
                <a:latin typeface="Times New Roman"/>
                <a:ea typeface="Times New Roman"/>
                <a:cs typeface="Times New Roman"/>
                <a:sym typeface="Times New Roman"/>
              </a:rPr>
              <a:t> —   Jack Edmonds 1966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prstGeom prst="rect">
            <a:avLst/>
          </a:prstGeom>
        </p:spPr>
        <p:txBody>
          <a:bodyPr/>
          <a:lstStyle>
            <a:lvl1pPr>
              <a:tabLst>
                <a:tab pos="1244600" algn="l"/>
              </a:tabLst>
            </a:lvl1pPr>
          </a:lstStyle>
          <a:p>
            <a:pPr lvl="0">
              <a:defRPr sz="1800"/>
            </a:pPr>
            <a:r>
              <a:rPr sz="2800"/>
              <a:t>Possible outcomes</a:t>
            </a:r>
          </a:p>
        </p:txBody>
      </p:sp>
      <p:sp>
        <p:nvSpPr>
          <p:cNvPr id="369" name="Shape 369"/>
          <p:cNvSpPr>
            <a:spLocks noGrp="1"/>
          </p:cNvSpPr>
          <p:nvPr>
            <p:ph type="body" idx="1"/>
          </p:nvPr>
        </p:nvSpPr>
        <p:spPr>
          <a:prstGeom prst="rect">
            <a:avLst/>
          </a:prstGeom>
        </p:spPr>
        <p:txBody>
          <a:bodyPr/>
          <a:lstStyle>
            <a:lvl1pPr marL="58702" marR="58702" defTabSz="1295400">
              <a:lnSpc>
                <a:spcPts val="3900"/>
              </a:lnSpc>
              <a:buClr>
                <a:srgbClr val="0048AA"/>
              </a:buClr>
              <a:tabLst/>
              <a:defRPr>
                <a:solidFill>
                  <a:srgbClr val="005493"/>
                </a:solidFill>
                <a:uFill>
                  <a:solidFill>
                    <a:srgbClr val="0048AA"/>
                  </a:solidFill>
                </a:uFill>
              </a:defRPr>
            </a:lvl1pPr>
          </a:lstStyle>
          <a:p>
            <a:pPr lvl="0">
              <a:defRPr sz="1800">
                <a:solidFill>
                  <a:srgbClr val="000000"/>
                </a:solidFill>
                <a:uFillTx/>
              </a:defRPr>
            </a:pPr>
            <a:r>
              <a:rPr sz="2400">
                <a:solidFill>
                  <a:srgbClr val="005493"/>
                </a:solidFill>
                <a:uFill>
                  <a:solidFill>
                    <a:srgbClr val="0048AA"/>
                  </a:solidFill>
                </a:uFill>
              </a:rPr>
              <a:t>P ≠ NP.</a:t>
            </a:r>
          </a:p>
        </p:txBody>
      </p:sp>
      <p:sp>
        <p:nvSpPr>
          <p:cNvPr id="370" name="Shape 37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16</a:t>
            </a:fld>
            <a:endParaRPr sz="1200"/>
          </a:p>
        </p:txBody>
      </p:sp>
      <p:sp>
        <p:nvSpPr>
          <p:cNvPr id="371" name="Shape 371"/>
          <p:cNvSpPr/>
          <p:nvPr/>
        </p:nvSpPr>
        <p:spPr>
          <a:xfrm>
            <a:off x="1752600" y="2070100"/>
            <a:ext cx="9499600" cy="2895600"/>
          </a:xfrm>
          <a:prstGeom prst="rect">
            <a:avLst/>
          </a:prstGeom>
          <a:solidFill>
            <a:srgbClr val="FFFFFF"/>
          </a:solidFill>
          <a:ln w="12700">
            <a:round/>
          </a:ln>
          <a:extLst>
            <a:ext uri="{C572A759-6A51-4108-AA02-DFA0A04FC94B}">
              <ma14:wrappingTextBoxFlag xmlns:ma14="http://schemas.microsoft.com/office/mac/drawingml/2011/main" val="1"/>
            </a:ext>
          </a:extLst>
        </p:spPr>
        <p:txBody>
          <a:bodyPr lIns="266700" tIns="266700" rIns="266700" bIns="266700"/>
          <a:lstStyle/>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In my view, there is no way to even make intelligent guesses about the</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answer to any of these questions. If I had to bet now, I would bet that</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P is not equal to NP. I estimate the half-life of this problem at 25–50</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more years, but I wouldn’t bet on it being solved before 2100. ”</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a:t>
            </a:r>
            <a:r>
              <a:rPr sz="2400" i="1">
                <a:solidFill>
                  <a:srgbClr val="005493"/>
                </a:solidFill>
                <a:uFill>
                  <a:solidFill>
                    <a:srgbClr val="0048AA"/>
                  </a:solidFill>
                </a:uFill>
                <a:latin typeface="Times New Roman"/>
                <a:ea typeface="Times New Roman"/>
                <a:cs typeface="Times New Roman"/>
                <a:sym typeface="Times New Roman"/>
              </a:rPr>
              <a:t> —   Bob Tarjan</a:t>
            </a:r>
          </a:p>
        </p:txBody>
      </p:sp>
      <p:sp>
        <p:nvSpPr>
          <p:cNvPr id="372" name="Shape 372"/>
          <p:cNvSpPr/>
          <p:nvPr/>
        </p:nvSpPr>
        <p:spPr>
          <a:xfrm>
            <a:off x="1752600" y="5372100"/>
            <a:ext cx="9499600" cy="4089400"/>
          </a:xfrm>
          <a:prstGeom prst="rect">
            <a:avLst/>
          </a:prstGeom>
          <a:solidFill>
            <a:srgbClr val="FFFFFF"/>
          </a:solidFill>
          <a:ln w="12700">
            <a:round/>
          </a:ln>
          <a:extLst>
            <a:ext uri="{C572A759-6A51-4108-AA02-DFA0A04FC94B}">
              <ma14:wrappingTextBoxFlag xmlns:ma14="http://schemas.microsoft.com/office/mac/drawingml/2011/main" val="1"/>
            </a:ext>
          </a:extLst>
        </p:spPr>
        <p:txBody>
          <a:bodyPr lIns="266700" tIns="266700" rIns="266700" bIns="266700"/>
          <a:lstStyle/>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We seem to be missing even the most basic understanding of the</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nature of its difficulty…. All approaches tried so far probably </a:t>
            </a:r>
            <a:r>
              <a:rPr sz="2400">
                <a:uFill>
                  <a:solidFill/>
                </a:uFill>
                <a:latin typeface="Times New Roman"/>
                <a:ea typeface="Times New Roman"/>
                <a:cs typeface="Times New Roman"/>
                <a:sym typeface="Times New Roman"/>
              </a:rPr>
              <a:t>(</a:t>
            </a:r>
            <a:r>
              <a:rPr sz="2400" i="1">
                <a:uFill>
                  <a:solidFill/>
                </a:uFill>
                <a:latin typeface="Times New Roman"/>
                <a:ea typeface="Times New Roman"/>
                <a:cs typeface="Times New Roman"/>
                <a:sym typeface="Times New Roman"/>
              </a:rPr>
              <a:t>in</a:t>
            </a:r>
            <a:br>
              <a:rPr sz="2400" i="1">
                <a:uFill>
                  <a:solidFill/>
                </a:uFill>
                <a:latin typeface="Times New Roman"/>
                <a:ea typeface="Times New Roman"/>
                <a:cs typeface="Times New Roman"/>
                <a:sym typeface="Times New Roman"/>
              </a:rPr>
            </a:br>
            <a:r>
              <a:rPr sz="2400" i="1">
                <a:uFill>
                  <a:solidFill/>
                </a:uFill>
                <a:latin typeface="Times New Roman"/>
                <a:ea typeface="Times New Roman"/>
                <a:cs typeface="Times New Roman"/>
                <a:sym typeface="Times New Roman"/>
              </a:rPr>
              <a:t>   some cases, provably) have failed. In this sense P =NP is different</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from many other major mathematical problems on which a gradual</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progress was being constantly done (sometimes for centuries)</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whereupon they yielded, either completely or partially. ”</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a:t>
            </a:r>
            <a:r>
              <a:rPr sz="2400" i="1">
                <a:solidFill>
                  <a:srgbClr val="005493"/>
                </a:solidFill>
                <a:uFill>
                  <a:solidFill>
                    <a:srgbClr val="0048AA"/>
                  </a:solidFill>
                </a:uFill>
                <a:latin typeface="Times New Roman"/>
                <a:ea typeface="Times New Roman"/>
                <a:cs typeface="Times New Roman"/>
                <a:sym typeface="Times New Roman"/>
              </a:rPr>
              <a:t> —   Alexander Razborov</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p:cNvSpPr>
          <p:nvPr>
            <p:ph type="title"/>
          </p:nvPr>
        </p:nvSpPr>
        <p:spPr>
          <a:prstGeom prst="rect">
            <a:avLst/>
          </a:prstGeom>
        </p:spPr>
        <p:txBody>
          <a:bodyPr/>
          <a:lstStyle>
            <a:lvl1pPr>
              <a:tabLst>
                <a:tab pos="1244600" algn="l"/>
              </a:tabLst>
            </a:lvl1pPr>
          </a:lstStyle>
          <a:p>
            <a:pPr lvl="0">
              <a:defRPr sz="1800"/>
            </a:pPr>
            <a:r>
              <a:rPr sz="2800"/>
              <a:t>Possible outcomes</a:t>
            </a:r>
          </a:p>
        </p:txBody>
      </p:sp>
      <p:sp>
        <p:nvSpPr>
          <p:cNvPr id="377" name="Shape 377"/>
          <p:cNvSpPr>
            <a:spLocks noGrp="1"/>
          </p:cNvSpPr>
          <p:nvPr>
            <p:ph type="body" idx="1"/>
          </p:nvPr>
        </p:nvSpPr>
        <p:spPr>
          <a:prstGeom prst="rect">
            <a:avLst/>
          </a:prstGeom>
        </p:spPr>
        <p:txBody>
          <a:bodyPr/>
          <a:lstStyle>
            <a:lvl1pPr marL="58702" marR="58702" defTabSz="1295400">
              <a:lnSpc>
                <a:spcPts val="3900"/>
              </a:lnSpc>
              <a:buClr>
                <a:srgbClr val="0048AA"/>
              </a:buClr>
              <a:tabLst/>
              <a:defRPr>
                <a:solidFill>
                  <a:srgbClr val="005493"/>
                </a:solidFill>
                <a:uFill>
                  <a:solidFill>
                    <a:srgbClr val="0048AA"/>
                  </a:solidFill>
                </a:uFill>
              </a:defRPr>
            </a:lvl1pPr>
          </a:lstStyle>
          <a:p>
            <a:pPr lvl="0">
              <a:defRPr sz="1800">
                <a:solidFill>
                  <a:srgbClr val="000000"/>
                </a:solidFill>
                <a:uFillTx/>
              </a:defRPr>
            </a:pPr>
            <a:r>
              <a:rPr sz="2400">
                <a:solidFill>
                  <a:srgbClr val="005493"/>
                </a:solidFill>
                <a:uFill>
                  <a:solidFill>
                    <a:srgbClr val="0048AA"/>
                  </a:solidFill>
                </a:uFill>
              </a:rPr>
              <a:t>P = NP.</a:t>
            </a:r>
          </a:p>
        </p:txBody>
      </p:sp>
      <p:sp>
        <p:nvSpPr>
          <p:cNvPr id="378" name="Shape 37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17</a:t>
            </a:fld>
            <a:endParaRPr sz="1200"/>
          </a:p>
        </p:txBody>
      </p:sp>
      <p:sp>
        <p:nvSpPr>
          <p:cNvPr id="379" name="Shape 379"/>
          <p:cNvSpPr/>
          <p:nvPr/>
        </p:nvSpPr>
        <p:spPr>
          <a:xfrm>
            <a:off x="1231900" y="3149600"/>
            <a:ext cx="9499600" cy="2552700"/>
          </a:xfrm>
          <a:prstGeom prst="rect">
            <a:avLst/>
          </a:prstGeom>
          <a:solidFill>
            <a:srgbClr val="FFFFFF"/>
          </a:solidFill>
          <a:ln w="12700">
            <a:round/>
          </a:ln>
          <a:extLst>
            <a:ext uri="{C572A759-6A51-4108-AA02-DFA0A04FC94B}">
              <ma14:wrappingTextBoxFlag xmlns:ma14="http://schemas.microsoft.com/office/mac/drawingml/2011/main" val="1"/>
            </a:ext>
          </a:extLst>
        </p:spPr>
        <p:txBody>
          <a:bodyPr lIns="266700" tIns="266700" rIns="266700" bIns="266700"/>
          <a:lstStyle/>
          <a:p>
            <a:pPr marL="7224" marR="7224" lvl="0" algn="l" defTabSz="1295400">
              <a:lnSpc>
                <a:spcPct val="150000"/>
              </a:lnSpc>
              <a:buClrTx/>
              <a:buFontTx/>
              <a:tabLst/>
              <a:defRPr sz="1800">
                <a:solidFill>
                  <a:srgbClr val="000000"/>
                </a:solidFill>
              </a:defRPr>
            </a:pPr>
            <a:r>
              <a:rPr sz="2400" i="1" dirty="0">
                <a:uFill>
                  <a:solidFill/>
                </a:uFill>
                <a:latin typeface="Times New Roman"/>
                <a:ea typeface="Times New Roman"/>
                <a:cs typeface="Times New Roman"/>
                <a:sym typeface="Times New Roman"/>
              </a:rPr>
              <a:t>“ P = NP. In my opinion this shouldn’t really be a hard problem; it’s </a:t>
            </a:r>
            <a:r>
              <a:rPr sz="2400" i="1" dirty="0" smtClean="0">
                <a:uFill>
                  <a:solidFill/>
                </a:uFill>
                <a:latin typeface="Times New Roman"/>
                <a:ea typeface="Times New Roman"/>
                <a:cs typeface="Times New Roman"/>
                <a:sym typeface="Times New Roman"/>
              </a:rPr>
              <a:t>just</a:t>
            </a:r>
            <a:r>
              <a:rPr lang="en-US" sz="2400" i="1" dirty="0" smtClean="0">
                <a:uFill>
                  <a:solidFill/>
                </a:uFill>
                <a:latin typeface="Times New Roman"/>
                <a:ea typeface="Times New Roman"/>
                <a:cs typeface="Times New Roman"/>
                <a:sym typeface="Times New Roman"/>
              </a:rPr>
              <a:t> </a:t>
            </a:r>
            <a:r>
              <a:rPr sz="2400" i="1" dirty="0" smtClean="0">
                <a:uFill>
                  <a:solidFill/>
                </a:uFill>
                <a:latin typeface="Times New Roman"/>
                <a:ea typeface="Times New Roman"/>
                <a:cs typeface="Times New Roman"/>
                <a:sym typeface="Times New Roman"/>
              </a:rPr>
              <a:t>that </a:t>
            </a:r>
            <a:r>
              <a:rPr sz="2400" i="1" dirty="0">
                <a:uFill>
                  <a:solidFill/>
                </a:uFill>
                <a:latin typeface="Times New Roman"/>
                <a:ea typeface="Times New Roman"/>
                <a:cs typeface="Times New Roman"/>
                <a:sym typeface="Times New Roman"/>
              </a:rPr>
              <a:t>we came late to this theory, and haven’t yet developed any</a:t>
            </a:r>
          </a:p>
          <a:p>
            <a:pPr marL="7224" marR="7224" lvl="0" algn="l" defTabSz="1295400">
              <a:lnSpc>
                <a:spcPct val="150000"/>
              </a:lnSpc>
              <a:buClrTx/>
              <a:buFontTx/>
              <a:tabLst/>
              <a:defRPr sz="1800">
                <a:solidFill>
                  <a:srgbClr val="000000"/>
                </a:solidFill>
              </a:defRPr>
            </a:pPr>
            <a:r>
              <a:rPr sz="2400" i="1" dirty="0">
                <a:uFill>
                  <a:solidFill/>
                </a:uFill>
                <a:latin typeface="Times New Roman"/>
                <a:ea typeface="Times New Roman"/>
                <a:cs typeface="Times New Roman"/>
                <a:sym typeface="Times New Roman"/>
              </a:rPr>
              <a:t>   techniques for proving computations to be hard.  Eventually, it will</a:t>
            </a:r>
          </a:p>
          <a:p>
            <a:pPr marL="7224" marR="7224" lvl="0" algn="l" defTabSz="1295400">
              <a:lnSpc>
                <a:spcPct val="150000"/>
              </a:lnSpc>
              <a:buClrTx/>
              <a:buFontTx/>
              <a:tabLst/>
              <a:defRPr sz="1800">
                <a:solidFill>
                  <a:srgbClr val="000000"/>
                </a:solidFill>
              </a:defRPr>
            </a:pPr>
            <a:r>
              <a:rPr sz="2400" i="1" dirty="0">
                <a:uFill>
                  <a:solidFill/>
                </a:uFill>
                <a:latin typeface="Times New Roman"/>
                <a:ea typeface="Times New Roman"/>
                <a:cs typeface="Times New Roman"/>
                <a:sym typeface="Times New Roman"/>
              </a:rPr>
              <a:t>   just be a footnote in the books. ” </a:t>
            </a:r>
            <a:r>
              <a:rPr sz="2400" i="1" dirty="0">
                <a:solidFill>
                  <a:srgbClr val="005493"/>
                </a:solidFill>
                <a:uFill>
                  <a:solidFill>
                    <a:srgbClr val="0048AA"/>
                  </a:solidFill>
                </a:uFill>
                <a:latin typeface="Times New Roman"/>
                <a:ea typeface="Times New Roman"/>
                <a:cs typeface="Times New Roman"/>
                <a:sym typeface="Times New Roman"/>
              </a:rPr>
              <a:t>     —   John Conway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p:cNvSpPr>
          <p:nvPr>
            <p:ph type="title"/>
          </p:nvPr>
        </p:nvSpPr>
        <p:spPr>
          <a:prstGeom prst="rect">
            <a:avLst/>
          </a:prstGeom>
        </p:spPr>
        <p:txBody>
          <a:bodyPr/>
          <a:lstStyle>
            <a:lvl1pPr>
              <a:tabLst>
                <a:tab pos="1244600" algn="l"/>
              </a:tabLst>
            </a:lvl1pPr>
          </a:lstStyle>
          <a:p>
            <a:pPr lvl="0">
              <a:defRPr sz="1800"/>
            </a:pPr>
            <a:r>
              <a:rPr sz="2800"/>
              <a:t>Other possible outcomes</a:t>
            </a:r>
          </a:p>
        </p:txBody>
      </p:sp>
      <p:sp>
        <p:nvSpPr>
          <p:cNvPr id="382" name="Shape 382"/>
          <p:cNvSpPr>
            <a:spLocks noGrp="1"/>
          </p:cNvSpPr>
          <p:nvPr>
            <p:ph type="body" idx="1"/>
          </p:nvPr>
        </p:nvSpPr>
        <p:spPr>
          <a:prstGeom prst="rect">
            <a:avLst/>
          </a:prstGeom>
        </p:spPr>
        <p:txBody>
          <a:bodyPr/>
          <a:lstStyle/>
          <a:p>
            <a:pPr marL="58702" marR="58702" lvl="0" defTabSz="1295400">
              <a:lnSpc>
                <a:spcPts val="3900"/>
              </a:lnSpc>
              <a:buClr>
                <a:srgbClr val="0048AA"/>
              </a:buClr>
              <a:tabLst/>
              <a:defRPr sz="1800">
                <a:solidFill>
                  <a:srgbClr val="000000"/>
                </a:solidFill>
              </a:defRPr>
            </a:pPr>
            <a:r>
              <a:rPr sz="2400" b="1">
                <a:uFill>
                  <a:solidFill/>
                </a:uFill>
                <a:latin typeface="Lucida Grande"/>
                <a:ea typeface="Lucida Grande"/>
                <a:cs typeface="Lucida Grande"/>
                <a:sym typeface="Lucida Grande"/>
              </a:rPr>
              <a:t>P</a:t>
            </a:r>
            <a:r>
              <a:rPr sz="2400">
                <a:uFill>
                  <a:solidFill/>
                </a:uFill>
              </a:rPr>
              <a:t> = </a:t>
            </a:r>
            <a:r>
              <a:rPr sz="2400" b="1">
                <a:uFill>
                  <a:solidFill/>
                </a:uFill>
                <a:latin typeface="Lucida Grande"/>
                <a:ea typeface="Lucida Grande"/>
                <a:cs typeface="Lucida Grande"/>
                <a:sym typeface="Lucida Grande"/>
              </a:rPr>
              <a:t>NP</a:t>
            </a:r>
            <a:r>
              <a:rPr sz="2400">
                <a:uFill>
                  <a:solidFill/>
                </a:uFill>
              </a:rPr>
              <a:t>, but only </a:t>
            </a:r>
            <a:r>
              <a:rPr sz="2400">
                <a:uFill>
                  <a:solidFill/>
                </a:uFill>
                <a:latin typeface="Times New Roman"/>
                <a:ea typeface="Times New Roman"/>
                <a:cs typeface="Times New Roman"/>
                <a:sym typeface="Times New Roman"/>
              </a:rPr>
              <a:t>Ω</a:t>
            </a:r>
            <a:r>
              <a:rPr sz="2400">
                <a:uFill>
                  <a:solidFill/>
                </a:uFill>
                <a:latin typeface="Times"/>
                <a:ea typeface="Times"/>
                <a:cs typeface="Times"/>
                <a:sym typeface="Times"/>
              </a:rPr>
              <a:t>(</a:t>
            </a:r>
            <a:r>
              <a:rPr sz="2400" i="1">
                <a:uFill>
                  <a:solidFill/>
                </a:uFill>
                <a:latin typeface="Times"/>
                <a:ea typeface="Times"/>
                <a:cs typeface="Times"/>
                <a:sym typeface="Times"/>
              </a:rPr>
              <a:t>n</a:t>
            </a:r>
            <a:r>
              <a:rPr sz="2400" baseline="31999">
                <a:uFill>
                  <a:solidFill/>
                </a:uFill>
                <a:latin typeface="Times"/>
                <a:ea typeface="Times"/>
                <a:cs typeface="Times"/>
                <a:sym typeface="Times"/>
              </a:rPr>
              <a:t>100</a:t>
            </a:r>
            <a:r>
              <a:rPr sz="2400">
                <a:uFill>
                  <a:solidFill/>
                </a:uFill>
                <a:latin typeface="Times"/>
                <a:ea typeface="Times"/>
                <a:cs typeface="Times"/>
                <a:sym typeface="Times"/>
              </a:rPr>
              <a:t>)</a:t>
            </a:r>
            <a:r>
              <a:rPr sz="2400">
                <a:uFill>
                  <a:solidFill/>
                </a:uFill>
              </a:rPr>
              <a:t> algorithm for </a:t>
            </a:r>
            <a:r>
              <a:rPr sz="2400" cap="small">
                <a:uFill>
                  <a:solidFill/>
                </a:uFill>
              </a:rPr>
              <a:t>3-Sat</a:t>
            </a:r>
            <a:r>
              <a:rPr sz="2400">
                <a:uFill>
                  <a:solidFill/>
                </a:uFill>
              </a:rPr>
              <a:t>.</a:t>
            </a:r>
          </a:p>
          <a:p>
            <a:pPr marL="58702" marR="58702" lvl="0" defTabSz="1295400">
              <a:lnSpc>
                <a:spcPts val="3900"/>
              </a:lnSpc>
              <a:buClr>
                <a:srgbClr val="0048AA"/>
              </a:buClr>
              <a:tabLst/>
              <a:defRPr sz="1800">
                <a:solidFill>
                  <a:srgbClr val="000000"/>
                </a:solidFill>
              </a:defRPr>
            </a:pPr>
            <a:r>
              <a:rPr sz="2400">
                <a:uFill>
                  <a:solidFill/>
                </a:uFill>
              </a:rPr>
              <a:t/>
            </a:r>
            <a:br>
              <a:rPr sz="2400">
                <a:uFill>
                  <a:solidFill/>
                </a:uFill>
              </a:rPr>
            </a:br>
            <a:r>
              <a:rPr sz="2400" b="1">
                <a:uFill>
                  <a:solidFill/>
                </a:uFill>
                <a:latin typeface="Lucida Grande"/>
                <a:ea typeface="Lucida Grande"/>
                <a:cs typeface="Lucida Grande"/>
                <a:sym typeface="Lucida Grande"/>
              </a:rPr>
              <a:t>P</a:t>
            </a:r>
            <a:r>
              <a:rPr sz="2400">
                <a:uFill>
                  <a:solidFill/>
                </a:uFill>
              </a:rPr>
              <a:t> ≠ </a:t>
            </a:r>
            <a:r>
              <a:rPr sz="2400" b="1">
                <a:uFill>
                  <a:solidFill/>
                </a:uFill>
                <a:latin typeface="Lucida Grande"/>
                <a:ea typeface="Lucida Grande"/>
                <a:cs typeface="Lucida Grande"/>
                <a:sym typeface="Lucida Grande"/>
              </a:rPr>
              <a:t>NP</a:t>
            </a:r>
            <a:r>
              <a:rPr sz="2400">
                <a:uFill>
                  <a:solidFill/>
                </a:uFill>
              </a:rPr>
              <a:t>, but with </a:t>
            </a:r>
            <a:r>
              <a:rPr sz="2400" i="1">
                <a:uFill>
                  <a:solidFill/>
                </a:uFill>
                <a:latin typeface="Times New Roman"/>
                <a:ea typeface="Times New Roman"/>
                <a:cs typeface="Times New Roman"/>
                <a:sym typeface="Times New Roman"/>
              </a:rPr>
              <a:t>O</a:t>
            </a:r>
            <a:r>
              <a:rPr sz="2400">
                <a:uFill>
                  <a:solidFill/>
                </a:uFill>
                <a:latin typeface="Times"/>
                <a:ea typeface="Times"/>
                <a:cs typeface="Times"/>
                <a:sym typeface="Times"/>
              </a:rPr>
              <a:t>(</a:t>
            </a:r>
            <a:r>
              <a:rPr sz="2400" i="1">
                <a:uFill>
                  <a:solidFill/>
                </a:uFill>
                <a:latin typeface="Times"/>
                <a:ea typeface="Times"/>
                <a:cs typeface="Times"/>
                <a:sym typeface="Times"/>
              </a:rPr>
              <a:t>n</a:t>
            </a:r>
            <a:r>
              <a:rPr sz="2400" baseline="31999">
                <a:uFill>
                  <a:solidFill/>
                </a:uFill>
                <a:latin typeface="Times"/>
                <a:ea typeface="Times"/>
                <a:cs typeface="Times"/>
                <a:sym typeface="Times"/>
              </a:rPr>
              <a:t>log*</a:t>
            </a:r>
            <a:r>
              <a:rPr sz="2400" i="1" baseline="31999">
                <a:uFill>
                  <a:solidFill/>
                </a:uFill>
                <a:latin typeface="Times"/>
                <a:ea typeface="Times"/>
                <a:cs typeface="Times"/>
                <a:sym typeface="Times"/>
              </a:rPr>
              <a:t>n</a:t>
            </a:r>
            <a:r>
              <a:rPr sz="2400">
                <a:uFill>
                  <a:solidFill/>
                </a:uFill>
                <a:latin typeface="Times"/>
                <a:ea typeface="Times"/>
                <a:cs typeface="Times"/>
                <a:sym typeface="Times"/>
              </a:rPr>
              <a:t>)</a:t>
            </a:r>
            <a:r>
              <a:rPr sz="2400">
                <a:uFill>
                  <a:solidFill/>
                </a:uFill>
              </a:rPr>
              <a:t> algorithm for </a:t>
            </a:r>
            <a:r>
              <a:rPr sz="2400" cap="small">
                <a:uFill>
                  <a:solidFill/>
                </a:uFill>
              </a:rPr>
              <a:t>3-Sat</a:t>
            </a:r>
            <a:r>
              <a:rPr sz="2400">
                <a:uFill>
                  <a:solidFill/>
                </a:uFill>
              </a:rPr>
              <a:t>.</a:t>
            </a:r>
          </a:p>
          <a:p>
            <a:pPr marL="58702" marR="58702" lvl="0" defTabSz="1295400">
              <a:lnSpc>
                <a:spcPts val="3900"/>
              </a:lnSpc>
              <a:buClr>
                <a:srgbClr val="0048AA"/>
              </a:buClr>
              <a:tabLst/>
              <a:defRPr sz="1800">
                <a:solidFill>
                  <a:srgbClr val="000000"/>
                </a:solidFill>
              </a:defRPr>
            </a:pPr>
            <a:r>
              <a:rPr sz="2400">
                <a:uFill>
                  <a:solidFill/>
                </a:uFill>
              </a:rPr>
              <a:t/>
            </a:r>
            <a:br>
              <a:rPr sz="2400">
                <a:uFill>
                  <a:solidFill/>
                </a:uFill>
              </a:rPr>
            </a:br>
            <a:r>
              <a:rPr sz="2400" b="1">
                <a:uFill>
                  <a:solidFill/>
                </a:uFill>
                <a:latin typeface="Lucida Grande"/>
                <a:ea typeface="Lucida Grande"/>
                <a:cs typeface="Lucida Grande"/>
                <a:sym typeface="Lucida Grande"/>
              </a:rPr>
              <a:t>P</a:t>
            </a:r>
            <a:r>
              <a:rPr sz="2400">
                <a:uFill>
                  <a:solidFill/>
                </a:uFill>
              </a:rPr>
              <a:t> = </a:t>
            </a:r>
            <a:r>
              <a:rPr sz="2400" b="1">
                <a:uFill>
                  <a:solidFill/>
                </a:uFill>
                <a:latin typeface="Lucida Grande"/>
                <a:ea typeface="Lucida Grande"/>
                <a:cs typeface="Lucida Grande"/>
                <a:sym typeface="Lucida Grande"/>
              </a:rPr>
              <a:t>NP</a:t>
            </a:r>
            <a:r>
              <a:rPr sz="2400">
                <a:uFill>
                  <a:solidFill/>
                </a:uFill>
              </a:rPr>
              <a:t> is independent (of ZFC axiomatic set theory).</a:t>
            </a:r>
          </a:p>
        </p:txBody>
      </p:sp>
      <p:sp>
        <p:nvSpPr>
          <p:cNvPr id="383" name="Shape 3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18</a:t>
            </a:fld>
            <a:endParaRPr sz="1200"/>
          </a:p>
        </p:txBody>
      </p:sp>
      <p:sp>
        <p:nvSpPr>
          <p:cNvPr id="384" name="Shape 384"/>
          <p:cNvSpPr/>
          <p:nvPr/>
        </p:nvSpPr>
        <p:spPr>
          <a:xfrm>
            <a:off x="1574800" y="5016500"/>
            <a:ext cx="9499600" cy="3632200"/>
          </a:xfrm>
          <a:prstGeom prst="rect">
            <a:avLst/>
          </a:prstGeom>
          <a:solidFill>
            <a:srgbClr val="FFFFFF"/>
          </a:solidFill>
          <a:ln w="12700">
            <a:round/>
          </a:ln>
          <a:extLst>
            <a:ext uri="{C572A759-6A51-4108-AA02-DFA0A04FC94B}">
              <ma14:wrappingTextBoxFlag xmlns:ma14="http://schemas.microsoft.com/office/mac/drawingml/2011/main" val="1"/>
            </a:ext>
          </a:extLst>
        </p:spPr>
        <p:txBody>
          <a:bodyPr lIns="266700" tIns="266700" rIns="266700" bIns="266700"/>
          <a:lstStyle/>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It will be solved by either 2048 or 4096. I am currently somewhat</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pessimistic. The outcome will be the truly worst case scenario:</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namely that someone will prove “P = NP because there are only</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finitely many obstructions to the opposite hypothesis”; hence there</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will exists a polynomial time solution to SAT but we will never</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know its complexity! ” </a:t>
            </a:r>
            <a:r>
              <a:rPr sz="2400" i="1">
                <a:solidFill>
                  <a:srgbClr val="005493"/>
                </a:solidFill>
                <a:uFill>
                  <a:solidFill>
                    <a:srgbClr val="0048AA"/>
                  </a:solidFill>
                </a:uFill>
                <a:latin typeface="Times New Roman"/>
                <a:ea typeface="Times New Roman"/>
                <a:cs typeface="Times New Roman"/>
                <a:sym typeface="Times New Roman"/>
              </a:rPr>
              <a:t>     —   Donald Knuth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2">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3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8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1" build="p" animBg="1" advAuto="0"/>
      <p:bldP spid="384"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p:cNvSpPr>
          <p:nvPr>
            <p:ph type="title"/>
          </p:nvPr>
        </p:nvSpPr>
        <p:spPr>
          <a:prstGeom prst="rect">
            <a:avLst/>
          </a:prstGeom>
        </p:spPr>
        <p:txBody>
          <a:bodyPr/>
          <a:lstStyle>
            <a:lvl1pPr>
              <a:tabLst>
                <a:tab pos="1244600" algn="l"/>
              </a:tabLst>
            </a:lvl1pPr>
          </a:lstStyle>
          <a:p>
            <a:pPr lvl="0">
              <a:defRPr sz="1800"/>
            </a:pPr>
            <a:r>
              <a:rPr sz="2800"/>
              <a:t>Millennium prize</a:t>
            </a:r>
          </a:p>
        </p:txBody>
      </p:sp>
      <p:sp>
        <p:nvSpPr>
          <p:cNvPr id="387" name="Shape 387"/>
          <p:cNvSpPr>
            <a:spLocks noGrp="1"/>
          </p:cNvSpPr>
          <p:nvPr>
            <p:ph type="body" idx="1"/>
          </p:nvPr>
        </p:nvSpPr>
        <p:spPr>
          <a:prstGeom prst="rect">
            <a:avLst/>
          </a:prstGeom>
        </p:spPr>
        <p:txBody>
          <a:bodyPr/>
          <a:lstStyle/>
          <a:p>
            <a:pPr marL="58702" marR="58702" lvl="0" defTabSz="1295400">
              <a:lnSpc>
                <a:spcPts val="3900"/>
              </a:lnSpc>
              <a:buClr>
                <a:srgbClr val="0048AA"/>
              </a:buClr>
              <a:tabLst/>
              <a:defRPr sz="1800">
                <a:solidFill>
                  <a:srgbClr val="000000"/>
                </a:solidFill>
              </a:defRPr>
            </a:pPr>
            <a:r>
              <a:rPr sz="2400">
                <a:solidFill>
                  <a:srgbClr val="005493"/>
                </a:solidFill>
                <a:uFill>
                  <a:solidFill>
                    <a:srgbClr val="0048AA"/>
                  </a:solidFill>
                </a:uFill>
              </a:rPr>
              <a:t>Millennium prize.  </a:t>
            </a:r>
            <a:r>
              <a:rPr sz="2400">
                <a:uFill>
                  <a:solidFill/>
                </a:uFill>
              </a:rPr>
              <a:t>$1 million for resolution of </a:t>
            </a:r>
            <a:r>
              <a:rPr sz="2400" b="1">
                <a:uFill>
                  <a:solidFill/>
                </a:uFill>
                <a:latin typeface="Lucida Grande"/>
                <a:ea typeface="Lucida Grande"/>
                <a:cs typeface="Lucida Grande"/>
                <a:sym typeface="Lucida Grande"/>
              </a:rPr>
              <a:t>P = NP</a:t>
            </a:r>
            <a:r>
              <a:rPr sz="2400">
                <a:uFill>
                  <a:solidFill/>
                </a:uFill>
              </a:rPr>
              <a:t> problem. </a:t>
            </a:r>
          </a:p>
        </p:txBody>
      </p:sp>
      <p:sp>
        <p:nvSpPr>
          <p:cNvPr id="388" name="Shape 3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19</a:t>
            </a:fld>
            <a:endParaRPr sz="1200"/>
          </a:p>
        </p:txBody>
      </p:sp>
      <p:pic>
        <p:nvPicPr>
          <p:cNvPr id="389" name="image20.png"/>
          <p:cNvPicPr/>
          <p:nvPr/>
        </p:nvPicPr>
        <p:blipFill>
          <a:blip r:embed="rId2">
            <a:extLst/>
          </a:blip>
          <a:stretch>
            <a:fillRect/>
          </a:stretch>
        </p:blipFill>
        <p:spPr>
          <a:xfrm>
            <a:off x="1373748" y="5330622"/>
            <a:ext cx="2860218" cy="3975702"/>
          </a:xfrm>
          <a:prstGeom prst="rect">
            <a:avLst/>
          </a:prstGeom>
          <a:ln w="12700">
            <a:round/>
          </a:ln>
        </p:spPr>
      </p:pic>
      <p:pic>
        <p:nvPicPr>
          <p:cNvPr id="390" name="image21.png"/>
          <p:cNvPicPr/>
          <p:nvPr/>
        </p:nvPicPr>
        <p:blipFill>
          <a:blip r:embed="rId3">
            <a:extLst/>
          </a:blip>
          <a:stretch>
            <a:fillRect/>
          </a:stretch>
        </p:blipFill>
        <p:spPr>
          <a:xfrm>
            <a:off x="5177474" y="5335186"/>
            <a:ext cx="6658188" cy="279287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6096368" y="7857066"/>
            <a:ext cx="6451601" cy="1041528"/>
          </a:xfrm>
          <a:prstGeom prst="rect">
            <a:avLst/>
          </a:prstGeom>
          <a:solidFill/>
          <a:ln w="12700">
            <a:miter lim="400000"/>
          </a:ln>
          <a:extLst>
            <a:ext uri="{C572A759-6A51-4108-AA02-DFA0A04FC94B}">
              <ma14:wrappingTextBoxFlag xmlns:ma14="http://schemas.microsoft.com/office/mac/drawingml/2011/main" val="1"/>
            </a:ext>
          </a:extLst>
        </p:spPr>
        <p:txBody>
          <a:bodyPr lIns="203200" tIns="203200" rIns="203200" bIns="203200">
            <a:spAutoFit/>
          </a:bodyPr>
          <a:lstStyle/>
          <a:p>
            <a:pPr lvl="0">
              <a:lnSpc>
                <a:spcPct val="150000"/>
              </a:lnSpc>
              <a:tabLst>
                <a:tab pos="1066800" algn="l"/>
              </a:tabLst>
              <a:defRPr sz="1800">
                <a:solidFill>
                  <a:srgbClr val="000000"/>
                </a:solidFill>
              </a:defRPr>
            </a:pPr>
            <a:r>
              <a:rPr sz="2000" cap="small">
                <a:solidFill>
                  <a:srgbClr val="FFFFFF"/>
                </a:solidFill>
                <a:uFill>
                  <a:solidFill>
                    <a:srgbClr val="FFFFFF"/>
                  </a:solidFill>
                </a:uFill>
              </a:rPr>
              <a:t>3-Sat</a:t>
            </a:r>
            <a:r>
              <a:rPr sz="2000">
                <a:solidFill>
                  <a:srgbClr val="FFFFFF"/>
                </a:solidFill>
                <a:uFill>
                  <a:solidFill>
                    <a:srgbClr val="FFFFFF"/>
                  </a:solidFill>
                </a:uFill>
              </a:rPr>
              <a:t> poly-time reduces to all of</a:t>
            </a:r>
          </a:p>
          <a:p>
            <a:pPr lvl="0">
              <a:lnSpc>
                <a:spcPct val="150000"/>
              </a:lnSpc>
              <a:tabLst>
                <a:tab pos="1066800" algn="l"/>
              </a:tabLst>
              <a:defRPr sz="1800">
                <a:solidFill>
                  <a:srgbClr val="000000"/>
                </a:solidFill>
              </a:defRPr>
            </a:pPr>
            <a:r>
              <a:rPr sz="2000">
                <a:solidFill>
                  <a:srgbClr val="FFFFFF"/>
                </a:solidFill>
                <a:uFill>
                  <a:solidFill>
                    <a:srgbClr val="FFFFFF"/>
                  </a:solidFill>
                </a:uFill>
              </a:rPr>
              <a:t>these problems (and many, many more)</a:t>
            </a:r>
          </a:p>
        </p:txBody>
      </p:sp>
      <p:sp>
        <p:nvSpPr>
          <p:cNvPr id="37" name="Shape 37"/>
          <p:cNvSpPr>
            <a:spLocks noGrp="1"/>
          </p:cNvSpPr>
          <p:nvPr>
            <p:ph type="title"/>
          </p:nvPr>
        </p:nvSpPr>
        <p:spPr>
          <a:prstGeom prst="rect">
            <a:avLst/>
          </a:prstGeom>
        </p:spPr>
        <p:txBody>
          <a:bodyPr/>
          <a:lstStyle>
            <a:lvl1pPr>
              <a:tabLst>
                <a:tab pos="1244600" algn="l"/>
              </a:tabLst>
            </a:lvl1pPr>
          </a:lstStyle>
          <a:p>
            <a:pPr lvl="0">
              <a:defRPr sz="1800"/>
            </a:pPr>
            <a:r>
              <a:rPr sz="2800"/>
              <a:t>Recap</a:t>
            </a:r>
          </a:p>
        </p:txBody>
      </p:sp>
      <p:sp>
        <p:nvSpPr>
          <p:cNvPr id="38" name="Shape 38"/>
          <p:cNvSpPr>
            <a:spLocks noGrp="1"/>
          </p:cNvSpPr>
          <p:nvPr>
            <p:ph type="body" idx="1"/>
          </p:nvPr>
        </p:nvSpPr>
        <p:spPr>
          <a:prstGeom prst="rect">
            <a:avLst/>
          </a:prstGeom>
        </p:spPr>
        <p:txBody>
          <a:bodyPr/>
          <a:lstStyle/>
          <a:p>
            <a:pPr lvl="0">
              <a:tabLst>
                <a:tab pos="1244600" algn="l"/>
              </a:tabLst>
            </a:pPr>
            <a:endParaRPr/>
          </a:p>
        </p:txBody>
      </p:sp>
      <p:sp>
        <p:nvSpPr>
          <p:cNvPr id="39" name="Shape 39"/>
          <p:cNvSpPr>
            <a:spLocks noGrp="1"/>
          </p:cNvSpPr>
          <p:nvPr>
            <p:ph type="sldNum" sz="quarter" idx="2"/>
          </p:nvPr>
        </p:nvSpPr>
        <p:spPr>
          <a:xfrm>
            <a:off x="12404115" y="9347200"/>
            <a:ext cx="185370" cy="215951"/>
          </a:xfrm>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2</a:t>
            </a:fld>
            <a:endParaRPr sz="1200"/>
          </a:p>
        </p:txBody>
      </p:sp>
      <p:sp>
        <p:nvSpPr>
          <p:cNvPr id="40" name="Shape 40"/>
          <p:cNvSpPr/>
          <p:nvPr/>
        </p:nvSpPr>
        <p:spPr>
          <a:xfrm>
            <a:off x="6090651" y="1745078"/>
            <a:ext cx="1045324" cy="550419"/>
          </a:xfrm>
          <a:prstGeom prst="rect">
            <a:avLst/>
          </a:prstGeom>
          <a:solidFill>
            <a:srgbClr val="BABABA"/>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3-Sat</a:t>
            </a:r>
          </a:p>
        </p:txBody>
      </p:sp>
      <p:sp>
        <p:nvSpPr>
          <p:cNvPr id="41" name="Shape 41"/>
          <p:cNvSpPr/>
          <p:nvPr/>
        </p:nvSpPr>
        <p:spPr>
          <a:xfrm>
            <a:off x="3998231" y="4277741"/>
            <a:ext cx="2102015" cy="55041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Dir-Ham-Cycle</a:t>
            </a:r>
          </a:p>
        </p:txBody>
      </p:sp>
      <p:cxnSp>
        <p:nvCxnSpPr>
          <p:cNvPr id="42" name="Connector 42"/>
          <p:cNvCxnSpPr>
            <a:stCxn id="40" idx="0"/>
            <a:endCxn id="41" idx="0"/>
          </p:cNvCxnSpPr>
          <p:nvPr/>
        </p:nvCxnSpPr>
        <p:spPr>
          <a:xfrm flipH="1">
            <a:off x="5049238" y="2020287"/>
            <a:ext cx="1564076" cy="2532663"/>
          </a:xfrm>
          <a:prstGeom prst="straightConnector1">
            <a:avLst/>
          </a:prstGeom>
          <a:ln w="76200">
            <a:solidFill>
              <a:srgbClr val="0048AA"/>
            </a:solidFill>
            <a:miter lim="400000"/>
            <a:tailEnd type="triangle"/>
          </a:ln>
        </p:spPr>
      </p:cxnSp>
      <p:sp>
        <p:nvSpPr>
          <p:cNvPr id="43" name="Shape 43"/>
          <p:cNvSpPr/>
          <p:nvPr/>
        </p:nvSpPr>
        <p:spPr>
          <a:xfrm>
            <a:off x="975275" y="4277741"/>
            <a:ext cx="2255126" cy="55041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Independent-Set</a:t>
            </a:r>
          </a:p>
        </p:txBody>
      </p:sp>
      <p:cxnSp>
        <p:nvCxnSpPr>
          <p:cNvPr id="44" name="Connector 44"/>
          <p:cNvCxnSpPr>
            <a:stCxn id="40" idx="0"/>
            <a:endCxn id="43" idx="0"/>
          </p:cNvCxnSpPr>
          <p:nvPr/>
        </p:nvCxnSpPr>
        <p:spPr>
          <a:xfrm flipH="1">
            <a:off x="2102837" y="2020287"/>
            <a:ext cx="4510477" cy="2532663"/>
          </a:xfrm>
          <a:prstGeom prst="straightConnector1">
            <a:avLst/>
          </a:prstGeom>
          <a:ln w="76200">
            <a:solidFill>
              <a:srgbClr val="0048AA"/>
            </a:solidFill>
            <a:miter lim="400000"/>
            <a:tailEnd type="triangle"/>
          </a:ln>
        </p:spPr>
      </p:cxnSp>
      <p:sp>
        <p:nvSpPr>
          <p:cNvPr id="45" name="Shape 45"/>
          <p:cNvSpPr/>
          <p:nvPr/>
        </p:nvSpPr>
        <p:spPr>
          <a:xfrm>
            <a:off x="1130952" y="6061667"/>
            <a:ext cx="1954949"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Vertex-Cover</a:t>
            </a:r>
          </a:p>
        </p:txBody>
      </p:sp>
      <p:cxnSp>
        <p:nvCxnSpPr>
          <p:cNvPr id="46" name="Connector 46"/>
          <p:cNvCxnSpPr>
            <a:stCxn id="43" idx="0"/>
            <a:endCxn id="45" idx="0"/>
          </p:cNvCxnSpPr>
          <p:nvPr/>
        </p:nvCxnSpPr>
        <p:spPr>
          <a:xfrm>
            <a:off x="2102837" y="4552949"/>
            <a:ext cx="5590" cy="1783928"/>
          </a:xfrm>
          <a:prstGeom prst="straightConnector1">
            <a:avLst/>
          </a:prstGeom>
          <a:ln w="76200">
            <a:solidFill>
              <a:srgbClr val="0048AA"/>
            </a:solidFill>
            <a:miter lim="400000"/>
            <a:tailEnd type="triangle"/>
          </a:ln>
        </p:spPr>
      </p:cxnSp>
      <p:sp>
        <p:nvSpPr>
          <p:cNvPr id="47" name="Shape 47"/>
          <p:cNvSpPr/>
          <p:nvPr/>
        </p:nvSpPr>
        <p:spPr>
          <a:xfrm rot="19842001">
            <a:off x="3036089" y="2650541"/>
            <a:ext cx="2552701"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8702" marR="58702" lvl="0">
              <a:buFont typeface="Helvetica"/>
              <a:tabLst>
                <a:tab pos="1066800" algn="l"/>
              </a:tabLst>
              <a:defRPr sz="1800">
                <a:solidFill>
                  <a:srgbClr val="000000"/>
                </a:solidFill>
              </a:defRPr>
            </a:pPr>
            <a:r>
              <a:rPr sz="1600" cap="small">
                <a:solidFill>
                  <a:srgbClr val="8D3124"/>
                </a:solidFill>
              </a:rPr>
              <a:t>3-Sat</a:t>
            </a:r>
            <a:r>
              <a:rPr sz="1600">
                <a:solidFill>
                  <a:srgbClr val="8D3124"/>
                </a:solidFill>
              </a:rPr>
              <a:t> poly-time reduces</a:t>
            </a:r>
            <a:br>
              <a:rPr sz="1600">
                <a:solidFill>
                  <a:srgbClr val="8D3124"/>
                </a:solidFill>
              </a:rPr>
            </a:br>
            <a:r>
              <a:rPr sz="1600">
                <a:solidFill>
                  <a:srgbClr val="8D3124"/>
                </a:solidFill>
              </a:rPr>
              <a:t>to </a:t>
            </a:r>
            <a:r>
              <a:rPr sz="1600" cap="small">
                <a:solidFill>
                  <a:srgbClr val="8D3124"/>
                </a:solidFill>
              </a:rPr>
              <a:t>Independent-Set</a:t>
            </a:r>
          </a:p>
        </p:txBody>
      </p:sp>
      <p:sp>
        <p:nvSpPr>
          <p:cNvPr id="48" name="Shape 48"/>
          <p:cNvSpPr/>
          <p:nvPr/>
        </p:nvSpPr>
        <p:spPr>
          <a:xfrm>
            <a:off x="6953876" y="4294674"/>
            <a:ext cx="2164803"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Graph-3-Color</a:t>
            </a:r>
          </a:p>
        </p:txBody>
      </p:sp>
      <p:cxnSp>
        <p:nvCxnSpPr>
          <p:cNvPr id="49" name="Connector 49"/>
          <p:cNvCxnSpPr>
            <a:stCxn id="40" idx="0"/>
            <a:endCxn id="48" idx="0"/>
          </p:cNvCxnSpPr>
          <p:nvPr/>
        </p:nvCxnSpPr>
        <p:spPr>
          <a:xfrm>
            <a:off x="6613313" y="2020287"/>
            <a:ext cx="1422965" cy="2549597"/>
          </a:xfrm>
          <a:prstGeom prst="straightConnector1">
            <a:avLst/>
          </a:prstGeom>
          <a:ln w="76200">
            <a:solidFill>
              <a:srgbClr val="0048AA"/>
            </a:solidFill>
            <a:miter lim="400000"/>
            <a:tailEnd type="triangle"/>
          </a:ln>
        </p:spPr>
      </p:cxnSp>
      <p:sp>
        <p:nvSpPr>
          <p:cNvPr id="50" name="Shape 50"/>
          <p:cNvSpPr/>
          <p:nvPr/>
        </p:nvSpPr>
        <p:spPr>
          <a:xfrm>
            <a:off x="4222466" y="6086503"/>
            <a:ext cx="1642072"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Ham-Cycle</a:t>
            </a:r>
          </a:p>
        </p:txBody>
      </p:sp>
      <p:cxnSp>
        <p:nvCxnSpPr>
          <p:cNvPr id="51" name="Connector 51"/>
          <p:cNvCxnSpPr>
            <a:stCxn id="41" idx="0"/>
            <a:endCxn id="50" idx="0"/>
          </p:cNvCxnSpPr>
          <p:nvPr/>
        </p:nvCxnSpPr>
        <p:spPr>
          <a:xfrm flipH="1">
            <a:off x="5043502" y="4552949"/>
            <a:ext cx="5737" cy="1808764"/>
          </a:xfrm>
          <a:prstGeom prst="straightConnector1">
            <a:avLst/>
          </a:prstGeom>
          <a:ln w="76200">
            <a:solidFill>
              <a:srgbClr val="0048AA"/>
            </a:solidFill>
            <a:miter lim="400000"/>
            <a:tailEnd type="triangle"/>
          </a:ln>
        </p:spPr>
      </p:cxnSp>
      <p:sp>
        <p:nvSpPr>
          <p:cNvPr id="52" name="Shape 52"/>
          <p:cNvSpPr/>
          <p:nvPr/>
        </p:nvSpPr>
        <p:spPr>
          <a:xfrm>
            <a:off x="4628368" y="7902321"/>
            <a:ext cx="834402"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TSP</a:t>
            </a:r>
          </a:p>
        </p:txBody>
      </p:sp>
      <p:cxnSp>
        <p:nvCxnSpPr>
          <p:cNvPr id="53" name="Connector 53"/>
          <p:cNvCxnSpPr>
            <a:stCxn id="50" idx="0"/>
            <a:endCxn id="52" idx="0"/>
          </p:cNvCxnSpPr>
          <p:nvPr/>
        </p:nvCxnSpPr>
        <p:spPr>
          <a:xfrm>
            <a:off x="5043502" y="6361712"/>
            <a:ext cx="2068" cy="1815819"/>
          </a:xfrm>
          <a:prstGeom prst="straightConnector1">
            <a:avLst/>
          </a:prstGeom>
          <a:ln w="76200">
            <a:solidFill>
              <a:srgbClr val="0048AA"/>
            </a:solidFill>
            <a:miter lim="400000"/>
            <a:tailEnd type="triangle"/>
          </a:ln>
        </p:spPr>
      </p:cxnSp>
      <p:sp>
        <p:nvSpPr>
          <p:cNvPr id="54" name="Shape 54"/>
          <p:cNvSpPr/>
          <p:nvPr/>
        </p:nvSpPr>
        <p:spPr>
          <a:xfrm>
            <a:off x="9950498" y="4303705"/>
            <a:ext cx="1674329"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Subset-Sum</a:t>
            </a:r>
          </a:p>
        </p:txBody>
      </p:sp>
      <p:cxnSp>
        <p:nvCxnSpPr>
          <p:cNvPr id="55" name="Connector 55"/>
          <p:cNvCxnSpPr>
            <a:stCxn id="40" idx="0"/>
            <a:endCxn id="54" idx="0"/>
          </p:cNvCxnSpPr>
          <p:nvPr/>
        </p:nvCxnSpPr>
        <p:spPr>
          <a:xfrm>
            <a:off x="6613313" y="2020287"/>
            <a:ext cx="4174350" cy="2558628"/>
          </a:xfrm>
          <a:prstGeom prst="straightConnector1">
            <a:avLst/>
          </a:prstGeom>
          <a:ln w="76200">
            <a:solidFill>
              <a:srgbClr val="0048AA"/>
            </a:solidFill>
            <a:miter lim="400000"/>
            <a:tailEnd type="triangle"/>
          </a:ln>
        </p:spPr>
      </p:cxnSp>
      <p:sp>
        <p:nvSpPr>
          <p:cNvPr id="56" name="Shape 56"/>
          <p:cNvSpPr/>
          <p:nvPr/>
        </p:nvSpPr>
        <p:spPr>
          <a:xfrm>
            <a:off x="9937573" y="6077472"/>
            <a:ext cx="1690586"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Scheduling</a:t>
            </a:r>
          </a:p>
        </p:txBody>
      </p:sp>
      <p:cxnSp>
        <p:nvCxnSpPr>
          <p:cNvPr id="57" name="Connector 57"/>
          <p:cNvCxnSpPr>
            <a:stCxn id="54" idx="0"/>
            <a:endCxn id="56" idx="0"/>
          </p:cNvCxnSpPr>
          <p:nvPr/>
        </p:nvCxnSpPr>
        <p:spPr>
          <a:xfrm flipH="1">
            <a:off x="10782865" y="4578914"/>
            <a:ext cx="4798" cy="1773768"/>
          </a:xfrm>
          <a:prstGeom prst="straightConnector1">
            <a:avLst/>
          </a:prstGeom>
          <a:ln w="76200">
            <a:solidFill>
              <a:srgbClr val="0048AA"/>
            </a:solidFill>
            <a:miter lim="400000"/>
            <a:tailEnd type="triangle"/>
          </a:ln>
        </p:spPr>
      </p:cxnSp>
      <p:sp>
        <p:nvSpPr>
          <p:cNvPr id="58" name="Shape 58"/>
          <p:cNvSpPr/>
          <p:nvPr/>
        </p:nvSpPr>
        <p:spPr>
          <a:xfrm>
            <a:off x="6909042" y="6086503"/>
            <a:ext cx="2258987"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Planar-3-Color</a:t>
            </a:r>
          </a:p>
        </p:txBody>
      </p:sp>
      <p:cxnSp>
        <p:nvCxnSpPr>
          <p:cNvPr id="59" name="Connector 59"/>
          <p:cNvCxnSpPr>
            <a:stCxn id="48" idx="0"/>
            <a:endCxn id="58" idx="0"/>
          </p:cNvCxnSpPr>
          <p:nvPr/>
        </p:nvCxnSpPr>
        <p:spPr>
          <a:xfrm>
            <a:off x="8036277" y="4569883"/>
            <a:ext cx="2259" cy="1791830"/>
          </a:xfrm>
          <a:prstGeom prst="straightConnector1">
            <a:avLst/>
          </a:prstGeom>
          <a:ln w="76200">
            <a:solidFill>
              <a:srgbClr val="0048AA"/>
            </a:solidFill>
            <a:miter lim="400000"/>
            <a:tailEnd type="triangle"/>
          </a:ln>
        </p:spPr>
      </p:cxnSp>
      <p:sp>
        <p:nvSpPr>
          <p:cNvPr id="60" name="Shape 60"/>
          <p:cNvSpPr/>
          <p:nvPr/>
        </p:nvSpPr>
        <p:spPr>
          <a:xfrm>
            <a:off x="1318152" y="7902321"/>
            <a:ext cx="1559776"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Set-Cover</a:t>
            </a:r>
          </a:p>
        </p:txBody>
      </p:sp>
      <p:cxnSp>
        <p:nvCxnSpPr>
          <p:cNvPr id="61" name="Connector 61"/>
          <p:cNvCxnSpPr>
            <a:stCxn id="45" idx="0"/>
            <a:endCxn id="60" idx="0"/>
          </p:cNvCxnSpPr>
          <p:nvPr/>
        </p:nvCxnSpPr>
        <p:spPr>
          <a:xfrm flipH="1">
            <a:off x="2098040" y="6336876"/>
            <a:ext cx="10387" cy="1840655"/>
          </a:xfrm>
          <a:prstGeom prst="straightConnector1">
            <a:avLst/>
          </a:prstGeom>
          <a:ln w="76200">
            <a:solidFill>
              <a:srgbClr val="0048AA"/>
            </a:solidFill>
            <a:miter lim="400000"/>
            <a:tailEnd type="triangle"/>
          </a:ln>
        </p:spPr>
      </p:cxn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hape 392"/>
          <p:cNvSpPr>
            <a:spLocks noGrp="1"/>
          </p:cNvSpPr>
          <p:nvPr>
            <p:ph type="title"/>
          </p:nvPr>
        </p:nvSpPr>
        <p:spPr>
          <a:prstGeom prst="rect">
            <a:avLst/>
          </a:prstGeom>
        </p:spPr>
        <p:txBody>
          <a:bodyPr/>
          <a:lstStyle>
            <a:lvl1pPr>
              <a:tabLst>
                <a:tab pos="1244600" algn="l"/>
              </a:tabLst>
            </a:lvl1pPr>
          </a:lstStyle>
          <a:p>
            <a:pPr lvl="0">
              <a:defRPr sz="1800"/>
            </a:pPr>
            <a:r>
              <a:rPr sz="2800"/>
              <a:t>Traveling dog problem</a:t>
            </a:r>
          </a:p>
        </p:txBody>
      </p:sp>
      <p:sp>
        <p:nvSpPr>
          <p:cNvPr id="393" name="Shape 393"/>
          <p:cNvSpPr>
            <a:spLocks noGrp="1"/>
          </p:cNvSpPr>
          <p:nvPr>
            <p:ph type="body" idx="1"/>
          </p:nvPr>
        </p:nvSpPr>
        <p:spPr>
          <a:prstGeom prst="rect">
            <a:avLst/>
          </a:prstGeom>
        </p:spPr>
        <p:txBody>
          <a:bodyPr/>
          <a:lstStyle/>
          <a:p>
            <a:pPr marL="58702" marR="58702" lvl="0" defTabSz="1295400">
              <a:lnSpc>
                <a:spcPts val="3900"/>
              </a:lnSpc>
              <a:buClr>
                <a:srgbClr val="0048AA"/>
              </a:buClr>
              <a:tabLst/>
              <a:defRPr>
                <a:solidFill>
                  <a:srgbClr val="005493"/>
                </a:solidFill>
                <a:uFill>
                  <a:solidFill>
                    <a:srgbClr val="0048AA"/>
                  </a:solidFill>
                </a:uFill>
              </a:defRPr>
            </a:pPr>
            <a:endParaRPr/>
          </a:p>
        </p:txBody>
      </p:sp>
      <p:sp>
        <p:nvSpPr>
          <p:cNvPr id="394" name="Shape 394"/>
          <p:cNvSpPr>
            <a:spLocks noGrp="1"/>
          </p:cNvSpPr>
          <p:nvPr>
            <p:ph type="sldNum" sz="quarter" idx="2"/>
          </p:nvPr>
        </p:nvSpPr>
        <p:spPr>
          <a:xfrm>
            <a:off x="12404648" y="9347200"/>
            <a:ext cx="184304" cy="215951"/>
          </a:xfrm>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20</a:t>
            </a:fld>
            <a:endParaRPr sz="1200"/>
          </a:p>
        </p:txBody>
      </p:sp>
      <p:pic>
        <p:nvPicPr>
          <p:cNvPr id="395" name="pudlak.png"/>
          <p:cNvPicPr/>
          <p:nvPr/>
        </p:nvPicPr>
        <p:blipFill>
          <a:blip r:embed="rId2">
            <a:extLst/>
          </a:blip>
          <a:stretch>
            <a:fillRect/>
          </a:stretch>
        </p:blipFill>
        <p:spPr>
          <a:xfrm>
            <a:off x="1660391" y="2260600"/>
            <a:ext cx="9664702" cy="6193475"/>
          </a:xfrm>
          <a:prstGeom prst="rect">
            <a:avLst/>
          </a:prstGeom>
          <a:ln w="12700">
            <a:miter lim="400000"/>
          </a:ln>
        </p:spPr>
      </p:pic>
      <p:sp>
        <p:nvSpPr>
          <p:cNvPr id="396" name="Shape 396"/>
          <p:cNvSpPr/>
          <p:nvPr/>
        </p:nvSpPr>
        <p:spPr>
          <a:xfrm>
            <a:off x="2933498" y="8636000"/>
            <a:ext cx="8521701" cy="1905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tabLst>
                <a:tab pos="1066800" algn="l"/>
              </a:tabLst>
              <a:defRPr>
                <a:solidFill>
                  <a:srgbClr val="606060"/>
                </a:solidFill>
              </a:defRPr>
            </a:lvl1pPr>
          </a:lstStyle>
          <a:p>
            <a:pPr lvl="0">
              <a:defRPr sz="1800">
                <a:solidFill>
                  <a:srgbClr val="000000"/>
                </a:solidFill>
              </a:defRPr>
            </a:pPr>
            <a:r>
              <a:rPr sz="1600">
                <a:solidFill>
                  <a:srgbClr val="606060"/>
                </a:solidFill>
              </a:rPr>
              <a:t>Pavel Pudlak</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title"/>
          </p:nvPr>
        </p:nvSpPr>
        <p:spPr>
          <a:prstGeom prst="rect">
            <a:avLst/>
          </a:prstGeom>
        </p:spPr>
        <p:txBody>
          <a:bodyPr/>
          <a:lstStyle>
            <a:lvl1pPr>
              <a:tabLst>
                <a:tab pos="1244600" algn="l"/>
              </a:tabLst>
            </a:lvl1pPr>
          </a:lstStyle>
          <a:p>
            <a:pPr lvl="0">
              <a:defRPr sz="1800"/>
            </a:pPr>
            <a:r>
              <a:rPr sz="2800"/>
              <a:t>Looking for a job?</a:t>
            </a:r>
          </a:p>
        </p:txBody>
      </p:sp>
      <p:sp>
        <p:nvSpPr>
          <p:cNvPr id="399" name="Shape 399"/>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Some writers for the Simpsons and Futurama.</a:t>
            </a:r>
          </a:p>
          <a:p>
            <a:pPr lvl="1">
              <a:tabLst>
                <a:tab pos="1244600" algn="l"/>
              </a:tabLst>
              <a:defRPr sz="1800"/>
            </a:pPr>
            <a:r>
              <a:rPr sz="2400"/>
              <a:t>J. Steward Burns.  </a:t>
            </a:r>
            <a:r>
              <a:rPr sz="2400" i="1">
                <a:latin typeface="Times"/>
                <a:ea typeface="Times"/>
                <a:cs typeface="Times"/>
                <a:sym typeface="Times"/>
              </a:rPr>
              <a:t>M.S. in mathematics </a:t>
            </a:r>
            <a:r>
              <a:rPr sz="2400">
                <a:latin typeface="Times"/>
                <a:ea typeface="Times"/>
                <a:cs typeface="Times"/>
                <a:sym typeface="Times"/>
              </a:rPr>
              <a:t>(</a:t>
            </a:r>
            <a:r>
              <a:rPr sz="2400" i="1">
                <a:latin typeface="Times"/>
                <a:ea typeface="Times"/>
                <a:cs typeface="Times"/>
                <a:sym typeface="Times"/>
              </a:rPr>
              <a:t>Berkeley '93</a:t>
            </a:r>
            <a:r>
              <a:rPr sz="2400">
                <a:latin typeface="Times"/>
                <a:ea typeface="Times"/>
                <a:cs typeface="Times"/>
                <a:sym typeface="Times"/>
              </a:rPr>
              <a:t>)</a:t>
            </a:r>
            <a:r>
              <a:rPr sz="2400"/>
              <a:t>.</a:t>
            </a:r>
          </a:p>
          <a:p>
            <a:pPr lvl="1">
              <a:tabLst>
                <a:tab pos="1244600" algn="l"/>
              </a:tabLst>
              <a:defRPr sz="1800"/>
            </a:pPr>
            <a:r>
              <a:rPr sz="2400"/>
              <a:t>David X. Cohen.  </a:t>
            </a:r>
            <a:r>
              <a:rPr sz="2400" i="1">
                <a:latin typeface="Times"/>
                <a:ea typeface="Times"/>
                <a:cs typeface="Times"/>
                <a:sym typeface="Times"/>
              </a:rPr>
              <a:t>M.S. in computer science </a:t>
            </a:r>
            <a:r>
              <a:rPr sz="2400">
                <a:latin typeface="Times"/>
                <a:ea typeface="Times"/>
                <a:cs typeface="Times"/>
                <a:sym typeface="Times"/>
              </a:rPr>
              <a:t>(</a:t>
            </a:r>
            <a:r>
              <a:rPr sz="2400" i="1">
                <a:latin typeface="Times"/>
                <a:ea typeface="Times"/>
                <a:cs typeface="Times"/>
                <a:sym typeface="Times"/>
              </a:rPr>
              <a:t>Berkeley '92</a:t>
            </a:r>
            <a:r>
              <a:rPr sz="2400">
                <a:latin typeface="Times"/>
                <a:ea typeface="Times"/>
                <a:cs typeface="Times"/>
                <a:sym typeface="Times"/>
              </a:rPr>
              <a:t>)</a:t>
            </a:r>
            <a:r>
              <a:rPr sz="2400"/>
              <a:t>.</a:t>
            </a:r>
          </a:p>
          <a:p>
            <a:pPr lvl="1">
              <a:tabLst>
                <a:tab pos="1244600" algn="l"/>
              </a:tabLst>
              <a:defRPr sz="1800"/>
            </a:pPr>
            <a:r>
              <a:rPr sz="2400"/>
              <a:t>Al Jean.  </a:t>
            </a:r>
            <a:r>
              <a:rPr sz="2400" i="1">
                <a:latin typeface="Times"/>
                <a:ea typeface="Times"/>
                <a:cs typeface="Times"/>
                <a:sym typeface="Times"/>
              </a:rPr>
              <a:t>B.S. in mathematics. </a:t>
            </a:r>
            <a:r>
              <a:rPr sz="2400">
                <a:latin typeface="Times"/>
                <a:ea typeface="Times"/>
                <a:cs typeface="Times"/>
                <a:sym typeface="Times"/>
              </a:rPr>
              <a:t>(</a:t>
            </a:r>
            <a:r>
              <a:rPr sz="2400" i="1">
                <a:latin typeface="Times"/>
                <a:ea typeface="Times"/>
                <a:cs typeface="Times"/>
                <a:sym typeface="Times"/>
              </a:rPr>
              <a:t>Harvard '81</a:t>
            </a:r>
            <a:r>
              <a:rPr sz="2400">
                <a:latin typeface="Times"/>
                <a:ea typeface="Times"/>
                <a:cs typeface="Times"/>
                <a:sym typeface="Times"/>
              </a:rPr>
              <a:t>)</a:t>
            </a:r>
            <a:r>
              <a:rPr sz="2400"/>
              <a:t>.</a:t>
            </a:r>
          </a:p>
          <a:p>
            <a:pPr lvl="1">
              <a:tabLst>
                <a:tab pos="1244600" algn="l"/>
              </a:tabLst>
              <a:defRPr sz="1800"/>
            </a:pPr>
            <a:r>
              <a:rPr sz="2400"/>
              <a:t>Ken Keeler.  </a:t>
            </a:r>
            <a:r>
              <a:rPr sz="2400" i="1">
                <a:latin typeface="Times"/>
                <a:ea typeface="Times"/>
                <a:cs typeface="Times"/>
                <a:sym typeface="Times"/>
              </a:rPr>
              <a:t>Ph.D. in applied mathematics </a:t>
            </a:r>
            <a:r>
              <a:rPr sz="2400">
                <a:latin typeface="Times"/>
                <a:ea typeface="Times"/>
                <a:cs typeface="Times"/>
                <a:sym typeface="Times"/>
              </a:rPr>
              <a:t>(</a:t>
            </a:r>
            <a:r>
              <a:rPr sz="2400" i="1">
                <a:latin typeface="Times"/>
                <a:ea typeface="Times"/>
                <a:cs typeface="Times"/>
                <a:sym typeface="Times"/>
              </a:rPr>
              <a:t>Harvard '90</a:t>
            </a:r>
            <a:r>
              <a:rPr sz="2400">
                <a:latin typeface="Times"/>
                <a:ea typeface="Times"/>
                <a:cs typeface="Times"/>
                <a:sym typeface="Times"/>
              </a:rPr>
              <a:t>)</a:t>
            </a:r>
            <a:r>
              <a:rPr sz="2400"/>
              <a:t>.</a:t>
            </a:r>
          </a:p>
          <a:p>
            <a:pPr lvl="1">
              <a:tabLst>
                <a:tab pos="1244600" algn="l"/>
              </a:tabLst>
              <a:defRPr sz="1800"/>
            </a:pPr>
            <a:r>
              <a:rPr sz="2400"/>
              <a:t>Jeff Westbrook.  </a:t>
            </a:r>
            <a:r>
              <a:rPr sz="2400" i="1">
                <a:latin typeface="Times"/>
                <a:ea typeface="Times"/>
                <a:cs typeface="Times"/>
                <a:sym typeface="Times"/>
              </a:rPr>
              <a:t>Ph.D. in computer science </a:t>
            </a:r>
            <a:r>
              <a:rPr sz="2400">
                <a:latin typeface="Times"/>
                <a:ea typeface="Times"/>
                <a:cs typeface="Times"/>
                <a:sym typeface="Times"/>
              </a:rPr>
              <a:t>(</a:t>
            </a:r>
            <a:r>
              <a:rPr sz="2400" i="1">
                <a:latin typeface="Times"/>
                <a:ea typeface="Times"/>
                <a:cs typeface="Times"/>
                <a:sym typeface="Times"/>
              </a:rPr>
              <a:t>Princeton '89</a:t>
            </a:r>
            <a:r>
              <a:rPr sz="2400">
                <a:latin typeface="Times"/>
                <a:ea typeface="Times"/>
                <a:cs typeface="Times"/>
                <a:sym typeface="Times"/>
              </a:rPr>
              <a:t>)</a:t>
            </a:r>
            <a:r>
              <a:rPr sz="2400"/>
              <a:t>.</a:t>
            </a:r>
          </a:p>
        </p:txBody>
      </p:sp>
      <p:sp>
        <p:nvSpPr>
          <p:cNvPr id="400" name="Shape 400"/>
          <p:cNvSpPr/>
          <p:nvPr/>
        </p:nvSpPr>
        <p:spPr>
          <a:xfrm>
            <a:off x="6210300" y="9024338"/>
            <a:ext cx="5689600" cy="2540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marL="58702" marR="58702" algn="l" defTabSz="1295400">
              <a:lnSpc>
                <a:spcPct val="150000"/>
              </a:lnSpc>
              <a:buClr>
                <a:srgbClr val="010000"/>
              </a:buClr>
              <a:tabLst/>
              <a:defRPr sz="1400">
                <a:solidFill>
                  <a:srgbClr val="010000"/>
                </a:solidFill>
                <a:uFill>
                  <a:solidFill>
                    <a:srgbClr val="010000"/>
                  </a:solidFill>
                </a:uFill>
              </a:defRPr>
            </a:lvl1pPr>
          </a:lstStyle>
          <a:p>
            <a:pPr lvl="0">
              <a:defRPr sz="1800">
                <a:solidFill>
                  <a:srgbClr val="000000"/>
                </a:solidFill>
                <a:uFillTx/>
              </a:defRPr>
            </a:pPr>
            <a:r>
              <a:rPr sz="1400">
                <a:solidFill>
                  <a:srgbClr val="010000"/>
                </a:solidFill>
                <a:uFill>
                  <a:solidFill>
                    <a:srgbClr val="010000"/>
                  </a:solidFill>
                </a:uFill>
              </a:rPr>
              <a:t>Copyright © 2000, Twentieth Century Fox</a:t>
            </a:r>
          </a:p>
        </p:txBody>
      </p:sp>
      <p:pic>
        <p:nvPicPr>
          <p:cNvPr id="401" name="image16.png"/>
          <p:cNvPicPr/>
          <p:nvPr/>
        </p:nvPicPr>
        <p:blipFill>
          <a:blip r:embed="rId3">
            <a:extLst/>
          </a:blip>
          <a:srcRect l="10499" t="7295" r="26250"/>
          <a:stretch>
            <a:fillRect/>
          </a:stretch>
        </p:blipFill>
        <p:spPr>
          <a:xfrm>
            <a:off x="1180818" y="4675858"/>
            <a:ext cx="4073032" cy="4294294"/>
          </a:xfrm>
          <a:prstGeom prst="rect">
            <a:avLst/>
          </a:prstGeom>
          <a:ln w="12700">
            <a:miter lim="400000"/>
          </a:ln>
        </p:spPr>
      </p:pic>
      <p:pic>
        <p:nvPicPr>
          <p:cNvPr id="402" name="image17.png"/>
          <p:cNvPicPr/>
          <p:nvPr/>
        </p:nvPicPr>
        <p:blipFill>
          <a:blip r:embed="rId4">
            <a:extLst/>
          </a:blip>
          <a:stretch>
            <a:fillRect/>
          </a:stretch>
        </p:blipFill>
        <p:spPr>
          <a:xfrm>
            <a:off x="6188569" y="4675858"/>
            <a:ext cx="5727701" cy="4295776"/>
          </a:xfrm>
          <a:prstGeom prst="rect">
            <a:avLst/>
          </a:prstGeom>
          <a:ln w="12700">
            <a:miter lim="400000"/>
          </a:ln>
        </p:spPr>
      </p:pic>
      <p:sp>
        <p:nvSpPr>
          <p:cNvPr id="403" name="Shape 403"/>
          <p:cNvSpPr/>
          <p:nvPr/>
        </p:nvSpPr>
        <p:spPr>
          <a:xfrm>
            <a:off x="1187591" y="9004017"/>
            <a:ext cx="4114801" cy="2540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spAutoFit/>
          </a:bodyPr>
          <a:lstStyle>
            <a:lvl1pPr marL="58702" marR="58702" algn="l" defTabSz="1295400">
              <a:lnSpc>
                <a:spcPct val="150000"/>
              </a:lnSpc>
              <a:buClr>
                <a:srgbClr val="010000"/>
              </a:buClr>
              <a:tabLst/>
              <a:defRPr sz="1400">
                <a:solidFill>
                  <a:srgbClr val="010000"/>
                </a:solidFill>
                <a:uFill>
                  <a:solidFill>
                    <a:srgbClr val="010000"/>
                  </a:solidFill>
                </a:uFill>
              </a:defRPr>
            </a:lvl1pPr>
          </a:lstStyle>
          <a:p>
            <a:pPr lvl="0">
              <a:defRPr sz="1800">
                <a:solidFill>
                  <a:srgbClr val="000000"/>
                </a:solidFill>
                <a:uFillTx/>
              </a:defRPr>
            </a:pPr>
            <a:r>
              <a:rPr sz="1400">
                <a:solidFill>
                  <a:srgbClr val="010000"/>
                </a:solidFill>
                <a:uFill>
                  <a:solidFill>
                    <a:srgbClr val="010000"/>
                  </a:solidFill>
                </a:uFill>
              </a:rPr>
              <a:t>Copyright © 1990, Matt Groening</a:t>
            </a:r>
          </a:p>
        </p:txBody>
      </p:sp>
      <p:sp>
        <p:nvSpPr>
          <p:cNvPr id="404" name="Shape 404"/>
          <p:cNvSpPr/>
          <p:nvPr/>
        </p:nvSpPr>
        <p:spPr>
          <a:xfrm>
            <a:off x="1536700" y="6931378"/>
            <a:ext cx="1438206" cy="8353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50800">
            <a:solidFill>
              <a:srgbClr val="FFFB00"/>
            </a:solidFill>
            <a:round/>
            <a:tailEnd type="triangle"/>
          </a:ln>
          <a:effectLst>
            <a:outerShdw blurRad="127000" dist="76200" dir="2700000" rotWithShape="0">
              <a:srgbClr val="000000">
                <a:alpha val="75000"/>
              </a:srgbClr>
            </a:outerShdw>
          </a:effectLst>
        </p:spPr>
        <p:txBody>
          <a:bodyPr lIns="0" tIns="0" rIns="0" bIns="0"/>
          <a:lstStyle/>
          <a:p>
            <a:pPr lvl="0" algn="l" defTabSz="647700">
              <a:lnSpc>
                <a:spcPct val="100000"/>
              </a:lnSpc>
              <a:buFont typeface="Helvetica"/>
              <a:tabLst/>
              <a:defRPr>
                <a:solidFill>
                  <a:srgbClr val="000000"/>
                </a:solidFill>
                <a:latin typeface="+mn-lt"/>
                <a:ea typeface="+mn-ea"/>
                <a:cs typeface="+mn-cs"/>
                <a:sym typeface="Helvetica"/>
              </a:defRPr>
            </a:pPr>
            <a:endParaRPr/>
          </a:p>
        </p:txBody>
      </p:sp>
      <p:sp>
        <p:nvSpPr>
          <p:cNvPr id="405" name="Shape 405"/>
          <p:cNvSpPr/>
          <p:nvPr/>
        </p:nvSpPr>
        <p:spPr>
          <a:xfrm>
            <a:off x="6511431" y="7656124"/>
            <a:ext cx="1388536" cy="609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50800">
            <a:solidFill>
              <a:srgbClr val="FFFB00"/>
            </a:solidFill>
            <a:round/>
            <a:tailEnd type="triangle"/>
          </a:ln>
          <a:effectLst>
            <a:outerShdw blurRad="127000" dist="76200" dir="2700000" rotWithShape="0">
              <a:srgbClr val="000000">
                <a:alpha val="75000"/>
              </a:srgbClr>
            </a:outerShdw>
          </a:effectLst>
        </p:spPr>
        <p:txBody>
          <a:bodyPr lIns="0" tIns="0" rIns="0" bIns="0"/>
          <a:lstStyle/>
          <a:p>
            <a:pPr lvl="0" algn="l" defTabSz="647700">
              <a:lnSpc>
                <a:spcPct val="100000"/>
              </a:lnSpc>
              <a:buFont typeface="Helvetica"/>
              <a:tabLst/>
              <a:defRPr>
                <a:solidFill>
                  <a:srgbClr val="000000"/>
                </a:solidFill>
                <a:latin typeface="+mn-lt"/>
                <a:ea typeface="+mn-ea"/>
                <a:cs typeface="+mn-cs"/>
                <a:sym typeface="Helvetica"/>
              </a:defRPr>
            </a:pPr>
            <a:endParaRPr/>
          </a:p>
        </p:txBody>
      </p:sp>
      <p:sp>
        <p:nvSpPr>
          <p:cNvPr id="406" name="Shape 4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21</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prstGeom prst="rect">
            <a:avLst/>
          </a:prstGeom>
        </p:spPr>
        <p:txBody>
          <a:bodyPr/>
          <a:lstStyle>
            <a:lvl1pPr>
              <a:tabLst>
                <a:tab pos="1244600" algn="l"/>
              </a:tabLst>
            </a:lvl1pPr>
          </a:lstStyle>
          <a:p>
            <a:pPr lvl="0">
              <a:defRPr sz="1800"/>
            </a:pPr>
            <a:r>
              <a:rPr sz="2800"/>
              <a:t>Princeton CS Building, West Wall, Circa 2001</a:t>
            </a:r>
          </a:p>
        </p:txBody>
      </p:sp>
      <p:sp>
        <p:nvSpPr>
          <p:cNvPr id="411" name="Shape 411"/>
          <p:cNvSpPr>
            <a:spLocks noGrp="1"/>
          </p:cNvSpPr>
          <p:nvPr>
            <p:ph type="body" idx="1"/>
          </p:nvPr>
        </p:nvSpPr>
        <p:spPr>
          <a:prstGeom prst="rect">
            <a:avLst/>
          </a:prstGeom>
        </p:spPr>
        <p:txBody>
          <a:bodyPr/>
          <a:lstStyle/>
          <a:p>
            <a:pPr lvl="0">
              <a:tabLst>
                <a:tab pos="1244600" algn="l"/>
              </a:tabLst>
            </a:pPr>
            <a:endParaRPr/>
          </a:p>
        </p:txBody>
      </p:sp>
      <p:sp>
        <p:nvSpPr>
          <p:cNvPr id="412" name="Shape 412"/>
          <p:cNvSpPr>
            <a:spLocks noGrp="1"/>
          </p:cNvSpPr>
          <p:nvPr>
            <p:ph type="sldNum" sz="quarter" idx="2"/>
          </p:nvPr>
        </p:nvSpPr>
        <p:spPr>
          <a:xfrm>
            <a:off x="12363919" y="9245047"/>
            <a:ext cx="265762" cy="204306"/>
          </a:xfrm>
          <a:prstGeom prst="rect">
            <a:avLst/>
          </a:prstGeom>
          <a:extLst>
            <a:ext uri="{C572A759-6A51-4108-AA02-DFA0A04FC94B}">
              <ma14:wrappingTextBoxFlag xmlns:ma14="http://schemas.microsoft.com/office/mac/drawingml/2011/main" val="1"/>
            </a:ext>
          </a:extLst>
        </p:spPr>
        <p:txBody>
          <a:bodyPr anchor="ctr"/>
          <a:lstStyle>
            <a:lvl1pPr>
              <a:lnSpc>
                <a:spcPts val="1300"/>
              </a:lnSpc>
              <a:tabLst>
                <a:tab pos="1066800" algn="l"/>
              </a:tabLst>
              <a:defRPr sz="1100"/>
            </a:lvl1pPr>
          </a:lstStyle>
          <a:p>
            <a:pPr lvl="0">
              <a:defRPr sz="1800"/>
            </a:pPr>
            <a:fld id="{86CB4B4D-7CA3-9044-876B-883B54F8677D}" type="slidenum">
              <a:rPr sz="1100"/>
              <a:t>22</a:t>
            </a:fld>
            <a:endParaRPr sz="1100"/>
          </a:p>
        </p:txBody>
      </p:sp>
      <p:pic>
        <p:nvPicPr>
          <p:cNvPr id="413" name="DSC00008.jpg"/>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title"/>
          </p:nvPr>
        </p:nvSpPr>
        <p:spPr>
          <a:prstGeom prst="rect">
            <a:avLst/>
          </a:prstGeom>
        </p:spPr>
        <p:txBody>
          <a:bodyPr/>
          <a:lstStyle>
            <a:lvl1pPr>
              <a:tabLst>
                <a:tab pos="1244600" algn="l"/>
              </a:tabLst>
            </a:lvl1pPr>
          </a:lstStyle>
          <a:p>
            <a:pPr lvl="0">
              <a:defRPr sz="1800"/>
            </a:pPr>
            <a:r>
              <a:rPr sz="2800"/>
              <a:t>Princeton CS Building, West Wall, Circa 2001</a:t>
            </a:r>
          </a:p>
        </p:txBody>
      </p:sp>
      <p:sp>
        <p:nvSpPr>
          <p:cNvPr id="418" name="Shape 418"/>
          <p:cNvSpPr>
            <a:spLocks noGrp="1"/>
          </p:cNvSpPr>
          <p:nvPr>
            <p:ph type="body" idx="1"/>
          </p:nvPr>
        </p:nvSpPr>
        <p:spPr>
          <a:prstGeom prst="rect">
            <a:avLst/>
          </a:prstGeom>
        </p:spPr>
        <p:txBody>
          <a:bodyPr/>
          <a:lstStyle/>
          <a:p>
            <a:pPr lvl="0">
              <a:tabLst>
                <a:tab pos="1244600" algn="l"/>
              </a:tabLst>
            </a:pPr>
            <a:endParaRPr/>
          </a:p>
        </p:txBody>
      </p:sp>
      <p:pic>
        <p:nvPicPr>
          <p:cNvPr id="419" name="DSC00006.jpg"/>
          <p:cNvPicPr/>
          <p:nvPr/>
        </p:nvPicPr>
        <p:blipFill>
          <a:blip r:embed="rId3">
            <a:extLst/>
          </a:blip>
          <a:srcRect l="16463" t="32247" r="5924" b="17701"/>
          <a:stretch>
            <a:fillRect/>
          </a:stretch>
        </p:blipFill>
        <p:spPr>
          <a:xfrm>
            <a:off x="2258" y="1549400"/>
            <a:ext cx="13002542" cy="6287912"/>
          </a:xfrm>
          <a:prstGeom prst="rect">
            <a:avLst/>
          </a:prstGeom>
          <a:ln w="12700">
            <a:miter lim="400000"/>
          </a:ln>
        </p:spPr>
      </p:pic>
      <p:grpSp>
        <p:nvGrpSpPr>
          <p:cNvPr id="427" name="Group 427"/>
          <p:cNvGrpSpPr/>
          <p:nvPr/>
        </p:nvGrpSpPr>
        <p:grpSpPr>
          <a:xfrm>
            <a:off x="2607734" y="2243949"/>
            <a:ext cx="7583610" cy="1639997"/>
            <a:chOff x="0" y="0"/>
            <a:chExt cx="7583608" cy="1639996"/>
          </a:xfrm>
        </p:grpSpPr>
        <p:sp>
          <p:nvSpPr>
            <p:cNvPr id="420" name="Shape 420"/>
            <p:cNvSpPr/>
            <p:nvPr/>
          </p:nvSpPr>
          <p:spPr>
            <a:xfrm>
              <a:off x="4951306" y="783448"/>
              <a:ext cx="348844"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lgn="l">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21" name="Shape 421"/>
            <p:cNvSpPr/>
            <p:nvPr/>
          </p:nvSpPr>
          <p:spPr>
            <a:xfrm>
              <a:off x="2535484" y="392853"/>
              <a:ext cx="546101"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lgn="l">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22" name="Shape 422"/>
            <p:cNvSpPr/>
            <p:nvPr/>
          </p:nvSpPr>
          <p:spPr>
            <a:xfrm>
              <a:off x="0" y="0"/>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lgn="l">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23" name="Shape 423"/>
            <p:cNvSpPr/>
            <p:nvPr/>
          </p:nvSpPr>
          <p:spPr>
            <a:xfrm>
              <a:off x="3775004" y="623146"/>
              <a:ext cx="348845"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lgn="l">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24" name="Shape 424"/>
            <p:cNvSpPr/>
            <p:nvPr/>
          </p:nvSpPr>
          <p:spPr>
            <a:xfrm>
              <a:off x="6107289" y="975360"/>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lgn="l">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25" name="Shape 425"/>
            <p:cNvSpPr/>
            <p:nvPr/>
          </p:nvSpPr>
          <p:spPr>
            <a:xfrm>
              <a:off x="1334347" y="230293"/>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lgn="l">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26" name="Shape 426"/>
            <p:cNvSpPr/>
            <p:nvPr/>
          </p:nvSpPr>
          <p:spPr>
            <a:xfrm>
              <a:off x="7234765" y="1142435"/>
              <a:ext cx="348844"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lgn="l">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grpSp>
      <p:graphicFrame>
        <p:nvGraphicFramePr>
          <p:cNvPr id="428" name="Table 428"/>
          <p:cNvGraphicFramePr/>
          <p:nvPr/>
        </p:nvGraphicFramePr>
        <p:xfrm>
          <a:off x="5130800" y="6388100"/>
          <a:ext cx="3822699" cy="3225546"/>
        </p:xfrm>
        <a:graphic>
          <a:graphicData uri="http://schemas.openxmlformats.org/drawingml/2006/table">
            <a:tbl>
              <a:tblPr firstRow="1" bandRow="1">
                <a:tableStyleId>{8F44A2F1-9E1F-4B54-A3A2-5F16C0AD49E2}</a:tableStyleId>
              </a:tblPr>
              <a:tblGrid>
                <a:gridCol w="1152558"/>
                <a:gridCol w="1152558"/>
                <a:gridCol w="1517583"/>
              </a:tblGrid>
              <a:tr h="537591">
                <a:tc>
                  <a:txBody>
                    <a:bodyPr/>
                    <a:lstStyle/>
                    <a:p>
                      <a:pPr marR="58702" lvl="0" defTabSz="647700">
                        <a:lnSpc>
                          <a:spcPct val="100000"/>
                        </a:lnSpc>
                        <a:tabLst/>
                        <a:defRPr sz="1800">
                          <a:solidFill>
                            <a:srgbClr val="000000"/>
                          </a:solidFill>
                        </a:defRPr>
                      </a:pPr>
                      <a:r>
                        <a:rPr>
                          <a:solidFill>
                            <a:srgbClr val="FFFFFF"/>
                          </a:solidFill>
                          <a:uFill>
                            <a:solidFill>
                              <a:srgbClr val="FFFFFF"/>
                            </a:solidFill>
                          </a:uFill>
                        </a:rPr>
                        <a:t>char</a:t>
                      </a:r>
                    </a:p>
                  </a:txBody>
                  <a:tcPr marL="50800" marR="50800" marT="50800" marB="50800" anchor="ctr" horzOverflow="overflow">
                    <a:lnL w="12700">
                      <a:miter lim="400000"/>
                    </a:lnL>
                    <a:lnR w="12700">
                      <a:miter lim="400000"/>
                    </a:lnR>
                    <a:lnT w="12700">
                      <a:miter lim="400000"/>
                    </a:lnT>
                    <a:lnB w="12700">
                      <a:miter lim="400000"/>
                    </a:lnB>
                    <a:solidFill>
                      <a:srgbClr val="606060"/>
                    </a:solidFill>
                  </a:tcPr>
                </a:tc>
                <a:tc>
                  <a:txBody>
                    <a:bodyPr/>
                    <a:lstStyle/>
                    <a:p>
                      <a:pPr marR="58702" lvl="0" defTabSz="647700">
                        <a:lnSpc>
                          <a:spcPct val="100000"/>
                        </a:lnSpc>
                        <a:tabLst/>
                        <a:defRPr sz="1800">
                          <a:solidFill>
                            <a:srgbClr val="000000"/>
                          </a:solidFill>
                        </a:defRPr>
                      </a:pPr>
                      <a:r>
                        <a:rPr>
                          <a:solidFill>
                            <a:srgbClr val="FFFFFF"/>
                          </a:solidFill>
                          <a:uFill>
                            <a:solidFill>
                              <a:srgbClr val="FFFFFF"/>
                            </a:solidFill>
                          </a:uFill>
                        </a:rPr>
                        <a:t>ASCII</a:t>
                      </a:r>
                    </a:p>
                  </a:txBody>
                  <a:tcPr marL="50800" marR="50800" marT="50800" marB="50800" anchor="ctr" horzOverflow="overflow">
                    <a:lnL w="12700">
                      <a:miter lim="400000"/>
                    </a:lnL>
                    <a:lnR w="12700">
                      <a:miter lim="400000"/>
                    </a:lnR>
                    <a:lnT w="12700">
                      <a:miter lim="400000"/>
                    </a:lnT>
                    <a:lnB w="12700">
                      <a:miter lim="400000"/>
                    </a:lnB>
                    <a:solidFill>
                      <a:srgbClr val="606060"/>
                    </a:solidFill>
                  </a:tcPr>
                </a:tc>
                <a:tc>
                  <a:txBody>
                    <a:bodyPr/>
                    <a:lstStyle/>
                    <a:p>
                      <a:pPr marR="58702" lvl="0" defTabSz="647700">
                        <a:lnSpc>
                          <a:spcPct val="100000"/>
                        </a:lnSpc>
                        <a:tabLst/>
                        <a:defRPr sz="1800">
                          <a:solidFill>
                            <a:srgbClr val="000000"/>
                          </a:solidFill>
                        </a:defRPr>
                      </a:pPr>
                      <a:r>
                        <a:rPr>
                          <a:solidFill>
                            <a:srgbClr val="FFFFFF"/>
                          </a:solidFill>
                          <a:uFill>
                            <a:solidFill>
                              <a:srgbClr val="FFFFFF"/>
                            </a:solidFill>
                          </a:uFill>
                        </a:rPr>
                        <a:t>binary</a:t>
                      </a:r>
                    </a:p>
                  </a:txBody>
                  <a:tcPr marL="50800" marR="50800" marT="50800" marB="50800" anchor="ctr" horzOverflow="overflow">
                    <a:lnL w="12700">
                      <a:miter lim="400000"/>
                    </a:lnL>
                    <a:lnR w="12700">
                      <a:miter lim="400000"/>
                    </a:lnR>
                    <a:lnT w="12700">
                      <a:miter lim="400000"/>
                    </a:lnT>
                    <a:lnB w="12700">
                      <a:miter lim="400000"/>
                    </a:lnB>
                    <a:solidFill>
                      <a:srgbClr val="606060"/>
                    </a:solidFill>
                  </a:tcPr>
                </a:tc>
              </a:tr>
              <a:tr h="537591">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P</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80</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1010000</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r>
              <a:tr h="537591">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61</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0111101</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r>
              <a:tr h="537591">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N</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78</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1001110</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r>
              <a:tr h="537591">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P</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80</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1010000</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r>
              <a:tr h="537591">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63</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c>
                  <a:txBody>
                    <a:bodyPr/>
                    <a:lstStyle/>
                    <a:p>
                      <a:pPr marR="58702" lvl="0" defTabSz="647700">
                        <a:lnSpc>
                          <a:spcPct val="100000"/>
                        </a:lnSpc>
                        <a:tabLst/>
                        <a:defRPr sz="1800"/>
                      </a:pPr>
                      <a:r>
                        <a:rPr>
                          <a:uFill>
                            <a:solidFill/>
                          </a:uFill>
                          <a:latin typeface="Lucida Sans Typewriter"/>
                          <a:ea typeface="Lucida Sans Typewriter"/>
                          <a:cs typeface="Lucida Sans Typewriter"/>
                          <a:sym typeface="Lucida Sans Typewriter"/>
                        </a:rPr>
                        <a:t>0111111</a:t>
                      </a:r>
                    </a:p>
                  </a:txBody>
                  <a:tcPr marL="50800" marR="50800" marT="50800" marB="50800" anchor="ctr" horzOverflow="overflow">
                    <a:lnL w="12700">
                      <a:miter lim="400000"/>
                    </a:lnL>
                    <a:lnR w="12700">
                      <a:miter lim="400000"/>
                    </a:lnR>
                    <a:lnT w="12700">
                      <a:miter lim="400000"/>
                    </a:lnT>
                    <a:lnB w="12700">
                      <a:miter lim="400000"/>
                    </a:lnB>
                    <a:solidFill>
                      <a:srgbClr val="EBEBEB"/>
                    </a:solidFill>
                  </a:tcPr>
                </a:tc>
              </a:tr>
            </a:tbl>
          </a:graphicData>
        </a:graphic>
      </p:graphicFrame>
      <p:grpSp>
        <p:nvGrpSpPr>
          <p:cNvPr id="436" name="Group 436"/>
          <p:cNvGrpSpPr/>
          <p:nvPr/>
        </p:nvGrpSpPr>
        <p:grpSpPr>
          <a:xfrm>
            <a:off x="2747151" y="2857500"/>
            <a:ext cx="7583610" cy="1639997"/>
            <a:chOff x="0" y="0"/>
            <a:chExt cx="7583609" cy="1639996"/>
          </a:xfrm>
        </p:grpSpPr>
        <p:sp>
          <p:nvSpPr>
            <p:cNvPr id="429" name="Shape 429"/>
            <p:cNvSpPr/>
            <p:nvPr/>
          </p:nvSpPr>
          <p:spPr>
            <a:xfrm>
              <a:off x="4951306" y="783449"/>
              <a:ext cx="348845"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30" name="Shape 430"/>
            <p:cNvSpPr/>
            <p:nvPr/>
          </p:nvSpPr>
          <p:spPr>
            <a:xfrm>
              <a:off x="2506133" y="392853"/>
              <a:ext cx="546101"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31" name="Shape 431"/>
            <p:cNvSpPr/>
            <p:nvPr/>
          </p:nvSpPr>
          <p:spPr>
            <a:xfrm>
              <a:off x="0" y="0"/>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32" name="Shape 432"/>
            <p:cNvSpPr/>
            <p:nvPr/>
          </p:nvSpPr>
          <p:spPr>
            <a:xfrm>
              <a:off x="3775004" y="623146"/>
              <a:ext cx="348845"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33" name="Shape 433"/>
            <p:cNvSpPr/>
            <p:nvPr/>
          </p:nvSpPr>
          <p:spPr>
            <a:xfrm>
              <a:off x="6107289" y="975359"/>
              <a:ext cx="348844"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34" name="Shape 434"/>
            <p:cNvSpPr/>
            <p:nvPr/>
          </p:nvSpPr>
          <p:spPr>
            <a:xfrm>
              <a:off x="1334347" y="230293"/>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35" name="Shape 435"/>
            <p:cNvSpPr/>
            <p:nvPr/>
          </p:nvSpPr>
          <p:spPr>
            <a:xfrm>
              <a:off x="7234765" y="1142435"/>
              <a:ext cx="348845"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grpSp>
      <p:grpSp>
        <p:nvGrpSpPr>
          <p:cNvPr id="444" name="Group 444"/>
          <p:cNvGrpSpPr/>
          <p:nvPr/>
        </p:nvGrpSpPr>
        <p:grpSpPr>
          <a:xfrm>
            <a:off x="2823351" y="3416300"/>
            <a:ext cx="7583610" cy="1639997"/>
            <a:chOff x="0" y="0"/>
            <a:chExt cx="7583609" cy="1639996"/>
          </a:xfrm>
        </p:grpSpPr>
        <p:sp>
          <p:nvSpPr>
            <p:cNvPr id="437" name="Shape 437"/>
            <p:cNvSpPr/>
            <p:nvPr/>
          </p:nvSpPr>
          <p:spPr>
            <a:xfrm>
              <a:off x="4951306" y="783449"/>
              <a:ext cx="348845"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38" name="Shape 438"/>
            <p:cNvSpPr/>
            <p:nvPr/>
          </p:nvSpPr>
          <p:spPr>
            <a:xfrm>
              <a:off x="2506133" y="392853"/>
              <a:ext cx="546101"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39" name="Shape 439"/>
            <p:cNvSpPr/>
            <p:nvPr/>
          </p:nvSpPr>
          <p:spPr>
            <a:xfrm>
              <a:off x="0" y="0"/>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40" name="Shape 440"/>
            <p:cNvSpPr/>
            <p:nvPr/>
          </p:nvSpPr>
          <p:spPr>
            <a:xfrm>
              <a:off x="3775004" y="623146"/>
              <a:ext cx="348845"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41" name="Shape 441"/>
            <p:cNvSpPr/>
            <p:nvPr/>
          </p:nvSpPr>
          <p:spPr>
            <a:xfrm>
              <a:off x="6107289" y="975359"/>
              <a:ext cx="348844"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42" name="Shape 442"/>
            <p:cNvSpPr/>
            <p:nvPr/>
          </p:nvSpPr>
          <p:spPr>
            <a:xfrm>
              <a:off x="1334347" y="230293"/>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43" name="Shape 443"/>
            <p:cNvSpPr/>
            <p:nvPr/>
          </p:nvSpPr>
          <p:spPr>
            <a:xfrm>
              <a:off x="7234765" y="1142435"/>
              <a:ext cx="348845"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grpSp>
      <p:grpSp>
        <p:nvGrpSpPr>
          <p:cNvPr id="452" name="Group 452"/>
          <p:cNvGrpSpPr/>
          <p:nvPr/>
        </p:nvGrpSpPr>
        <p:grpSpPr>
          <a:xfrm>
            <a:off x="2924951" y="4000500"/>
            <a:ext cx="7583610" cy="1639997"/>
            <a:chOff x="0" y="0"/>
            <a:chExt cx="7583609" cy="1639996"/>
          </a:xfrm>
        </p:grpSpPr>
        <p:sp>
          <p:nvSpPr>
            <p:cNvPr id="445" name="Shape 445"/>
            <p:cNvSpPr/>
            <p:nvPr/>
          </p:nvSpPr>
          <p:spPr>
            <a:xfrm>
              <a:off x="4951306" y="783449"/>
              <a:ext cx="348845"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46" name="Shape 446"/>
            <p:cNvSpPr/>
            <p:nvPr/>
          </p:nvSpPr>
          <p:spPr>
            <a:xfrm>
              <a:off x="2506133" y="392853"/>
              <a:ext cx="546101"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47" name="Shape 447"/>
            <p:cNvSpPr/>
            <p:nvPr/>
          </p:nvSpPr>
          <p:spPr>
            <a:xfrm>
              <a:off x="0" y="0"/>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48" name="Shape 448"/>
            <p:cNvSpPr/>
            <p:nvPr/>
          </p:nvSpPr>
          <p:spPr>
            <a:xfrm>
              <a:off x="3775004" y="623146"/>
              <a:ext cx="348845"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49" name="Shape 449"/>
            <p:cNvSpPr/>
            <p:nvPr/>
          </p:nvSpPr>
          <p:spPr>
            <a:xfrm>
              <a:off x="6107289" y="975359"/>
              <a:ext cx="348844"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50" name="Shape 450"/>
            <p:cNvSpPr/>
            <p:nvPr/>
          </p:nvSpPr>
          <p:spPr>
            <a:xfrm>
              <a:off x="1334347" y="230293"/>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51" name="Shape 451"/>
            <p:cNvSpPr/>
            <p:nvPr/>
          </p:nvSpPr>
          <p:spPr>
            <a:xfrm>
              <a:off x="7234765" y="1142435"/>
              <a:ext cx="348845"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grpSp>
      <p:grpSp>
        <p:nvGrpSpPr>
          <p:cNvPr id="460" name="Group 460"/>
          <p:cNvGrpSpPr/>
          <p:nvPr/>
        </p:nvGrpSpPr>
        <p:grpSpPr>
          <a:xfrm>
            <a:off x="3039251" y="4584700"/>
            <a:ext cx="7583610" cy="1639997"/>
            <a:chOff x="0" y="0"/>
            <a:chExt cx="7583609" cy="1639996"/>
          </a:xfrm>
        </p:grpSpPr>
        <p:sp>
          <p:nvSpPr>
            <p:cNvPr id="453" name="Shape 453"/>
            <p:cNvSpPr/>
            <p:nvPr/>
          </p:nvSpPr>
          <p:spPr>
            <a:xfrm>
              <a:off x="4951306" y="783449"/>
              <a:ext cx="348845"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54" name="Shape 454"/>
            <p:cNvSpPr/>
            <p:nvPr/>
          </p:nvSpPr>
          <p:spPr>
            <a:xfrm>
              <a:off x="2506133" y="392853"/>
              <a:ext cx="546101"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55" name="Shape 455"/>
            <p:cNvSpPr/>
            <p:nvPr/>
          </p:nvSpPr>
          <p:spPr>
            <a:xfrm>
              <a:off x="0" y="0"/>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0</a:t>
              </a:r>
            </a:p>
          </p:txBody>
        </p:sp>
        <p:sp>
          <p:nvSpPr>
            <p:cNvPr id="456" name="Shape 456"/>
            <p:cNvSpPr/>
            <p:nvPr/>
          </p:nvSpPr>
          <p:spPr>
            <a:xfrm>
              <a:off x="3775004" y="623146"/>
              <a:ext cx="348845"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57" name="Shape 457"/>
            <p:cNvSpPr/>
            <p:nvPr/>
          </p:nvSpPr>
          <p:spPr>
            <a:xfrm>
              <a:off x="6107289" y="975359"/>
              <a:ext cx="348844"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58" name="Shape 458"/>
            <p:cNvSpPr/>
            <p:nvPr/>
          </p:nvSpPr>
          <p:spPr>
            <a:xfrm>
              <a:off x="1334347" y="230293"/>
              <a:ext cx="348844" cy="497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sp>
          <p:nvSpPr>
            <p:cNvPr id="459" name="Shape 459"/>
            <p:cNvSpPr/>
            <p:nvPr/>
          </p:nvSpPr>
          <p:spPr>
            <a:xfrm>
              <a:off x="7234765" y="1142435"/>
              <a:ext cx="348845" cy="497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FFFFFF"/>
                </a:buClr>
                <a:buFont typeface="Lucida Sans Typewriter"/>
                <a:tabLst>
                  <a:tab pos="1066800" algn="l"/>
                </a:tabLst>
                <a:defRPr sz="3400" b="1">
                  <a:solidFill>
                    <a:srgbClr val="FFFFFF"/>
                  </a:solidFill>
                  <a:uFill>
                    <a:solidFill>
                      <a:srgbClr val="FFFFFF"/>
                    </a:solidFill>
                  </a:uFill>
                  <a:latin typeface="Lucida Sans Typewriter"/>
                  <a:ea typeface="Lucida Sans Typewriter"/>
                  <a:cs typeface="Lucida Sans Typewriter"/>
                  <a:sym typeface="Lucida Sans Typewriter"/>
                </a:defRPr>
              </a:lvl1pPr>
            </a:lstStyle>
            <a:p>
              <a:pPr lvl="0">
                <a:defRPr sz="1800" b="0">
                  <a:solidFill>
                    <a:srgbClr val="000000"/>
                  </a:solidFill>
                  <a:uFillTx/>
                </a:defRPr>
              </a:pPr>
              <a:r>
                <a:rPr sz="3400" b="1">
                  <a:solidFill>
                    <a:srgbClr val="FFFFFF"/>
                  </a:solidFill>
                  <a:uFill>
                    <a:solidFill>
                      <a:srgbClr val="FFFFFF"/>
                    </a:solidFill>
                  </a:uFill>
                </a:rPr>
                <a:t>1</a:t>
              </a:r>
            </a:p>
          </p:txBody>
        </p:sp>
      </p:grpSp>
      <p:sp>
        <p:nvSpPr>
          <p:cNvPr id="461" name="Shape 4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23</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1" animBg="1" advAuto="0"/>
      <p:bldP spid="428" grpId="2" animBg="1" advAuto="0"/>
      <p:bldP spid="436" grpId="3" animBg="1" advAuto="0"/>
      <p:bldP spid="444" grpId="4" animBg="1" advAuto="0"/>
      <p:bldP spid="452" grpId="5" animBg="1" advAuto="0"/>
      <p:bldP spid="460" grpId="6"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p:cNvSpPr>
          <p:nvPr>
            <p:ph type="title"/>
          </p:nvPr>
        </p:nvSpPr>
        <p:spPr>
          <a:prstGeom prst="rect">
            <a:avLst/>
          </a:prstGeom>
        </p:spPr>
        <p:txBody>
          <a:bodyPr/>
          <a:lstStyle>
            <a:lvl1pPr>
              <a:tabLst>
                <a:tab pos="1244600" algn="l"/>
              </a:tabLst>
            </a:lvl1pPr>
          </a:lstStyle>
          <a:p>
            <a:pPr lvl="0">
              <a:defRPr sz="1800" b="0" cap="none" spc="0"/>
            </a:pPr>
            <a:r>
              <a:rPr sz="3600" b="1" cap="small" spc="144"/>
              <a:t>8.  Intractability II</a:t>
            </a:r>
          </a:p>
        </p:txBody>
      </p:sp>
      <p:sp>
        <p:nvSpPr>
          <p:cNvPr id="466" name="Shape 466"/>
          <p:cNvSpPr>
            <a:spLocks noGrp="1"/>
          </p:cNvSpPr>
          <p:nvPr>
            <p:ph type="body" idx="1"/>
          </p:nvPr>
        </p:nvSpPr>
        <p:spPr>
          <a:prstGeom prst="rect">
            <a:avLst/>
          </a:prstGeom>
        </p:spPr>
        <p:txBody>
          <a:bodyPr/>
          <a:lstStyle/>
          <a:p>
            <a:pPr lvl="1">
              <a:tabLst>
                <a:tab pos="1244600" algn="l"/>
              </a:tabLst>
              <a:defRPr sz="1800" i="0">
                <a:solidFill>
                  <a:srgbClr val="000000"/>
                </a:solidFill>
              </a:defRPr>
            </a:pPr>
            <a:r>
              <a:rPr sz="3000" i="1">
                <a:solidFill>
                  <a:srgbClr val="D5D5D5"/>
                </a:solidFill>
              </a:rPr>
              <a:t>P vs. NP</a:t>
            </a:r>
          </a:p>
          <a:p>
            <a:pPr lvl="2">
              <a:tabLst>
                <a:tab pos="1244600" algn="l"/>
              </a:tabLst>
              <a:defRPr sz="1800" i="0"/>
            </a:pPr>
            <a:r>
              <a:rPr sz="3000" i="1"/>
              <a:t>NP-complete</a:t>
            </a:r>
          </a:p>
          <a:p>
            <a:pPr lvl="1">
              <a:tabLst>
                <a:tab pos="1244600" algn="l"/>
              </a:tabLst>
              <a:defRPr sz="1800" i="0">
                <a:solidFill>
                  <a:srgbClr val="000000"/>
                </a:solidFill>
              </a:defRPr>
            </a:pPr>
            <a:r>
              <a:rPr sz="3000" i="1">
                <a:solidFill>
                  <a:srgbClr val="D5D5D5"/>
                </a:solidFill>
              </a:rPr>
              <a:t>co-NP</a:t>
            </a:r>
          </a:p>
          <a:p>
            <a:pPr lvl="1">
              <a:tabLst>
                <a:tab pos="1244600" algn="l"/>
              </a:tabLst>
              <a:defRPr sz="1800" i="0">
                <a:solidFill>
                  <a:srgbClr val="000000"/>
                </a:solidFill>
              </a:defRPr>
            </a:pPr>
            <a:r>
              <a:rPr sz="3000" i="1">
                <a:solidFill>
                  <a:srgbClr val="D5D5D5"/>
                </a:solidFill>
              </a:rPr>
              <a:t>NP-hard</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p:cNvSpPr>
          <p:nvPr>
            <p:ph type="title"/>
          </p:nvPr>
        </p:nvSpPr>
        <p:spPr>
          <a:prstGeom prst="rect">
            <a:avLst/>
          </a:prstGeom>
        </p:spPr>
        <p:txBody>
          <a:bodyPr/>
          <a:lstStyle>
            <a:lvl1pPr>
              <a:tabLst>
                <a:tab pos="1244600" algn="l"/>
              </a:tabLst>
            </a:lvl1pPr>
          </a:lstStyle>
          <a:p>
            <a:pPr lvl="0">
              <a:defRPr sz="1800"/>
            </a:pPr>
            <a:r>
              <a:rPr sz="2800"/>
              <a:t>Polynomial transformation</a:t>
            </a:r>
          </a:p>
        </p:txBody>
      </p:sp>
      <p:sp>
        <p:nvSpPr>
          <p:cNvPr id="469" name="Shape 469"/>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Def.  </a:t>
            </a:r>
            <a:r>
              <a:rPr sz="2400"/>
              <a:t>Problem </a:t>
            </a:r>
            <a:r>
              <a:rPr sz="2400" i="1">
                <a:latin typeface="Times"/>
                <a:ea typeface="Times"/>
                <a:cs typeface="Times"/>
                <a:sym typeface="Times"/>
              </a:rPr>
              <a:t>X</a:t>
            </a:r>
            <a:r>
              <a:rPr sz="2400"/>
              <a:t> </a:t>
            </a:r>
            <a:r>
              <a:rPr sz="2400">
                <a:solidFill>
                  <a:srgbClr val="8D3124"/>
                </a:solidFill>
              </a:rPr>
              <a:t>polynomial (Cook) reduces</a:t>
            </a:r>
            <a:r>
              <a:rPr sz="2400"/>
              <a:t> to problem </a:t>
            </a:r>
            <a:r>
              <a:rPr sz="2400" i="1">
                <a:latin typeface="Times"/>
                <a:ea typeface="Times"/>
                <a:cs typeface="Times"/>
                <a:sym typeface="Times"/>
              </a:rPr>
              <a:t>Y</a:t>
            </a:r>
            <a:r>
              <a:rPr sz="2400"/>
              <a:t> if arbitrary instances of problem </a:t>
            </a:r>
            <a:r>
              <a:rPr sz="2400" i="1">
                <a:latin typeface="Times"/>
                <a:ea typeface="Times"/>
                <a:cs typeface="Times"/>
                <a:sym typeface="Times"/>
              </a:rPr>
              <a:t>X</a:t>
            </a:r>
            <a:r>
              <a:rPr sz="2400"/>
              <a:t> can be solved using:</a:t>
            </a:r>
            <a:endParaRPr sz="2400">
              <a:solidFill>
                <a:srgbClr val="0048AA"/>
              </a:solidFill>
            </a:endParaRPr>
          </a:p>
          <a:p>
            <a:pPr lvl="1">
              <a:tabLst>
                <a:tab pos="1244600" algn="l"/>
              </a:tabLst>
              <a:defRPr sz="1800"/>
            </a:pPr>
            <a:r>
              <a:rPr sz="2400"/>
              <a:t>Polynomial number of standard computational steps, plus</a:t>
            </a:r>
          </a:p>
          <a:p>
            <a:pPr lvl="1">
              <a:tabLst>
                <a:tab pos="1244600" algn="l"/>
              </a:tabLst>
              <a:defRPr sz="1800"/>
            </a:pPr>
            <a:r>
              <a:rPr sz="2400"/>
              <a:t>Polynomial number of calls to oracle that solves problem </a:t>
            </a:r>
            <a:r>
              <a:rPr sz="2400" i="1">
                <a:latin typeface="Times"/>
                <a:ea typeface="Times"/>
                <a:cs typeface="Times"/>
                <a:sym typeface="Times"/>
              </a:rPr>
              <a:t>Y</a:t>
            </a:r>
            <a:r>
              <a:rPr sz="2400"/>
              <a:t>.</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Def.  </a:t>
            </a:r>
            <a:r>
              <a:rPr sz="2400"/>
              <a:t>Problem </a:t>
            </a:r>
            <a:r>
              <a:rPr sz="2400" i="1">
                <a:latin typeface="Times"/>
                <a:ea typeface="Times"/>
                <a:cs typeface="Times"/>
                <a:sym typeface="Times"/>
              </a:rPr>
              <a:t>X</a:t>
            </a:r>
            <a:r>
              <a:rPr sz="2400"/>
              <a:t> </a:t>
            </a:r>
            <a:r>
              <a:rPr sz="2400">
                <a:solidFill>
                  <a:srgbClr val="8D3124"/>
                </a:solidFill>
              </a:rPr>
              <a:t>polynomial (Karp) transforms</a:t>
            </a:r>
            <a:r>
              <a:rPr sz="2400"/>
              <a:t> to problem </a:t>
            </a:r>
            <a:r>
              <a:rPr sz="2400" i="1">
                <a:latin typeface="Times"/>
                <a:ea typeface="Times"/>
                <a:cs typeface="Times"/>
                <a:sym typeface="Times"/>
              </a:rPr>
              <a:t>Y</a:t>
            </a:r>
            <a:r>
              <a:rPr sz="2400"/>
              <a:t> if given any input </a:t>
            </a:r>
            <a:r>
              <a:rPr sz="2400" i="1">
                <a:latin typeface="Times"/>
                <a:ea typeface="Times"/>
                <a:cs typeface="Times"/>
                <a:sym typeface="Times"/>
              </a:rPr>
              <a:t>x</a:t>
            </a:r>
            <a:r>
              <a:rPr sz="2400"/>
              <a:t> to </a:t>
            </a:r>
            <a:r>
              <a:rPr sz="2400" i="1">
                <a:latin typeface="Times"/>
                <a:ea typeface="Times"/>
                <a:cs typeface="Times"/>
                <a:sym typeface="Times"/>
              </a:rPr>
              <a:t>X</a:t>
            </a:r>
            <a:r>
              <a:rPr sz="2400"/>
              <a:t>, we can construct an input </a:t>
            </a:r>
            <a:r>
              <a:rPr sz="2400" i="1">
                <a:latin typeface="Times"/>
                <a:ea typeface="Times"/>
                <a:cs typeface="Times"/>
                <a:sym typeface="Times"/>
              </a:rPr>
              <a:t>y</a:t>
            </a:r>
            <a:r>
              <a:rPr sz="2400"/>
              <a:t> such that </a:t>
            </a:r>
            <a:r>
              <a:rPr sz="2400" i="1">
                <a:latin typeface="Times"/>
                <a:ea typeface="Times"/>
                <a:cs typeface="Times"/>
                <a:sym typeface="Times"/>
              </a:rPr>
              <a:t>x</a:t>
            </a:r>
            <a:r>
              <a:rPr sz="2400"/>
              <a:t> is a </a:t>
            </a:r>
            <a:r>
              <a:rPr sz="2400" i="1">
                <a:latin typeface="Times"/>
                <a:ea typeface="Times"/>
                <a:cs typeface="Times"/>
                <a:sym typeface="Times"/>
              </a:rPr>
              <a:t>yes</a:t>
            </a:r>
            <a:r>
              <a:rPr sz="2400"/>
              <a:t> instance of </a:t>
            </a:r>
            <a:r>
              <a:rPr sz="2400" i="1">
                <a:latin typeface="Times"/>
                <a:ea typeface="Times"/>
                <a:cs typeface="Times"/>
                <a:sym typeface="Times"/>
              </a:rPr>
              <a:t>X</a:t>
            </a:r>
            <a:br>
              <a:rPr sz="2400" i="1">
                <a:latin typeface="Times"/>
                <a:ea typeface="Times"/>
                <a:cs typeface="Times"/>
                <a:sym typeface="Times"/>
              </a:rPr>
            </a:br>
            <a:r>
              <a:rPr sz="2400"/>
              <a:t>iff </a:t>
            </a:r>
            <a:r>
              <a:rPr sz="2400" i="1">
                <a:latin typeface="Times"/>
                <a:ea typeface="Times"/>
                <a:cs typeface="Times"/>
                <a:sym typeface="Times"/>
              </a:rPr>
              <a:t>y</a:t>
            </a:r>
            <a:r>
              <a:rPr sz="2400"/>
              <a:t> is a </a:t>
            </a:r>
            <a:r>
              <a:rPr sz="2400" i="1">
                <a:latin typeface="Times"/>
                <a:ea typeface="Times"/>
                <a:cs typeface="Times"/>
                <a:sym typeface="Times"/>
              </a:rPr>
              <a:t>yes</a:t>
            </a:r>
            <a:r>
              <a:rPr sz="2400"/>
              <a:t> instance of </a:t>
            </a:r>
            <a:r>
              <a:rPr sz="2400" i="1">
                <a:latin typeface="Times"/>
                <a:ea typeface="Times"/>
                <a:cs typeface="Times"/>
                <a:sym typeface="Times"/>
              </a:rPr>
              <a:t>Y</a:t>
            </a:r>
            <a:r>
              <a:rPr sz="2400"/>
              <a:t>. </a:t>
            </a:r>
          </a:p>
          <a:p>
            <a:pPr lvl="0">
              <a:tabLst>
                <a:tab pos="1244600" algn="l"/>
              </a:tabLst>
              <a:defRPr sz="1800">
                <a:solidFill>
                  <a:srgbClr val="000000"/>
                </a:solidFill>
              </a:defRPr>
            </a:pPr>
            <a:r>
              <a:rPr sz="2400"/>
              <a:t/>
            </a:r>
            <a:br>
              <a:rPr sz="2400"/>
            </a:br>
            <a:r>
              <a:rPr sz="2400"/>
              <a:t/>
            </a:r>
            <a:br>
              <a:rPr sz="2400"/>
            </a:br>
            <a:r>
              <a:rPr sz="2400">
                <a:solidFill>
                  <a:srgbClr val="0048AA"/>
                </a:solidFill>
              </a:rPr>
              <a:t>Note.  </a:t>
            </a:r>
            <a:r>
              <a:rPr sz="2400"/>
              <a:t>Polynomial transformation is polynomial reduction with just one call to oracle for </a:t>
            </a:r>
            <a:r>
              <a:rPr sz="2400" i="1">
                <a:latin typeface="Times"/>
                <a:ea typeface="Times"/>
                <a:cs typeface="Times"/>
                <a:sym typeface="Times"/>
              </a:rPr>
              <a:t>Y</a:t>
            </a:r>
            <a:r>
              <a:rPr sz="2400"/>
              <a:t>, exactly at the end of the algorithm for </a:t>
            </a:r>
            <a:r>
              <a:rPr sz="2400" i="1">
                <a:latin typeface="Times"/>
                <a:ea typeface="Times"/>
                <a:cs typeface="Times"/>
                <a:sym typeface="Times"/>
              </a:rPr>
              <a:t>X</a:t>
            </a:r>
            <a:r>
              <a:rPr sz="2400"/>
              <a:t>.  Almost all previous reductions were of this form. </a:t>
            </a:r>
            <a:endParaRPr sz="2400">
              <a:solidFill>
                <a:srgbClr val="0048AA"/>
              </a:solidFill>
            </a:endParaRPr>
          </a:p>
          <a:p>
            <a:pPr lvl="1">
              <a:tabLst>
                <a:tab pos="1244600" algn="l"/>
              </a:tabLst>
              <a:defRPr sz="1800"/>
            </a:pPr>
            <a:endParaRPr sz="2400"/>
          </a:p>
          <a:p>
            <a:pPr lvl="0">
              <a:tabLst>
                <a:tab pos="1244600" algn="l"/>
              </a:tabLst>
              <a:defRPr sz="1800">
                <a:solidFill>
                  <a:srgbClr val="000000"/>
                </a:solidFill>
              </a:defRPr>
            </a:pPr>
            <a:r>
              <a:rPr sz="2400">
                <a:solidFill>
                  <a:srgbClr val="0048AA"/>
                </a:solidFill>
              </a:rPr>
              <a:t>Open question.  </a:t>
            </a:r>
            <a:r>
              <a:rPr sz="2400"/>
              <a:t>Are these two concepts the same with respect to </a:t>
            </a:r>
            <a:r>
              <a:rPr sz="2400" b="1">
                <a:uFill>
                  <a:solidFill/>
                </a:uFill>
                <a:latin typeface="Lucida Grande"/>
                <a:ea typeface="Lucida Grande"/>
                <a:cs typeface="Lucida Grande"/>
                <a:sym typeface="Lucida Grande"/>
              </a:rPr>
              <a:t>NP</a:t>
            </a:r>
            <a:r>
              <a:rPr sz="2400"/>
              <a:t>?</a:t>
            </a:r>
          </a:p>
        </p:txBody>
      </p:sp>
      <p:grpSp>
        <p:nvGrpSpPr>
          <p:cNvPr id="472" name="Group 472"/>
          <p:cNvGrpSpPr/>
          <p:nvPr/>
        </p:nvGrpSpPr>
        <p:grpSpPr>
          <a:xfrm>
            <a:off x="5994284" y="4693800"/>
            <a:ext cx="4350209" cy="746948"/>
            <a:chOff x="0" y="0"/>
            <a:chExt cx="4350207" cy="746947"/>
          </a:xfrm>
        </p:grpSpPr>
        <p:sp>
          <p:nvSpPr>
            <p:cNvPr id="470" name="Shape 470"/>
            <p:cNvSpPr/>
            <p:nvPr/>
          </p:nvSpPr>
          <p:spPr>
            <a:xfrm>
              <a:off x="-1" y="560613"/>
              <a:ext cx="4350209" cy="1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1066800" algn="l"/>
                </a:tabLst>
              </a:lvl1pPr>
            </a:lstStyle>
            <a:p>
              <a:pPr lvl="0">
                <a:defRPr sz="1800">
                  <a:solidFill>
                    <a:srgbClr val="000000"/>
                  </a:solidFill>
                </a:defRPr>
              </a:pPr>
              <a:r>
                <a:rPr sz="1600">
                  <a:solidFill>
                    <a:srgbClr val="8D3124"/>
                  </a:solidFill>
                </a:rPr>
                <a:t>we require |y| to be of size polynomial in |x|</a:t>
              </a:r>
            </a:p>
          </p:txBody>
        </p:sp>
        <p:sp>
          <p:nvSpPr>
            <p:cNvPr id="471" name="Shape 471"/>
            <p:cNvSpPr/>
            <p:nvPr/>
          </p:nvSpPr>
          <p:spPr>
            <a:xfrm flipH="1">
              <a:off x="773968" y="0"/>
              <a:ext cx="1" cy="41780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grpSp>
        <p:nvGrpSpPr>
          <p:cNvPr id="475" name="Group 475"/>
          <p:cNvGrpSpPr/>
          <p:nvPr/>
        </p:nvGrpSpPr>
        <p:grpSpPr>
          <a:xfrm>
            <a:off x="6506698" y="8457325"/>
            <a:ext cx="4182787" cy="760900"/>
            <a:chOff x="0" y="0"/>
            <a:chExt cx="4182786" cy="760899"/>
          </a:xfrm>
        </p:grpSpPr>
        <p:sp>
          <p:nvSpPr>
            <p:cNvPr id="473" name="Shape 473"/>
            <p:cNvSpPr/>
            <p:nvPr/>
          </p:nvSpPr>
          <p:spPr>
            <a:xfrm>
              <a:off x="1294206" y="0"/>
              <a:ext cx="1" cy="46259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474" name="Shape 474"/>
            <p:cNvSpPr/>
            <p:nvPr/>
          </p:nvSpPr>
          <p:spPr>
            <a:xfrm>
              <a:off x="0" y="532299"/>
              <a:ext cx="4182787" cy="22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tabLst>
                  <a:tab pos="1066800" algn="l"/>
                </a:tabLst>
                <a:defRPr sz="1800">
                  <a:solidFill>
                    <a:srgbClr val="000000"/>
                  </a:solidFill>
                </a:defRPr>
              </a:pPr>
              <a:r>
                <a:rPr sz="1600">
                  <a:solidFill>
                    <a:srgbClr val="8D3124"/>
                  </a:solidFill>
                </a:rPr>
                <a:t>we abuse notation ≤</a:t>
              </a:r>
              <a:r>
                <a:rPr sz="1600" baseline="-5999">
                  <a:solidFill>
                    <a:srgbClr val="8D3124"/>
                  </a:solidFill>
                </a:rPr>
                <a:t> p</a:t>
              </a:r>
              <a:r>
                <a:rPr sz="1600">
                  <a:solidFill>
                    <a:srgbClr val="8D3124"/>
                  </a:solidFill>
                </a:rPr>
                <a:t> and blur distinction</a:t>
              </a:r>
            </a:p>
          </p:txBody>
        </p:sp>
      </p:grpSp>
      <p:sp>
        <p:nvSpPr>
          <p:cNvPr id="476" name="Shape 4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25</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469">
                                            <p:txEl>
                                              <p:pRg st="0" end="0"/>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469">
                                            <p:txEl>
                                              <p:pRg st="1" end="1"/>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46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6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69">
                                            <p:txEl>
                                              <p:pRg st="4" end="4"/>
                                            </p:txEl>
                                          </p:spTgt>
                                        </p:tgtEl>
                                        <p:attrNameLst>
                                          <p:attrName>style.visibility</p:attrName>
                                        </p:attrNameLst>
                                      </p:cBhvr>
                                      <p:to>
                                        <p:strVal val="visible"/>
                                      </p:to>
                                    </p:set>
                                  </p:childTnLst>
                                </p:cTn>
                              </p:par>
                              <p:par>
                                <p:cTn id="21" presetID="1" presetClass="entr" presetSubtype="0" fill="hold" grpId="1">
                                  <p:stCondLst>
                                    <p:cond delay="0"/>
                                  </p:stCondLst>
                                  <p:iterate>
                                    <p:tmAbs val="0"/>
                                  </p:iterate>
                                  <p:childTnLst>
                                    <p:set>
                                      <p:cBhvr>
                                        <p:cTn id="22" fill="hold"/>
                                        <p:tgtEl>
                                          <p:spTgt spid="46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469">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2" nodeType="afterEffect">
                                  <p:stCondLst>
                                    <p:cond delay="0"/>
                                  </p:stCondLst>
                                  <p:iterate>
                                    <p:tmAbs val="0"/>
                                  </p:iterate>
                                  <p:childTnLst>
                                    <p:set>
                                      <p:cBhvr>
                                        <p:cTn id="29" fill="hold"/>
                                        <p:tgtEl>
                                          <p:spTgt spid="47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3" nodeType="afterEffect">
                                  <p:stCondLst>
                                    <p:cond delay="0"/>
                                  </p:stCondLst>
                                  <p:iterate>
                                    <p:tmAbs val="0"/>
                                  </p:iterate>
                                  <p:childTnLst>
                                    <p:set>
                                      <p:cBhvr>
                                        <p:cTn id="32" fill="hold"/>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1" build="p" animBg="1" advAuto="0"/>
      <p:bldP spid="472" grpId="2" animBg="1" advAuto="0"/>
      <p:bldP spid="475" grpId="3"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p:cNvSpPr>
          <p:nvPr>
            <p:ph type="title"/>
          </p:nvPr>
        </p:nvSpPr>
        <p:spPr>
          <a:prstGeom prst="rect">
            <a:avLst/>
          </a:prstGeom>
        </p:spPr>
        <p:txBody>
          <a:bodyPr/>
          <a:lstStyle>
            <a:lvl1pPr>
              <a:tabLst>
                <a:tab pos="1244600" algn="l"/>
              </a:tabLst>
            </a:lvl1pPr>
          </a:lstStyle>
          <a:p>
            <a:pPr lvl="0">
              <a:defRPr sz="1800"/>
            </a:pPr>
            <a:r>
              <a:rPr sz="2800"/>
              <a:t>NP-complete</a:t>
            </a:r>
          </a:p>
        </p:txBody>
      </p:sp>
      <p:sp>
        <p:nvSpPr>
          <p:cNvPr id="481" name="Shape 481"/>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NP-complete.  </a:t>
            </a:r>
            <a:r>
              <a:rPr sz="2400"/>
              <a:t>A problem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uFill>
                  <a:solidFill/>
                </a:uFill>
                <a:latin typeface="Lucida Grande"/>
                <a:ea typeface="Lucida Grande"/>
                <a:cs typeface="Lucida Grande"/>
                <a:sym typeface="Lucida Grande"/>
              </a:rPr>
              <a:t>NP</a:t>
            </a:r>
            <a:r>
              <a:rPr sz="2400"/>
              <a:t> with the property that for every</a:t>
            </a:r>
            <a:br>
              <a:rPr sz="2400"/>
            </a:br>
            <a:r>
              <a:rPr sz="2400"/>
              <a:t>problem </a:t>
            </a:r>
            <a:r>
              <a:rPr sz="2400" i="1">
                <a:latin typeface="Times"/>
                <a:ea typeface="Times"/>
                <a:cs typeface="Times"/>
                <a:sym typeface="Times"/>
              </a:rPr>
              <a:t>X</a:t>
            </a:r>
            <a:r>
              <a:rPr sz="2400"/>
              <a:t> </a:t>
            </a:r>
            <a:r>
              <a:rPr sz="2400">
                <a:latin typeface="Times"/>
                <a:ea typeface="Times"/>
                <a:cs typeface="Times"/>
                <a:sym typeface="Times"/>
              </a:rPr>
              <a:t>∈</a:t>
            </a:r>
            <a:r>
              <a:rPr sz="2400"/>
              <a:t> </a:t>
            </a:r>
            <a:r>
              <a:rPr sz="2400" b="1">
                <a:uFill>
                  <a:solidFill/>
                </a:uFill>
                <a:latin typeface="Lucida Grande"/>
                <a:ea typeface="Lucida Grande"/>
                <a:cs typeface="Lucida Grande"/>
                <a:sym typeface="Lucida Grande"/>
              </a:rPr>
              <a:t>NP</a:t>
            </a:r>
            <a:r>
              <a:rPr sz="2400"/>
              <a:t>, </a:t>
            </a:r>
            <a:r>
              <a:rPr sz="2400" i="1">
                <a:latin typeface="Times"/>
                <a:ea typeface="Times"/>
                <a:cs typeface="Times"/>
                <a:sym typeface="Times"/>
              </a:rPr>
              <a:t>X</a:t>
            </a:r>
            <a:r>
              <a:rPr sz="2400">
                <a:latin typeface="Times"/>
                <a:ea typeface="Times"/>
                <a:cs typeface="Times"/>
                <a:sym typeface="Times"/>
              </a:rPr>
              <a:t> ≤</a:t>
            </a:r>
            <a:r>
              <a:rPr sz="2400" i="1">
                <a:latin typeface="Times"/>
                <a:ea typeface="Times"/>
                <a:cs typeface="Times"/>
                <a:sym typeface="Times"/>
              </a:rPr>
              <a:t> </a:t>
            </a:r>
            <a:r>
              <a:rPr sz="2400" i="1" baseline="-5999">
                <a:latin typeface="Times"/>
                <a:ea typeface="Times"/>
                <a:cs typeface="Times"/>
                <a:sym typeface="Times"/>
              </a:rPr>
              <a:t>p</a:t>
            </a:r>
            <a:r>
              <a:rPr sz="2400">
                <a:latin typeface="Times"/>
                <a:ea typeface="Times"/>
                <a:cs typeface="Times"/>
                <a:sym typeface="Times"/>
              </a:rPr>
              <a:t> </a:t>
            </a:r>
            <a:r>
              <a:rPr sz="2400" i="1">
                <a:latin typeface="Times"/>
                <a:ea typeface="Times"/>
                <a:cs typeface="Times"/>
                <a:sym typeface="Times"/>
              </a:rPr>
              <a:t>Y</a:t>
            </a:r>
            <a:r>
              <a:rPr sz="2400"/>
              <a:t>.</a:t>
            </a:r>
            <a:endParaRPr sz="2400">
              <a:solidFill>
                <a:srgbClr val="0048AA"/>
              </a:solidFill>
            </a:endParaRP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Theorem.  </a:t>
            </a:r>
            <a:r>
              <a:rPr sz="2400"/>
              <a:t>Suppose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uFill>
                  <a:solidFill/>
                </a:uFill>
                <a:latin typeface="Lucida Grande"/>
                <a:ea typeface="Lucida Grande"/>
                <a:cs typeface="Lucida Grande"/>
                <a:sym typeface="Lucida Grande"/>
              </a:rPr>
              <a:t>NP</a:t>
            </a:r>
            <a:r>
              <a:rPr sz="2400"/>
              <a:t>-complete. Then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uFill>
                  <a:solidFill/>
                </a:uFill>
                <a:latin typeface="Lucida Grande"/>
                <a:ea typeface="Lucida Grande"/>
                <a:cs typeface="Lucida Grande"/>
                <a:sym typeface="Lucida Grande"/>
              </a:rPr>
              <a:t>P</a:t>
            </a:r>
            <a:r>
              <a:rPr sz="2400"/>
              <a:t> iff </a:t>
            </a:r>
            <a:r>
              <a:rPr sz="2400" b="1">
                <a:latin typeface="Lucida Grande"/>
                <a:ea typeface="Lucida Grande"/>
                <a:cs typeface="Lucida Grande"/>
                <a:sym typeface="Lucida Grande"/>
              </a:rPr>
              <a:t>P = NP</a:t>
            </a:r>
            <a:r>
              <a:rPr sz="2400"/>
              <a:t>.</a:t>
            </a:r>
          </a:p>
          <a:p>
            <a:pPr lvl="0">
              <a:tabLst>
                <a:tab pos="1244600" algn="l"/>
              </a:tabLst>
              <a:defRPr sz="1800">
                <a:solidFill>
                  <a:srgbClr val="000000"/>
                </a:solidFill>
              </a:defRPr>
            </a:pPr>
            <a:r>
              <a:rPr sz="2400">
                <a:solidFill>
                  <a:srgbClr val="0048AA"/>
                </a:solidFill>
              </a:rPr>
              <a:t>Pf.  </a:t>
            </a:r>
            <a:r>
              <a:rPr sz="2400">
                <a:solidFill>
                  <a:srgbClr val="0048AA"/>
                </a:solidFill>
                <a:latin typeface="Times"/>
                <a:ea typeface="Times"/>
                <a:cs typeface="Times"/>
                <a:sym typeface="Times"/>
              </a:rPr>
              <a:t>⇐</a:t>
            </a:r>
            <a:r>
              <a:rPr sz="2400">
                <a:solidFill>
                  <a:srgbClr val="0048AA"/>
                </a:solidFill>
              </a:rPr>
              <a:t>  </a:t>
            </a:r>
            <a:r>
              <a:rPr sz="2400"/>
              <a:t>If </a:t>
            </a:r>
            <a:r>
              <a:rPr sz="2400" b="1">
                <a:latin typeface="Lucida Grande"/>
                <a:ea typeface="Lucida Grande"/>
                <a:cs typeface="Lucida Grande"/>
                <a:sym typeface="Lucida Grande"/>
              </a:rPr>
              <a:t>P = NP</a:t>
            </a:r>
            <a:r>
              <a:rPr sz="2400"/>
              <a:t>, then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uFill>
                  <a:solidFill/>
                </a:uFill>
                <a:latin typeface="Lucida Grande"/>
                <a:ea typeface="Lucida Grande"/>
                <a:cs typeface="Lucida Grande"/>
                <a:sym typeface="Lucida Grande"/>
              </a:rPr>
              <a:t>P</a:t>
            </a:r>
            <a:r>
              <a:rPr sz="2400"/>
              <a:t> because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a:t>
            </a:r>
            <a:endParaRPr sz="2400">
              <a:solidFill>
                <a:srgbClr val="0048AA"/>
              </a:solidFill>
            </a:endParaRPr>
          </a:p>
          <a:p>
            <a:pPr lvl="0">
              <a:tabLst>
                <a:tab pos="1244600" algn="l"/>
              </a:tabLst>
              <a:defRPr sz="1800">
                <a:solidFill>
                  <a:srgbClr val="000000"/>
                </a:solidFill>
              </a:defRPr>
            </a:pPr>
            <a:r>
              <a:rPr sz="2400">
                <a:solidFill>
                  <a:srgbClr val="0048AA"/>
                </a:solidFill>
              </a:rPr>
              <a:t>Pf.  </a:t>
            </a:r>
            <a:r>
              <a:rPr sz="2400">
                <a:solidFill>
                  <a:srgbClr val="0048AA"/>
                </a:solidFill>
                <a:latin typeface="Times"/>
                <a:ea typeface="Times"/>
                <a:cs typeface="Times"/>
                <a:sym typeface="Times"/>
              </a:rPr>
              <a:t>⇒</a:t>
            </a:r>
            <a:r>
              <a:rPr sz="2400">
                <a:solidFill>
                  <a:srgbClr val="0048AA"/>
                </a:solidFill>
              </a:rPr>
              <a:t>  </a:t>
            </a:r>
            <a:r>
              <a:rPr sz="2400"/>
              <a:t>Suppose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uFill>
                  <a:solidFill/>
                </a:uFill>
                <a:latin typeface="Lucida Grande"/>
                <a:ea typeface="Lucida Grande"/>
                <a:cs typeface="Lucida Grande"/>
                <a:sym typeface="Lucida Grande"/>
              </a:rPr>
              <a:t>P</a:t>
            </a:r>
            <a:r>
              <a:rPr sz="2400"/>
              <a:t>.</a:t>
            </a:r>
          </a:p>
          <a:p>
            <a:pPr lvl="1">
              <a:tabLst>
                <a:tab pos="1244600" algn="l"/>
              </a:tabLst>
              <a:defRPr sz="1800"/>
            </a:pPr>
            <a:r>
              <a:rPr sz="2400"/>
              <a:t>Consider any problem </a:t>
            </a:r>
            <a:r>
              <a:rPr sz="2400" i="1">
                <a:latin typeface="Times"/>
                <a:ea typeface="Times"/>
                <a:cs typeface="Times"/>
                <a:sym typeface="Times"/>
              </a:rPr>
              <a:t>X</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  Since </a:t>
            </a:r>
            <a:r>
              <a:rPr sz="2400" i="1">
                <a:latin typeface="Times"/>
                <a:ea typeface="Times"/>
                <a:cs typeface="Times"/>
                <a:sym typeface="Times"/>
              </a:rPr>
              <a:t>X</a:t>
            </a:r>
            <a:r>
              <a:rPr sz="2400">
                <a:latin typeface="Times"/>
                <a:ea typeface="Times"/>
                <a:cs typeface="Times"/>
                <a:sym typeface="Times"/>
              </a:rPr>
              <a:t> ≤</a:t>
            </a:r>
            <a:r>
              <a:rPr sz="2400" i="1">
                <a:latin typeface="Times"/>
                <a:ea typeface="Times"/>
                <a:cs typeface="Times"/>
                <a:sym typeface="Times"/>
              </a:rPr>
              <a:t> </a:t>
            </a:r>
            <a:r>
              <a:rPr sz="2400" i="1" baseline="-5999">
                <a:latin typeface="Times"/>
                <a:ea typeface="Times"/>
                <a:cs typeface="Times"/>
                <a:sym typeface="Times"/>
              </a:rPr>
              <a:t>p</a:t>
            </a:r>
            <a:r>
              <a:rPr sz="2400">
                <a:latin typeface="Times"/>
                <a:ea typeface="Times"/>
                <a:cs typeface="Times"/>
                <a:sym typeface="Times"/>
              </a:rPr>
              <a:t> </a:t>
            </a:r>
            <a:r>
              <a:rPr sz="2400" i="1">
                <a:latin typeface="Times"/>
                <a:ea typeface="Times"/>
                <a:cs typeface="Times"/>
                <a:sym typeface="Times"/>
              </a:rPr>
              <a:t>Y</a:t>
            </a:r>
            <a:r>
              <a:rPr sz="2400"/>
              <a:t>, we have </a:t>
            </a:r>
            <a:r>
              <a:rPr sz="2400" i="1">
                <a:latin typeface="Times"/>
                <a:ea typeface="Times"/>
                <a:cs typeface="Times"/>
                <a:sym typeface="Times"/>
              </a:rPr>
              <a:t>X</a:t>
            </a:r>
            <a:r>
              <a:rPr sz="2400"/>
              <a:t> </a:t>
            </a:r>
            <a:r>
              <a:rPr sz="2400">
                <a:latin typeface="Times"/>
                <a:ea typeface="Times"/>
                <a:cs typeface="Times"/>
                <a:sym typeface="Times"/>
              </a:rPr>
              <a:t>∈</a:t>
            </a:r>
            <a:r>
              <a:rPr sz="2400"/>
              <a:t> </a:t>
            </a:r>
            <a:r>
              <a:rPr sz="2400" b="1">
                <a:uFill>
                  <a:solidFill/>
                </a:uFill>
                <a:latin typeface="Lucida Grande"/>
                <a:ea typeface="Lucida Grande"/>
                <a:cs typeface="Lucida Grande"/>
                <a:sym typeface="Lucida Grande"/>
              </a:rPr>
              <a:t>P</a:t>
            </a:r>
            <a:r>
              <a:rPr sz="2400"/>
              <a:t>.</a:t>
            </a:r>
          </a:p>
          <a:p>
            <a:pPr lvl="1">
              <a:tabLst>
                <a:tab pos="1244600" algn="l"/>
              </a:tabLst>
              <a:defRPr sz="1800"/>
            </a:pPr>
            <a:r>
              <a:rPr sz="2400"/>
              <a:t>This implies </a:t>
            </a:r>
            <a:r>
              <a:rPr sz="2400" b="1">
                <a:latin typeface="Lucida Grande"/>
                <a:ea typeface="Lucida Grande"/>
                <a:cs typeface="Lucida Grande"/>
                <a:sym typeface="Lucida Grande"/>
              </a:rPr>
              <a:t>NP</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P</a:t>
            </a:r>
            <a:r>
              <a:rPr sz="2400"/>
              <a:t>.</a:t>
            </a:r>
          </a:p>
          <a:p>
            <a:pPr lvl="1">
              <a:tabLst>
                <a:tab pos="1244600" algn="l"/>
              </a:tabLst>
              <a:defRPr sz="1800"/>
            </a:pPr>
            <a:r>
              <a:rPr sz="2400"/>
              <a:t>We already know </a:t>
            </a:r>
            <a:r>
              <a:rPr sz="2400" b="1">
                <a:latin typeface="Lucida Grande"/>
                <a:ea typeface="Lucida Grande"/>
                <a:cs typeface="Lucida Grande"/>
                <a:sym typeface="Lucida Grande"/>
              </a:rPr>
              <a:t>P</a:t>
            </a:r>
            <a:r>
              <a:rPr sz="2400"/>
              <a:t> </a:t>
            </a:r>
            <a:r>
              <a:rPr sz="2400">
                <a:latin typeface="Times"/>
                <a:ea typeface="Times"/>
                <a:cs typeface="Times"/>
                <a:sym typeface="Times"/>
              </a:rPr>
              <a:t>⊆ </a:t>
            </a:r>
            <a:r>
              <a:rPr sz="2400"/>
              <a:t> </a:t>
            </a:r>
            <a:r>
              <a:rPr sz="2400" b="1">
                <a:latin typeface="Lucida Grande"/>
                <a:ea typeface="Lucida Grande"/>
                <a:cs typeface="Lucida Grande"/>
                <a:sym typeface="Lucida Grande"/>
              </a:rPr>
              <a:t>NP</a:t>
            </a:r>
            <a:r>
              <a:rPr sz="2400"/>
              <a:t>. Thus </a:t>
            </a:r>
            <a:r>
              <a:rPr sz="2400" b="1">
                <a:latin typeface="Lucida Grande"/>
                <a:ea typeface="Lucida Grande"/>
                <a:cs typeface="Lucida Grande"/>
                <a:sym typeface="Lucida Grande"/>
              </a:rPr>
              <a:t>P = NP</a:t>
            </a:r>
            <a:r>
              <a:rPr sz="2400"/>
              <a:t>.  ▪</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Fundamental question. </a:t>
            </a:r>
            <a:r>
              <a:rPr sz="2400"/>
              <a:t> Do there exist "natural" </a:t>
            </a:r>
            <a:r>
              <a:rPr sz="2400" b="1">
                <a:latin typeface="Lucida Grande"/>
                <a:ea typeface="Lucida Grande"/>
                <a:cs typeface="Lucida Grande"/>
                <a:sym typeface="Lucida Grande"/>
              </a:rPr>
              <a:t>NP</a:t>
            </a:r>
            <a:r>
              <a:rPr sz="2400"/>
              <a:t>-complete problems?</a:t>
            </a:r>
          </a:p>
        </p:txBody>
      </p:sp>
      <p:sp>
        <p:nvSpPr>
          <p:cNvPr id="482" name="Shape 4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26</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1">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4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8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8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8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48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48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48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title"/>
          </p:nvPr>
        </p:nvSpPr>
        <p:spPr>
          <a:prstGeom prst="rect">
            <a:avLst/>
          </a:prstGeom>
        </p:spPr>
        <p:txBody>
          <a:bodyPr/>
          <a:lstStyle>
            <a:lvl1pPr>
              <a:tabLst>
                <a:tab pos="1244600" algn="l"/>
              </a:tabLst>
            </a:lvl1pPr>
          </a:lstStyle>
          <a:p>
            <a:pPr lvl="0">
              <a:defRPr sz="1800"/>
            </a:pPr>
            <a:r>
              <a:rPr sz="2800"/>
              <a:t>Circuit satisfiability</a:t>
            </a:r>
          </a:p>
        </p:txBody>
      </p:sp>
      <p:sp>
        <p:nvSpPr>
          <p:cNvPr id="487" name="Shape 487"/>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cap="small">
                <a:solidFill>
                  <a:srgbClr val="0048AA"/>
                </a:solidFill>
              </a:rPr>
              <a:t>Circuit-Sat</a:t>
            </a:r>
            <a:r>
              <a:rPr sz="2400">
                <a:solidFill>
                  <a:srgbClr val="0048AA"/>
                </a:solidFill>
              </a:rPr>
              <a:t>.  </a:t>
            </a:r>
            <a:r>
              <a:rPr sz="2400"/>
              <a:t>Given a combinational circuit built from </a:t>
            </a:r>
            <a:r>
              <a:rPr sz="2400" cap="small"/>
              <a:t>and</a:t>
            </a:r>
            <a:r>
              <a:rPr sz="2400"/>
              <a:t>, </a:t>
            </a:r>
            <a:r>
              <a:rPr sz="2400" cap="small"/>
              <a:t>or</a:t>
            </a:r>
            <a:r>
              <a:rPr sz="2400"/>
              <a:t>, and </a:t>
            </a:r>
            <a:r>
              <a:rPr sz="2400" cap="small"/>
              <a:t>not</a:t>
            </a:r>
            <a:r>
              <a:rPr sz="2400"/>
              <a:t> gates, is there a way to set the circuit inputs so that the output is 1?</a:t>
            </a:r>
          </a:p>
        </p:txBody>
      </p:sp>
      <p:grpSp>
        <p:nvGrpSpPr>
          <p:cNvPr id="490" name="Group 490"/>
          <p:cNvGrpSpPr/>
          <p:nvPr/>
        </p:nvGrpSpPr>
        <p:grpSpPr>
          <a:xfrm>
            <a:off x="6450471" y="3975946"/>
            <a:ext cx="428979" cy="428979"/>
            <a:chOff x="0" y="0"/>
            <a:chExt cx="428977" cy="428977"/>
          </a:xfrm>
        </p:grpSpPr>
        <p:sp>
          <p:nvSpPr>
            <p:cNvPr id="488" name="Shape 488"/>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489" name="Shape 489"/>
            <p:cNvSpPr/>
            <p:nvPr/>
          </p:nvSpPr>
          <p:spPr>
            <a:xfrm>
              <a:off x="50757" y="37277"/>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grpSp>
        <p:nvGrpSpPr>
          <p:cNvPr id="493" name="Group 493"/>
          <p:cNvGrpSpPr/>
          <p:nvPr/>
        </p:nvGrpSpPr>
        <p:grpSpPr>
          <a:xfrm>
            <a:off x="5257799" y="5253849"/>
            <a:ext cx="428979" cy="428978"/>
            <a:chOff x="0" y="0"/>
            <a:chExt cx="428977" cy="428977"/>
          </a:xfrm>
        </p:grpSpPr>
        <p:sp>
          <p:nvSpPr>
            <p:cNvPr id="491" name="Shape 491"/>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492" name="Shape 492"/>
            <p:cNvSpPr/>
            <p:nvPr/>
          </p:nvSpPr>
          <p:spPr>
            <a:xfrm>
              <a:off x="43082" y="29491"/>
              <a:ext cx="339427" cy="368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532" name="Shape 532"/>
          <p:cNvSpPr/>
          <p:nvPr/>
        </p:nvSpPr>
        <p:spPr>
          <a:xfrm>
            <a:off x="5640387" y="4365822"/>
            <a:ext cx="860885" cy="9224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533" name="Shape 533"/>
          <p:cNvSpPr/>
          <p:nvPr/>
        </p:nvSpPr>
        <p:spPr>
          <a:xfrm>
            <a:off x="6828693" y="4362052"/>
            <a:ext cx="891779" cy="9347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miter lim="400000"/>
            <a:headEnd type="triangle"/>
          </a:ln>
        </p:spPr>
        <p:txBody>
          <a:bodyPr/>
          <a:lstStyle/>
          <a:p>
            <a:pPr lvl="0"/>
            <a:endParaRPr/>
          </a:p>
        </p:txBody>
      </p:sp>
      <p:grpSp>
        <p:nvGrpSpPr>
          <p:cNvPr id="498" name="Group 498"/>
          <p:cNvGrpSpPr/>
          <p:nvPr/>
        </p:nvGrpSpPr>
        <p:grpSpPr>
          <a:xfrm>
            <a:off x="4018844" y="6554329"/>
            <a:ext cx="428979" cy="428979"/>
            <a:chOff x="0" y="0"/>
            <a:chExt cx="428977" cy="428977"/>
          </a:xfrm>
        </p:grpSpPr>
        <p:sp>
          <p:nvSpPr>
            <p:cNvPr id="496" name="Shape 496"/>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497" name="Shape 497"/>
            <p:cNvSpPr/>
            <p:nvPr/>
          </p:nvSpPr>
          <p:spPr>
            <a:xfrm>
              <a:off x="50757" y="35866"/>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grpSp>
        <p:nvGrpSpPr>
          <p:cNvPr id="501" name="Group 501"/>
          <p:cNvGrpSpPr/>
          <p:nvPr/>
        </p:nvGrpSpPr>
        <p:grpSpPr>
          <a:xfrm>
            <a:off x="6283395" y="6554329"/>
            <a:ext cx="428979" cy="428979"/>
            <a:chOff x="0" y="0"/>
            <a:chExt cx="428977" cy="428977"/>
          </a:xfrm>
        </p:grpSpPr>
        <p:sp>
          <p:nvSpPr>
            <p:cNvPr id="499" name="Shape 499"/>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00" name="Shape 500"/>
            <p:cNvSpPr/>
            <p:nvPr/>
          </p:nvSpPr>
          <p:spPr>
            <a:xfrm>
              <a:off x="50757" y="35866"/>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534" name="Shape 534"/>
          <p:cNvSpPr/>
          <p:nvPr/>
        </p:nvSpPr>
        <p:spPr>
          <a:xfrm>
            <a:off x="4397066" y="5648070"/>
            <a:ext cx="903994" cy="9488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503" name="Shape 503"/>
          <p:cNvSpPr/>
          <p:nvPr/>
        </p:nvSpPr>
        <p:spPr>
          <a:xfrm>
            <a:off x="3063804" y="7899399"/>
            <a:ext cx="130952" cy="1309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a:solidFill/>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504" name="Shape 504"/>
          <p:cNvSpPr/>
          <p:nvPr/>
        </p:nvSpPr>
        <p:spPr>
          <a:xfrm>
            <a:off x="5213208" y="7899399"/>
            <a:ext cx="130953" cy="1309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a:solidFill/>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535" name="Shape 535"/>
          <p:cNvSpPr/>
          <p:nvPr/>
        </p:nvSpPr>
        <p:spPr>
          <a:xfrm>
            <a:off x="3176870" y="6945648"/>
            <a:ext cx="893236" cy="967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536" name="Shape 536"/>
          <p:cNvSpPr/>
          <p:nvPr/>
        </p:nvSpPr>
        <p:spPr>
          <a:xfrm>
            <a:off x="4387882" y="6945648"/>
            <a:ext cx="844631" cy="966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miter lim="400000"/>
            <a:headEnd type="triangle"/>
          </a:ln>
        </p:spPr>
        <p:txBody>
          <a:bodyPr/>
          <a:lstStyle/>
          <a:p>
            <a:pPr lvl="0"/>
            <a:endParaRPr/>
          </a:p>
        </p:txBody>
      </p:sp>
      <p:sp>
        <p:nvSpPr>
          <p:cNvPr id="507" name="Shape 507"/>
          <p:cNvSpPr/>
          <p:nvPr/>
        </p:nvSpPr>
        <p:spPr>
          <a:xfrm>
            <a:off x="7227146" y="7899399"/>
            <a:ext cx="130952" cy="1309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a:solidFill/>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537" name="Shape 537"/>
          <p:cNvSpPr/>
          <p:nvPr/>
        </p:nvSpPr>
        <p:spPr>
          <a:xfrm>
            <a:off x="5328767" y="6929400"/>
            <a:ext cx="1005429" cy="9863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538" name="Shape 538"/>
          <p:cNvSpPr/>
          <p:nvPr/>
        </p:nvSpPr>
        <p:spPr>
          <a:xfrm>
            <a:off x="6618848" y="6950865"/>
            <a:ext cx="634902" cy="9555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miter lim="400000"/>
            <a:headEnd type="triangle"/>
          </a:ln>
        </p:spPr>
        <p:txBody>
          <a:bodyPr/>
          <a:lstStyle/>
          <a:p>
            <a:pPr lvl="0"/>
            <a:endParaRPr/>
          </a:p>
        </p:txBody>
      </p:sp>
      <p:grpSp>
        <p:nvGrpSpPr>
          <p:cNvPr id="512" name="Group 512"/>
          <p:cNvGrpSpPr/>
          <p:nvPr/>
        </p:nvGrpSpPr>
        <p:grpSpPr>
          <a:xfrm>
            <a:off x="7669671" y="5253849"/>
            <a:ext cx="428979" cy="428978"/>
            <a:chOff x="0" y="0"/>
            <a:chExt cx="428977" cy="428977"/>
          </a:xfrm>
        </p:grpSpPr>
        <p:sp>
          <p:nvSpPr>
            <p:cNvPr id="510" name="Shape 510"/>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11" name="Shape 511"/>
            <p:cNvSpPr/>
            <p:nvPr/>
          </p:nvSpPr>
          <p:spPr>
            <a:xfrm>
              <a:off x="50757" y="35866"/>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grpSp>
        <p:nvGrpSpPr>
          <p:cNvPr id="515" name="Group 515"/>
          <p:cNvGrpSpPr/>
          <p:nvPr/>
        </p:nvGrpSpPr>
        <p:grpSpPr>
          <a:xfrm>
            <a:off x="8721795" y="6554329"/>
            <a:ext cx="428979" cy="428979"/>
            <a:chOff x="0" y="0"/>
            <a:chExt cx="428977" cy="428977"/>
          </a:xfrm>
        </p:grpSpPr>
        <p:sp>
          <p:nvSpPr>
            <p:cNvPr id="513" name="Shape 513"/>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14" name="Shape 514"/>
            <p:cNvSpPr/>
            <p:nvPr/>
          </p:nvSpPr>
          <p:spPr>
            <a:xfrm>
              <a:off x="50758" y="35866"/>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539" name="Shape 539"/>
          <p:cNvSpPr/>
          <p:nvPr/>
        </p:nvSpPr>
        <p:spPr>
          <a:xfrm>
            <a:off x="6661617" y="5621896"/>
            <a:ext cx="1058855" cy="9933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540" name="Shape 540"/>
          <p:cNvSpPr/>
          <p:nvPr/>
        </p:nvSpPr>
        <p:spPr>
          <a:xfrm>
            <a:off x="8027220" y="5645167"/>
            <a:ext cx="764435" cy="9448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miter lim="400000"/>
            <a:headEnd type="triangle"/>
          </a:ln>
        </p:spPr>
        <p:txBody>
          <a:bodyPr/>
          <a:lstStyle/>
          <a:p>
            <a:pPr lvl="0"/>
            <a:endParaRPr/>
          </a:p>
        </p:txBody>
      </p:sp>
      <p:sp>
        <p:nvSpPr>
          <p:cNvPr id="518" name="Shape 518"/>
          <p:cNvSpPr/>
          <p:nvPr/>
        </p:nvSpPr>
        <p:spPr>
          <a:xfrm>
            <a:off x="8195733" y="7899399"/>
            <a:ext cx="130952" cy="1309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a:solidFill/>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519" name="Shape 519"/>
          <p:cNvSpPr/>
          <p:nvPr/>
        </p:nvSpPr>
        <p:spPr>
          <a:xfrm>
            <a:off x="9665547" y="7899399"/>
            <a:ext cx="130952" cy="1309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a:solidFill/>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541" name="Shape 541"/>
          <p:cNvSpPr/>
          <p:nvPr/>
        </p:nvSpPr>
        <p:spPr>
          <a:xfrm>
            <a:off x="8295757" y="6959328"/>
            <a:ext cx="533001" cy="9443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542" name="Shape 542"/>
          <p:cNvSpPr/>
          <p:nvPr/>
        </p:nvSpPr>
        <p:spPr>
          <a:xfrm>
            <a:off x="9057248" y="6950865"/>
            <a:ext cx="634903" cy="9555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miter lim="400000"/>
            <a:headEnd type="triangle"/>
          </a:ln>
        </p:spPr>
        <p:txBody>
          <a:bodyPr/>
          <a:lstStyle/>
          <a:p>
            <a:pPr lvl="0"/>
            <a:endParaRPr/>
          </a:p>
        </p:txBody>
      </p:sp>
      <p:sp>
        <p:nvSpPr>
          <p:cNvPr id="522" name="Shape 522"/>
          <p:cNvSpPr/>
          <p:nvPr/>
        </p:nvSpPr>
        <p:spPr>
          <a:xfrm>
            <a:off x="3011875" y="8140700"/>
            <a:ext cx="200029" cy="190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1</a:t>
            </a:r>
          </a:p>
        </p:txBody>
      </p:sp>
      <p:sp>
        <p:nvSpPr>
          <p:cNvPr id="523" name="Shape 523"/>
          <p:cNvSpPr/>
          <p:nvPr/>
        </p:nvSpPr>
        <p:spPr>
          <a:xfrm>
            <a:off x="5170310" y="8140700"/>
            <a:ext cx="200029" cy="190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0</a:t>
            </a:r>
          </a:p>
        </p:txBody>
      </p:sp>
      <p:sp>
        <p:nvSpPr>
          <p:cNvPr id="524" name="Shape 524"/>
          <p:cNvSpPr/>
          <p:nvPr/>
        </p:nvSpPr>
        <p:spPr>
          <a:xfrm>
            <a:off x="7195538" y="8140700"/>
            <a:ext cx="157154" cy="190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a:t>
            </a:r>
          </a:p>
        </p:txBody>
      </p:sp>
      <p:sp>
        <p:nvSpPr>
          <p:cNvPr id="525" name="Shape 525"/>
          <p:cNvSpPr/>
          <p:nvPr/>
        </p:nvSpPr>
        <p:spPr>
          <a:xfrm>
            <a:off x="8148320" y="8140700"/>
            <a:ext cx="157154" cy="190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a:t>
            </a:r>
          </a:p>
        </p:txBody>
      </p:sp>
      <p:sp>
        <p:nvSpPr>
          <p:cNvPr id="526" name="Shape 526"/>
          <p:cNvSpPr/>
          <p:nvPr/>
        </p:nvSpPr>
        <p:spPr>
          <a:xfrm>
            <a:off x="9661031" y="8140700"/>
            <a:ext cx="157154" cy="190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a:t>
            </a:r>
          </a:p>
        </p:txBody>
      </p:sp>
      <p:sp>
        <p:nvSpPr>
          <p:cNvPr id="527" name="Shape 527"/>
          <p:cNvSpPr/>
          <p:nvPr/>
        </p:nvSpPr>
        <p:spPr>
          <a:xfrm>
            <a:off x="6168930" y="3355058"/>
            <a:ext cx="767423"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output</a:t>
            </a:r>
          </a:p>
        </p:txBody>
      </p:sp>
      <p:sp>
        <p:nvSpPr>
          <p:cNvPr id="528" name="Shape 528"/>
          <p:cNvSpPr/>
          <p:nvPr/>
        </p:nvSpPr>
        <p:spPr>
          <a:xfrm>
            <a:off x="7258697" y="8514080"/>
            <a:ext cx="1640945"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variable inputs</a:t>
            </a:r>
          </a:p>
        </p:txBody>
      </p:sp>
      <p:sp>
        <p:nvSpPr>
          <p:cNvPr id="529" name="Shape 529"/>
          <p:cNvSpPr/>
          <p:nvPr/>
        </p:nvSpPr>
        <p:spPr>
          <a:xfrm>
            <a:off x="3014801" y="8534400"/>
            <a:ext cx="2039209" cy="228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hard-coded inputs</a:t>
            </a:r>
          </a:p>
        </p:txBody>
      </p:sp>
      <p:sp>
        <p:nvSpPr>
          <p:cNvPr id="530" name="Shape 530"/>
          <p:cNvSpPr/>
          <p:nvPr/>
        </p:nvSpPr>
        <p:spPr>
          <a:xfrm>
            <a:off x="836695" y="6545298"/>
            <a:ext cx="1144057"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yes:  1 0 1</a:t>
            </a:r>
          </a:p>
        </p:txBody>
      </p:sp>
      <p:sp>
        <p:nvSpPr>
          <p:cNvPr id="531" name="Shape 53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27</a:t>
            </a:fld>
            <a:endParaRPr sz="1200"/>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p:cNvSpPr>
          <p:nvPr>
            <p:ph type="title"/>
          </p:nvPr>
        </p:nvSpPr>
        <p:spPr>
          <a:prstGeom prst="rect">
            <a:avLst/>
          </a:prstGeom>
        </p:spPr>
        <p:txBody>
          <a:bodyPr/>
          <a:lstStyle>
            <a:lvl1pPr>
              <a:tabLst>
                <a:tab pos="1244600" algn="l"/>
              </a:tabLst>
            </a:lvl1pPr>
          </a:lstStyle>
          <a:p>
            <a:pPr lvl="0">
              <a:defRPr sz="1800"/>
            </a:pPr>
            <a:r>
              <a:rPr sz="2800"/>
              <a:t>The "first" NP-complete problem</a:t>
            </a:r>
          </a:p>
        </p:txBody>
      </p:sp>
      <p:sp>
        <p:nvSpPr>
          <p:cNvPr id="547" name="Shape 547"/>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Theorem.  </a:t>
            </a:r>
            <a:r>
              <a:rPr sz="2400" cap="small"/>
              <a:t>Circuit-Sat</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 </a:t>
            </a:r>
            <a:r>
              <a:rPr sz="2400">
                <a:solidFill>
                  <a:srgbClr val="0048AA"/>
                </a:solidFill>
              </a:rPr>
              <a:t> </a:t>
            </a:r>
            <a:r>
              <a:rPr sz="2400">
                <a:solidFill>
                  <a:srgbClr val="606060"/>
                </a:solidFill>
              </a:rPr>
              <a:t>[Cook 1971, Levin 1973]</a:t>
            </a:r>
          </a:p>
        </p:txBody>
      </p:sp>
      <p:sp>
        <p:nvSpPr>
          <p:cNvPr id="548" name="Shape 5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28</a:t>
            </a:fld>
            <a:endParaRPr sz="1200"/>
          </a:p>
        </p:txBody>
      </p:sp>
      <p:pic>
        <p:nvPicPr>
          <p:cNvPr id="549" name="levin1.pdf"/>
          <p:cNvPicPr/>
          <p:nvPr/>
        </p:nvPicPr>
        <p:blipFill>
          <a:blip r:embed="rId3">
            <a:extLst/>
          </a:blip>
          <a:srcRect l="10130" t="4797" r="14379" b="9595"/>
          <a:stretch>
            <a:fillRect/>
          </a:stretch>
        </p:blipFill>
        <p:spPr>
          <a:xfrm>
            <a:off x="7076709" y="2324100"/>
            <a:ext cx="4759691" cy="6985000"/>
          </a:xfrm>
          <a:prstGeom prst="rect">
            <a:avLst/>
          </a:prstGeom>
          <a:ln w="12700">
            <a:miter lim="400000"/>
          </a:ln>
        </p:spPr>
      </p:pic>
      <p:pic>
        <p:nvPicPr>
          <p:cNvPr id="550" name="cook1.pdf"/>
          <p:cNvPicPr/>
          <p:nvPr/>
        </p:nvPicPr>
        <p:blipFill>
          <a:blip r:embed="rId4">
            <a:extLst/>
          </a:blip>
          <a:srcRect l="4901" t="2272" r="4738" b="7070"/>
          <a:stretch>
            <a:fillRect/>
          </a:stretch>
        </p:blipFill>
        <p:spPr>
          <a:xfrm>
            <a:off x="961980" y="2330323"/>
            <a:ext cx="5384801" cy="699147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title"/>
          </p:nvPr>
        </p:nvSpPr>
        <p:spPr>
          <a:prstGeom prst="rect">
            <a:avLst/>
          </a:prstGeom>
        </p:spPr>
        <p:txBody>
          <a:bodyPr/>
          <a:lstStyle>
            <a:lvl1pPr>
              <a:tabLst>
                <a:tab pos="1244600" algn="l"/>
              </a:tabLst>
            </a:lvl1pPr>
          </a:lstStyle>
          <a:p>
            <a:pPr lvl="0">
              <a:defRPr sz="1800"/>
            </a:pPr>
            <a:r>
              <a:rPr sz="2800"/>
              <a:t>The "first" NP-complete problem</a:t>
            </a:r>
          </a:p>
        </p:txBody>
      </p:sp>
      <p:sp>
        <p:nvSpPr>
          <p:cNvPr id="555" name="Shape 555"/>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Theorem.  </a:t>
            </a:r>
            <a:r>
              <a:rPr sz="2400" cap="small"/>
              <a:t>Circuit-Sat</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a:t>
            </a:r>
            <a:endParaRPr sz="2400">
              <a:solidFill>
                <a:srgbClr val="0048AA"/>
              </a:solidFill>
            </a:endParaRPr>
          </a:p>
          <a:p>
            <a:pPr lvl="0">
              <a:tabLst>
                <a:tab pos="1244600" algn="l"/>
              </a:tabLst>
              <a:defRPr sz="1800">
                <a:solidFill>
                  <a:srgbClr val="000000"/>
                </a:solidFill>
              </a:defRPr>
            </a:pPr>
            <a:r>
              <a:rPr sz="2400">
                <a:solidFill>
                  <a:srgbClr val="0048AA"/>
                </a:solidFill>
              </a:rPr>
              <a:t>Pf sketch.</a:t>
            </a:r>
          </a:p>
          <a:p>
            <a:pPr lvl="1">
              <a:tabLst>
                <a:tab pos="1244600" algn="l"/>
              </a:tabLst>
              <a:defRPr sz="1800"/>
            </a:pPr>
            <a:r>
              <a:rPr sz="2400"/>
              <a:t>Clearly, </a:t>
            </a:r>
            <a:r>
              <a:rPr sz="2400" cap="small"/>
              <a:t>Circuit-Sat</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a:t>
            </a:r>
          </a:p>
          <a:p>
            <a:pPr lvl="1">
              <a:tabLst>
                <a:tab pos="1244600" algn="l"/>
              </a:tabLst>
              <a:defRPr sz="1800"/>
            </a:pPr>
            <a:r>
              <a:rPr sz="2400"/>
              <a:t>Any algorithm that takes a fixed number of bits </a:t>
            </a:r>
            <a:r>
              <a:rPr sz="2400" i="1">
                <a:latin typeface="Times"/>
                <a:ea typeface="Times"/>
                <a:cs typeface="Times"/>
                <a:sym typeface="Times"/>
              </a:rPr>
              <a:t>n</a:t>
            </a:r>
            <a:r>
              <a:rPr sz="2400"/>
              <a:t> as input and</a:t>
            </a:r>
            <a:br>
              <a:rPr sz="2400"/>
            </a:br>
            <a:r>
              <a:rPr sz="2400"/>
              <a:t>produces a </a:t>
            </a:r>
            <a:r>
              <a:rPr sz="2400" i="1">
                <a:latin typeface="Times"/>
                <a:ea typeface="Times"/>
                <a:cs typeface="Times"/>
                <a:sym typeface="Times"/>
              </a:rPr>
              <a:t>yes</a:t>
            </a:r>
            <a:r>
              <a:rPr sz="2400"/>
              <a:t> or </a:t>
            </a:r>
            <a:r>
              <a:rPr sz="2400" i="1">
                <a:latin typeface="Times"/>
                <a:ea typeface="Times"/>
                <a:cs typeface="Times"/>
                <a:sym typeface="Times"/>
              </a:rPr>
              <a:t>no</a:t>
            </a:r>
            <a:r>
              <a:rPr sz="2400"/>
              <a:t> answer can be represented by such a circuit.</a:t>
            </a:r>
          </a:p>
          <a:p>
            <a:pPr lvl="1">
              <a:tabLst>
                <a:tab pos="1244600" algn="l"/>
              </a:tabLst>
              <a:defRPr sz="1800"/>
            </a:pPr>
            <a:r>
              <a:rPr sz="2400"/>
              <a:t>Moreover, if algorithm takes poly-time, then circuit is of poly-size.</a:t>
            </a:r>
            <a:br>
              <a:rPr sz="2400"/>
            </a:br>
            <a:r>
              <a:rPr sz="2400"/>
              <a:t/>
            </a:r>
            <a:br>
              <a:rPr sz="2400"/>
            </a:br>
            <a:r>
              <a:rPr sz="2400"/>
              <a:t/>
            </a:r>
            <a:br>
              <a:rPr sz="2400"/>
            </a:br>
            <a:endParaRPr sz="2400"/>
          </a:p>
          <a:p>
            <a:pPr lvl="1">
              <a:tabLst>
                <a:tab pos="1244600" algn="l"/>
              </a:tabLst>
              <a:defRPr sz="1800"/>
            </a:pPr>
            <a:r>
              <a:rPr sz="2400"/>
              <a:t>Consider any problem </a:t>
            </a:r>
            <a:r>
              <a:rPr sz="2400" i="1">
                <a:latin typeface="Times"/>
                <a:ea typeface="Times"/>
                <a:cs typeface="Times"/>
                <a:sym typeface="Times"/>
              </a:rPr>
              <a:t>X</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  It has a poly-time certifier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a:t>
            </a:r>
            <a:r>
              <a:rPr sz="2400"/>
              <a:t>:</a:t>
            </a:r>
          </a:p>
          <a:p>
            <a:pPr lvl="3">
              <a:tabLst>
                <a:tab pos="1244600" algn="l"/>
              </a:tabLst>
              <a:defRPr sz="1800"/>
            </a:pPr>
            <a:r>
              <a:rPr sz="2400"/>
              <a:t>       </a:t>
            </a:r>
            <a:r>
              <a:rPr sz="2400" i="1">
                <a:latin typeface="Times"/>
                <a:ea typeface="Times"/>
                <a:cs typeface="Times"/>
                <a:sym typeface="Times"/>
              </a:rPr>
              <a:t>s</a:t>
            </a:r>
            <a:r>
              <a:rPr sz="2400"/>
              <a:t> </a:t>
            </a:r>
            <a:r>
              <a:rPr sz="2400">
                <a:latin typeface="Times"/>
                <a:ea typeface="Times"/>
                <a:cs typeface="Times"/>
                <a:sym typeface="Times"/>
              </a:rPr>
              <a:t>∈</a:t>
            </a:r>
            <a:r>
              <a:rPr sz="2400"/>
              <a:t> </a:t>
            </a:r>
            <a:r>
              <a:rPr sz="2400" i="1">
                <a:latin typeface="Times"/>
                <a:ea typeface="Times"/>
                <a:cs typeface="Times"/>
                <a:sym typeface="Times"/>
              </a:rPr>
              <a:t>X</a:t>
            </a:r>
            <a:r>
              <a:rPr sz="2400"/>
              <a:t> iff there exists a certificate </a:t>
            </a:r>
            <a:r>
              <a:rPr sz="2400" i="1">
                <a:latin typeface="Times"/>
                <a:ea typeface="Times"/>
                <a:cs typeface="Times"/>
                <a:sym typeface="Times"/>
              </a:rPr>
              <a:t>t</a:t>
            </a:r>
            <a:r>
              <a:rPr sz="2400"/>
              <a:t> of length </a:t>
            </a:r>
            <a:r>
              <a:rPr sz="2400" i="1">
                <a:latin typeface="Times"/>
                <a:ea typeface="Times"/>
                <a:cs typeface="Times"/>
                <a:sym typeface="Times"/>
              </a:rPr>
              <a:t>p</a:t>
            </a:r>
            <a:r>
              <a:rPr sz="2400">
                <a:latin typeface="Times"/>
                <a:ea typeface="Times"/>
                <a:cs typeface="Times"/>
                <a:sym typeface="Times"/>
              </a:rPr>
              <a:t>(</a:t>
            </a:r>
            <a:r>
              <a:rPr sz="2400">
                <a:latin typeface="Times New Roman"/>
                <a:ea typeface="Times New Roman"/>
                <a:cs typeface="Times New Roman"/>
                <a:sym typeface="Times New Roman"/>
              </a:rPr>
              <a:t>|</a:t>
            </a:r>
            <a:r>
              <a:rPr sz="2400" baseline="-5999">
                <a:latin typeface="Times"/>
                <a:ea typeface="Times"/>
                <a:cs typeface="Times"/>
                <a:sym typeface="Times"/>
              </a:rPr>
              <a:t> </a:t>
            </a:r>
            <a:r>
              <a:rPr sz="2400" i="1">
                <a:latin typeface="Times"/>
                <a:ea typeface="Times"/>
                <a:cs typeface="Times"/>
                <a:sym typeface="Times"/>
              </a:rPr>
              <a:t>s</a:t>
            </a:r>
            <a:r>
              <a:rPr sz="2400" baseline="-5999">
                <a:latin typeface="Times"/>
                <a:ea typeface="Times"/>
                <a:cs typeface="Times"/>
                <a:sym typeface="Times"/>
              </a:rPr>
              <a:t> </a:t>
            </a:r>
            <a:r>
              <a:rPr sz="2400">
                <a:latin typeface="Times New Roman"/>
                <a:ea typeface="Times New Roman"/>
                <a:cs typeface="Times New Roman"/>
                <a:sym typeface="Times New Roman"/>
              </a:rPr>
              <a:t>|</a:t>
            </a:r>
            <a:r>
              <a:rPr sz="2400">
                <a:latin typeface="Times"/>
                <a:ea typeface="Times"/>
                <a:cs typeface="Times"/>
                <a:sym typeface="Times"/>
              </a:rPr>
              <a:t>)</a:t>
            </a:r>
            <a:r>
              <a:rPr sz="2400"/>
              <a:t> such that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 = </a:t>
            </a:r>
            <a:r>
              <a:rPr sz="2400" i="1">
                <a:latin typeface="Times"/>
                <a:ea typeface="Times"/>
                <a:cs typeface="Times"/>
                <a:sym typeface="Times"/>
              </a:rPr>
              <a:t>yes</a:t>
            </a:r>
            <a:r>
              <a:rPr sz="2400"/>
              <a:t>.</a:t>
            </a:r>
          </a:p>
          <a:p>
            <a:pPr lvl="1">
              <a:tabLst>
                <a:tab pos="1244600" algn="l"/>
              </a:tabLst>
              <a:defRPr sz="1800"/>
            </a:pPr>
            <a:r>
              <a:rPr sz="2400"/>
              <a:t>View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a:t>
            </a:r>
            <a:r>
              <a:rPr sz="2400"/>
              <a:t> as an algorithm with </a:t>
            </a:r>
            <a:r>
              <a:rPr sz="2400">
                <a:latin typeface="Times New Roman"/>
                <a:ea typeface="Times New Roman"/>
                <a:cs typeface="Times New Roman"/>
                <a:sym typeface="Times New Roman"/>
              </a:rPr>
              <a:t>|</a:t>
            </a:r>
            <a:r>
              <a:rPr sz="2400" baseline="-5999">
                <a:latin typeface="Times"/>
                <a:ea typeface="Times"/>
                <a:cs typeface="Times"/>
                <a:sym typeface="Times"/>
              </a:rPr>
              <a:t> </a:t>
            </a:r>
            <a:r>
              <a:rPr sz="2400" i="1">
                <a:latin typeface="Times"/>
                <a:ea typeface="Times"/>
                <a:cs typeface="Times"/>
                <a:sym typeface="Times"/>
              </a:rPr>
              <a:t>s</a:t>
            </a:r>
            <a:r>
              <a:rPr sz="2400" baseline="-5999">
                <a:latin typeface="Times"/>
                <a:ea typeface="Times"/>
                <a:cs typeface="Times"/>
                <a:sym typeface="Times"/>
              </a:rPr>
              <a:t> </a:t>
            </a:r>
            <a:r>
              <a:rPr sz="2400">
                <a:latin typeface="Times New Roman"/>
                <a:ea typeface="Times New Roman"/>
                <a:cs typeface="Times New Roman"/>
                <a:sym typeface="Times New Roman"/>
              </a:rPr>
              <a:t>|</a:t>
            </a:r>
            <a:r>
              <a:rPr sz="2400"/>
              <a:t> + </a:t>
            </a:r>
            <a:r>
              <a:rPr sz="2400" i="1">
                <a:latin typeface="Times"/>
                <a:ea typeface="Times"/>
                <a:cs typeface="Times"/>
                <a:sym typeface="Times"/>
              </a:rPr>
              <a:t>p</a:t>
            </a:r>
            <a:r>
              <a:rPr sz="2400">
                <a:latin typeface="Times"/>
                <a:ea typeface="Times"/>
                <a:cs typeface="Times"/>
                <a:sym typeface="Times"/>
              </a:rPr>
              <a:t>(</a:t>
            </a:r>
            <a:r>
              <a:rPr sz="2400">
                <a:latin typeface="Times New Roman"/>
                <a:ea typeface="Times New Roman"/>
                <a:cs typeface="Times New Roman"/>
                <a:sym typeface="Times New Roman"/>
              </a:rPr>
              <a:t>|</a:t>
            </a:r>
            <a:r>
              <a:rPr sz="2400" baseline="-5999">
                <a:latin typeface="Times"/>
                <a:ea typeface="Times"/>
                <a:cs typeface="Times"/>
                <a:sym typeface="Times"/>
              </a:rPr>
              <a:t> </a:t>
            </a:r>
            <a:r>
              <a:rPr sz="2400" i="1">
                <a:latin typeface="Times"/>
                <a:ea typeface="Times"/>
                <a:cs typeface="Times"/>
                <a:sym typeface="Times"/>
              </a:rPr>
              <a:t>s</a:t>
            </a:r>
            <a:r>
              <a:rPr sz="2400" baseline="-5999">
                <a:latin typeface="Times"/>
                <a:ea typeface="Times"/>
                <a:cs typeface="Times"/>
                <a:sym typeface="Times"/>
              </a:rPr>
              <a:t> </a:t>
            </a:r>
            <a:r>
              <a:rPr sz="2400">
                <a:latin typeface="Times New Roman"/>
                <a:ea typeface="Times New Roman"/>
                <a:cs typeface="Times New Roman"/>
                <a:sym typeface="Times New Roman"/>
              </a:rPr>
              <a:t>|</a:t>
            </a:r>
            <a:r>
              <a:rPr sz="2400">
                <a:latin typeface="Times"/>
                <a:ea typeface="Times"/>
                <a:cs typeface="Times"/>
                <a:sym typeface="Times"/>
              </a:rPr>
              <a:t>)</a:t>
            </a:r>
            <a:r>
              <a:rPr sz="2400"/>
              <a:t> input bits and convert it</a:t>
            </a:r>
            <a:br>
              <a:rPr sz="2400"/>
            </a:br>
            <a:r>
              <a:rPr sz="2400"/>
              <a:t>into a poly-size circuit </a:t>
            </a:r>
            <a:r>
              <a:rPr sz="2400" i="1">
                <a:latin typeface="Times"/>
                <a:ea typeface="Times"/>
                <a:cs typeface="Times"/>
                <a:sym typeface="Times"/>
              </a:rPr>
              <a:t>K</a:t>
            </a:r>
            <a:r>
              <a:rPr sz="2400"/>
              <a:t>.</a:t>
            </a:r>
          </a:p>
          <a:p>
            <a:pPr lvl="2">
              <a:tabLst>
                <a:tab pos="1244600" algn="l"/>
              </a:tabLst>
              <a:defRPr sz="1800"/>
            </a:pPr>
            <a:r>
              <a:rPr sz="2400"/>
              <a:t>first </a:t>
            </a:r>
            <a:r>
              <a:rPr sz="2400">
                <a:latin typeface="Times New Roman"/>
                <a:ea typeface="Times New Roman"/>
                <a:cs typeface="Times New Roman"/>
                <a:sym typeface="Times New Roman"/>
              </a:rPr>
              <a:t>|</a:t>
            </a:r>
            <a:r>
              <a:rPr sz="2400" baseline="-5999">
                <a:latin typeface="Times"/>
                <a:ea typeface="Times"/>
                <a:cs typeface="Times"/>
                <a:sym typeface="Times"/>
              </a:rPr>
              <a:t> </a:t>
            </a:r>
            <a:r>
              <a:rPr sz="2400" i="1">
                <a:latin typeface="Times"/>
                <a:ea typeface="Times"/>
                <a:cs typeface="Times"/>
                <a:sym typeface="Times"/>
              </a:rPr>
              <a:t>s</a:t>
            </a:r>
            <a:r>
              <a:rPr sz="2400" baseline="-5999">
                <a:latin typeface="Times"/>
                <a:ea typeface="Times"/>
                <a:cs typeface="Times"/>
                <a:sym typeface="Times"/>
              </a:rPr>
              <a:t> </a:t>
            </a:r>
            <a:r>
              <a:rPr sz="2400">
                <a:latin typeface="Times New Roman"/>
                <a:ea typeface="Times New Roman"/>
                <a:cs typeface="Times New Roman"/>
                <a:sym typeface="Times New Roman"/>
              </a:rPr>
              <a:t>|</a:t>
            </a:r>
            <a:r>
              <a:rPr sz="2400"/>
              <a:t> bits are hard-coded with </a:t>
            </a:r>
            <a:r>
              <a:rPr sz="2400" i="1">
                <a:latin typeface="Times"/>
                <a:ea typeface="Times"/>
                <a:cs typeface="Times"/>
                <a:sym typeface="Times"/>
              </a:rPr>
              <a:t>s</a:t>
            </a:r>
            <a:endParaRPr sz="2400"/>
          </a:p>
          <a:p>
            <a:pPr lvl="2">
              <a:tabLst>
                <a:tab pos="1244600" algn="l"/>
              </a:tabLst>
              <a:defRPr sz="1800"/>
            </a:pPr>
            <a:r>
              <a:rPr sz="2400"/>
              <a:t>remaining </a:t>
            </a:r>
            <a:r>
              <a:rPr sz="2400" i="1">
                <a:latin typeface="Times"/>
                <a:ea typeface="Times"/>
                <a:cs typeface="Times"/>
                <a:sym typeface="Times"/>
              </a:rPr>
              <a:t>p</a:t>
            </a:r>
            <a:r>
              <a:rPr sz="2400">
                <a:latin typeface="Times"/>
                <a:ea typeface="Times"/>
                <a:cs typeface="Times"/>
                <a:sym typeface="Times"/>
              </a:rPr>
              <a:t>(</a:t>
            </a:r>
            <a:r>
              <a:rPr sz="2400">
                <a:latin typeface="Times New Roman"/>
                <a:ea typeface="Times New Roman"/>
                <a:cs typeface="Times New Roman"/>
                <a:sym typeface="Times New Roman"/>
              </a:rPr>
              <a:t>|</a:t>
            </a:r>
            <a:r>
              <a:rPr sz="2400" baseline="-5999">
                <a:latin typeface="Times"/>
                <a:ea typeface="Times"/>
                <a:cs typeface="Times"/>
                <a:sym typeface="Times"/>
              </a:rPr>
              <a:t> </a:t>
            </a:r>
            <a:r>
              <a:rPr sz="2400" i="1">
                <a:latin typeface="Times"/>
                <a:ea typeface="Times"/>
                <a:cs typeface="Times"/>
                <a:sym typeface="Times"/>
              </a:rPr>
              <a:t>s</a:t>
            </a:r>
            <a:r>
              <a:rPr sz="2400" baseline="-5999">
                <a:latin typeface="Times"/>
                <a:ea typeface="Times"/>
                <a:cs typeface="Times"/>
                <a:sym typeface="Times"/>
              </a:rPr>
              <a:t> </a:t>
            </a:r>
            <a:r>
              <a:rPr sz="2400">
                <a:latin typeface="Times New Roman"/>
                <a:ea typeface="Times New Roman"/>
                <a:cs typeface="Times New Roman"/>
                <a:sym typeface="Times New Roman"/>
              </a:rPr>
              <a:t>|</a:t>
            </a:r>
            <a:r>
              <a:rPr sz="2400">
                <a:latin typeface="Times"/>
                <a:ea typeface="Times"/>
                <a:cs typeface="Times"/>
                <a:sym typeface="Times"/>
              </a:rPr>
              <a:t>)</a:t>
            </a:r>
            <a:r>
              <a:rPr sz="2400"/>
              <a:t> bits represent (unknown) bits of </a:t>
            </a:r>
            <a:r>
              <a:rPr sz="2400" i="1">
                <a:latin typeface="Times"/>
                <a:ea typeface="Times"/>
                <a:cs typeface="Times"/>
                <a:sym typeface="Times"/>
              </a:rPr>
              <a:t>t</a:t>
            </a:r>
            <a:endParaRPr sz="2400"/>
          </a:p>
          <a:p>
            <a:pPr lvl="1">
              <a:tabLst>
                <a:tab pos="1244600" algn="l"/>
              </a:tabLst>
              <a:defRPr sz="1800"/>
            </a:pPr>
            <a:r>
              <a:rPr sz="2400"/>
              <a:t>Circuit </a:t>
            </a:r>
            <a:r>
              <a:rPr sz="2400" i="1">
                <a:latin typeface="Times"/>
                <a:ea typeface="Times"/>
                <a:cs typeface="Times"/>
                <a:sym typeface="Times"/>
              </a:rPr>
              <a:t>K</a:t>
            </a:r>
            <a:r>
              <a:rPr sz="2400"/>
              <a:t> is satisfiable iff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 = </a:t>
            </a:r>
            <a:r>
              <a:rPr sz="2400" i="1">
                <a:latin typeface="Times"/>
                <a:ea typeface="Times"/>
                <a:cs typeface="Times"/>
                <a:sym typeface="Times"/>
              </a:rPr>
              <a:t>yes</a:t>
            </a:r>
            <a:r>
              <a:rPr sz="2400"/>
              <a:t>.</a:t>
            </a:r>
          </a:p>
        </p:txBody>
      </p:sp>
      <p:sp>
        <p:nvSpPr>
          <p:cNvPr id="556" name="Shape 5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29</a:t>
            </a:fld>
            <a:endParaRPr sz="1200"/>
          </a:p>
        </p:txBody>
      </p:sp>
      <p:grpSp>
        <p:nvGrpSpPr>
          <p:cNvPr id="559" name="Group 559"/>
          <p:cNvGrpSpPr/>
          <p:nvPr/>
        </p:nvGrpSpPr>
        <p:grpSpPr>
          <a:xfrm>
            <a:off x="5033493" y="4178300"/>
            <a:ext cx="6146880" cy="921269"/>
            <a:chOff x="44650" y="0"/>
            <a:chExt cx="6146879" cy="921268"/>
          </a:xfrm>
        </p:grpSpPr>
        <p:sp>
          <p:nvSpPr>
            <p:cNvPr id="557" name="Shape 557"/>
            <p:cNvSpPr/>
            <p:nvPr/>
          </p:nvSpPr>
          <p:spPr>
            <a:xfrm>
              <a:off x="44650" y="457200"/>
              <a:ext cx="6146880" cy="464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lnSpc>
                  <a:spcPct val="140000"/>
                </a:lnSpc>
                <a:buFont typeface="Helvetica"/>
                <a:tabLst>
                  <a:tab pos="1066800" algn="l"/>
                </a:tabLst>
                <a:defRPr sz="1800">
                  <a:solidFill>
                    <a:srgbClr val="000000"/>
                  </a:solidFill>
                </a:defRPr>
              </a:pPr>
              <a:r>
                <a:rPr sz="1600">
                  <a:solidFill>
                    <a:srgbClr val="8D3124"/>
                  </a:solidFill>
                </a:rPr>
                <a:t>sketchy part of proof; fixing the number of bits is important,</a:t>
              </a:r>
              <a:br>
                <a:rPr sz="1600">
                  <a:solidFill>
                    <a:srgbClr val="8D3124"/>
                  </a:solidFill>
                </a:rPr>
              </a:br>
              <a:r>
                <a:rPr sz="1600">
                  <a:solidFill>
                    <a:srgbClr val="8D3124"/>
                  </a:solidFill>
                </a:rPr>
                <a:t>and reflects basic distinction between algorithms and circuits</a:t>
              </a:r>
            </a:p>
          </p:txBody>
        </p:sp>
        <p:sp>
          <p:nvSpPr>
            <p:cNvPr id="558" name="Shape 558"/>
            <p:cNvSpPr/>
            <p:nvPr/>
          </p:nvSpPr>
          <p:spPr>
            <a:xfrm flipH="1">
              <a:off x="3131710" y="0"/>
              <a:ext cx="274148" cy="35612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55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5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iterate>
                                    <p:tmAbs val="0"/>
                                  </p:iterate>
                                  <p:childTnLst>
                                    <p:set>
                                      <p:cBhvr>
                                        <p:cTn id="18" fill="hold"/>
                                        <p:tgtEl>
                                          <p:spTgt spid="5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5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5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55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55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55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iterate>
                                    <p:tmAbs val="0"/>
                                  </p:iterate>
                                  <p:childTnLst>
                                    <p:set>
                                      <p:cBhvr>
                                        <p:cTn id="42" fill="hold"/>
                                        <p:tgtEl>
                                          <p:spTgt spid="5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1" build="p" bldLvl="5" animBg="1" advAuto="0"/>
      <p:bldP spid="559"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p:cNvSpPr>
          <p:nvPr>
            <p:ph type="title"/>
          </p:nvPr>
        </p:nvSpPr>
        <p:spPr>
          <a:prstGeom prst="rect">
            <a:avLst/>
          </a:prstGeom>
        </p:spPr>
        <p:txBody>
          <a:bodyPr/>
          <a:lstStyle>
            <a:lvl1pPr>
              <a:tabLst>
                <a:tab pos="1244600" algn="l"/>
              </a:tabLst>
            </a:lvl1pPr>
          </a:lstStyle>
          <a:p>
            <a:pPr lvl="0">
              <a:defRPr sz="1800" b="0" cap="none" spc="0"/>
            </a:pPr>
            <a:r>
              <a:rPr sz="3600" b="1" cap="small" spc="144"/>
              <a:t>8.  Intractability II</a:t>
            </a:r>
          </a:p>
        </p:txBody>
      </p:sp>
      <p:sp>
        <p:nvSpPr>
          <p:cNvPr id="66" name="Shape 66"/>
          <p:cNvSpPr>
            <a:spLocks noGrp="1"/>
          </p:cNvSpPr>
          <p:nvPr>
            <p:ph type="body" idx="1"/>
          </p:nvPr>
        </p:nvSpPr>
        <p:spPr>
          <a:prstGeom prst="rect">
            <a:avLst/>
          </a:prstGeom>
        </p:spPr>
        <p:txBody>
          <a:bodyPr/>
          <a:lstStyle/>
          <a:p>
            <a:pPr lvl="0">
              <a:tabLst>
                <a:tab pos="1244600" algn="l"/>
              </a:tabLst>
              <a:defRPr sz="1800" i="0"/>
            </a:pPr>
            <a:r>
              <a:rPr sz="3000" i="1"/>
              <a:t>P vs. NP</a:t>
            </a:r>
          </a:p>
          <a:p>
            <a:pPr lvl="1">
              <a:tabLst>
                <a:tab pos="1244600" algn="l"/>
              </a:tabLst>
              <a:defRPr sz="1800" i="0">
                <a:solidFill>
                  <a:srgbClr val="000000"/>
                </a:solidFill>
              </a:defRPr>
            </a:pPr>
            <a:r>
              <a:rPr sz="3000" i="1">
                <a:solidFill>
                  <a:srgbClr val="D5D5D5"/>
                </a:solidFill>
              </a:rPr>
              <a:t>NP-complete</a:t>
            </a:r>
          </a:p>
          <a:p>
            <a:pPr lvl="1">
              <a:tabLst>
                <a:tab pos="1244600" algn="l"/>
              </a:tabLst>
              <a:defRPr sz="1800" i="0">
                <a:solidFill>
                  <a:srgbClr val="000000"/>
                </a:solidFill>
              </a:defRPr>
            </a:pPr>
            <a:r>
              <a:rPr sz="3000" i="1">
                <a:solidFill>
                  <a:srgbClr val="D5D5D5"/>
                </a:solidFill>
              </a:rPr>
              <a:t>co-NP</a:t>
            </a:r>
          </a:p>
          <a:p>
            <a:pPr lvl="1">
              <a:tabLst>
                <a:tab pos="1244600" algn="l"/>
              </a:tabLst>
              <a:defRPr sz="1800" i="0">
                <a:solidFill>
                  <a:srgbClr val="000000"/>
                </a:solidFill>
              </a:defRPr>
            </a:pPr>
            <a:r>
              <a:rPr sz="3000" i="1">
                <a:solidFill>
                  <a:srgbClr val="D5D5D5"/>
                </a:solidFill>
              </a:rPr>
              <a:t>NP-hard</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p:spPr>
        <p:txBody>
          <a:bodyPr/>
          <a:lstStyle>
            <a:lvl1pPr>
              <a:tabLst>
                <a:tab pos="1244600" algn="l"/>
              </a:tabLst>
            </a:lvl1pPr>
          </a:lstStyle>
          <a:p>
            <a:pPr lvl="0">
              <a:defRPr sz="1800"/>
            </a:pPr>
            <a:r>
              <a:rPr sz="2800"/>
              <a:t>Example</a:t>
            </a:r>
          </a:p>
        </p:txBody>
      </p:sp>
      <p:grpSp>
        <p:nvGrpSpPr>
          <p:cNvPr id="566" name="Group 566"/>
          <p:cNvGrpSpPr/>
          <p:nvPr/>
        </p:nvGrpSpPr>
        <p:grpSpPr>
          <a:xfrm>
            <a:off x="1521742" y="5994399"/>
            <a:ext cx="428979" cy="428979"/>
            <a:chOff x="0" y="0"/>
            <a:chExt cx="428977" cy="428977"/>
          </a:xfrm>
        </p:grpSpPr>
        <p:sp>
          <p:nvSpPr>
            <p:cNvPr id="564" name="Shape 564"/>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65" name="Shape 565"/>
            <p:cNvSpPr/>
            <p:nvPr/>
          </p:nvSpPr>
          <p:spPr>
            <a:xfrm>
              <a:off x="70379" y="73410"/>
              <a:ext cx="288220" cy="2858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1800">
                  <a:solidFill>
                    <a:srgbClr val="000000"/>
                  </a:solidFill>
                </a:defRPr>
              </a:lvl1pPr>
            </a:lstStyle>
            <a:p>
              <a:pPr lvl="0"/>
              <a:r>
                <a:t>u</a:t>
              </a:r>
            </a:p>
          </p:txBody>
        </p:sp>
      </p:grpSp>
      <p:grpSp>
        <p:nvGrpSpPr>
          <p:cNvPr id="569" name="Group 569"/>
          <p:cNvGrpSpPr/>
          <p:nvPr/>
        </p:nvGrpSpPr>
        <p:grpSpPr>
          <a:xfrm>
            <a:off x="763128" y="7294880"/>
            <a:ext cx="428979" cy="428979"/>
            <a:chOff x="0" y="0"/>
            <a:chExt cx="428977" cy="428977"/>
          </a:xfrm>
        </p:grpSpPr>
        <p:sp>
          <p:nvSpPr>
            <p:cNvPr id="567" name="Shape 567"/>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68" name="Shape 568"/>
            <p:cNvSpPr/>
            <p:nvPr/>
          </p:nvSpPr>
          <p:spPr>
            <a:xfrm>
              <a:off x="75865" y="73410"/>
              <a:ext cx="277248" cy="2858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1800">
                  <a:solidFill>
                    <a:srgbClr val="000000"/>
                  </a:solidFill>
                </a:defRPr>
              </a:lvl1pPr>
            </a:lstStyle>
            <a:p>
              <a:pPr lvl="0"/>
              <a:r>
                <a:t>v</a:t>
              </a:r>
            </a:p>
          </p:txBody>
        </p:sp>
      </p:grpSp>
      <p:sp>
        <p:nvSpPr>
          <p:cNvPr id="668" name="Shape 668"/>
          <p:cNvSpPr/>
          <p:nvPr/>
        </p:nvSpPr>
        <p:spPr>
          <a:xfrm>
            <a:off x="1088137" y="6398158"/>
            <a:ext cx="537688" cy="9217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ln>
        </p:spPr>
        <p:txBody>
          <a:bodyPr/>
          <a:lstStyle/>
          <a:p>
            <a:pPr lvl="0"/>
            <a:endParaRPr/>
          </a:p>
        </p:txBody>
      </p:sp>
      <p:grpSp>
        <p:nvGrpSpPr>
          <p:cNvPr id="573" name="Group 573"/>
          <p:cNvGrpSpPr/>
          <p:nvPr/>
        </p:nvGrpSpPr>
        <p:grpSpPr>
          <a:xfrm>
            <a:off x="2273299" y="7294880"/>
            <a:ext cx="428979" cy="428979"/>
            <a:chOff x="0" y="0"/>
            <a:chExt cx="428977" cy="428977"/>
          </a:xfrm>
        </p:grpSpPr>
        <p:sp>
          <p:nvSpPr>
            <p:cNvPr id="571" name="Shape 571"/>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72" name="Shape 572"/>
            <p:cNvSpPr/>
            <p:nvPr/>
          </p:nvSpPr>
          <p:spPr>
            <a:xfrm>
              <a:off x="47773" y="73410"/>
              <a:ext cx="338512" cy="2858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1800">
                  <a:solidFill>
                    <a:srgbClr val="000000"/>
                  </a:solidFill>
                </a:defRPr>
              </a:lvl1pPr>
            </a:lstStyle>
            <a:p>
              <a:pPr lvl="0"/>
              <a:r>
                <a:t>w</a:t>
              </a:r>
            </a:p>
          </p:txBody>
        </p:sp>
      </p:grpSp>
      <p:sp>
        <p:nvSpPr>
          <p:cNvPr id="669" name="Shape 669"/>
          <p:cNvSpPr/>
          <p:nvPr/>
        </p:nvSpPr>
        <p:spPr>
          <a:xfrm>
            <a:off x="1196913" y="7509369"/>
            <a:ext cx="1071625"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cubicBezTo>
                  <a:pt x="14400" y="0"/>
                  <a:pt x="7200" y="0"/>
                  <a:pt x="0" y="0"/>
                </a:cubicBezTo>
              </a:path>
            </a:pathLst>
          </a:custGeom>
          <a:ln w="25400">
            <a:solidFill/>
            <a:miter lim="400000"/>
          </a:ln>
        </p:spPr>
        <p:txBody>
          <a:bodyPr/>
          <a:lstStyle/>
          <a:p>
            <a:pPr lvl="0"/>
            <a:endParaRPr/>
          </a:p>
        </p:txBody>
      </p:sp>
      <p:pic>
        <p:nvPicPr>
          <p:cNvPr id="575" name="image.pdf"/>
          <p:cNvPicPr/>
          <p:nvPr/>
        </p:nvPicPr>
        <p:blipFill>
          <a:blip r:embed="rId2">
            <a:extLst/>
          </a:blip>
          <a:srcRect l="1457"/>
          <a:stretch>
            <a:fillRect/>
          </a:stretch>
        </p:blipFill>
        <p:spPr>
          <a:xfrm>
            <a:off x="4546600" y="9067800"/>
            <a:ext cx="362656" cy="496712"/>
          </a:xfrm>
          <a:prstGeom prst="rect">
            <a:avLst/>
          </a:prstGeom>
          <a:ln w="12700">
            <a:miter lim="400000"/>
          </a:ln>
        </p:spPr>
      </p:pic>
      <p:sp>
        <p:nvSpPr>
          <p:cNvPr id="576" name="Shape 576"/>
          <p:cNvSpPr/>
          <p:nvPr/>
        </p:nvSpPr>
        <p:spPr>
          <a:xfrm>
            <a:off x="674196" y="8030916"/>
            <a:ext cx="1937931" cy="266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sz="1800" b="1">
                <a:solidFill>
                  <a:srgbClr val="000000"/>
                </a:solidFill>
                <a:latin typeface="Lucida Grande"/>
                <a:ea typeface="Lucida Grande"/>
                <a:cs typeface="Lucida Grande"/>
                <a:sym typeface="Lucida Grande"/>
              </a:defRPr>
            </a:lvl1pPr>
          </a:lstStyle>
          <a:p>
            <a:pPr lvl="0">
              <a:defRPr b="0"/>
            </a:pPr>
            <a:r>
              <a:rPr b="1"/>
              <a:t>G = (V, E), n = 3</a:t>
            </a:r>
          </a:p>
        </p:txBody>
      </p:sp>
      <p:sp>
        <p:nvSpPr>
          <p:cNvPr id="577" name="Shape 577"/>
          <p:cNvSpPr>
            <a:spLocks noGrp="1"/>
          </p:cNvSpPr>
          <p:nvPr>
            <p:ph type="body" idx="1"/>
          </p:nvPr>
        </p:nvSpPr>
        <p:spPr>
          <a:prstGeom prst="rect">
            <a:avLst/>
          </a:prstGeom>
        </p:spPr>
        <p:txBody>
          <a:bodyPr/>
          <a:lstStyle/>
          <a:p>
            <a:pPr marL="58702" lvl="0" indent="-58702">
              <a:buClr>
                <a:srgbClr val="0048AA"/>
              </a:buClr>
              <a:buFont typeface="Helvetica"/>
              <a:tabLst>
                <a:tab pos="1244600" algn="l"/>
              </a:tabLst>
              <a:defRPr sz="1800">
                <a:solidFill>
                  <a:srgbClr val="000000"/>
                </a:solidFill>
              </a:defRPr>
            </a:pPr>
            <a:r>
              <a:rPr sz="2400">
                <a:solidFill>
                  <a:srgbClr val="0048AA"/>
                </a:solidFill>
              </a:rPr>
              <a:t>Ex.  </a:t>
            </a:r>
            <a:r>
              <a:rPr sz="2400">
                <a:uFill>
                  <a:solidFill/>
                </a:uFill>
              </a:rPr>
              <a:t>Construction below creates a circuit </a:t>
            </a:r>
            <a:r>
              <a:rPr sz="2400" i="1">
                <a:uFill>
                  <a:solidFill/>
                </a:uFill>
                <a:latin typeface="Times"/>
                <a:ea typeface="Times"/>
                <a:cs typeface="Times"/>
                <a:sym typeface="Times"/>
              </a:rPr>
              <a:t>K</a:t>
            </a:r>
            <a:r>
              <a:rPr sz="2400">
                <a:uFill>
                  <a:solidFill/>
                </a:uFill>
              </a:rPr>
              <a:t> whose inputs can be set so that it outputs </a:t>
            </a:r>
            <a:r>
              <a:rPr sz="2400">
                <a:latin typeface="Times"/>
                <a:ea typeface="Times"/>
                <a:cs typeface="Times"/>
                <a:sym typeface="Times"/>
              </a:rPr>
              <a:t>1</a:t>
            </a:r>
            <a:r>
              <a:rPr sz="2400">
                <a:uFill>
                  <a:solidFill/>
                </a:uFill>
              </a:rPr>
              <a:t> iff graph </a:t>
            </a:r>
            <a:r>
              <a:rPr sz="2400" i="1">
                <a:uFill>
                  <a:solidFill/>
                </a:uFill>
                <a:latin typeface="Times"/>
                <a:ea typeface="Times"/>
                <a:cs typeface="Times"/>
                <a:sym typeface="Times"/>
              </a:rPr>
              <a:t>G</a:t>
            </a:r>
            <a:r>
              <a:rPr sz="2400">
                <a:uFill>
                  <a:solidFill/>
                </a:uFill>
              </a:rPr>
              <a:t> has an independent set of size 2.</a:t>
            </a:r>
          </a:p>
        </p:txBody>
      </p:sp>
      <p:grpSp>
        <p:nvGrpSpPr>
          <p:cNvPr id="580" name="Group 580"/>
          <p:cNvGrpSpPr/>
          <p:nvPr/>
        </p:nvGrpSpPr>
        <p:grpSpPr>
          <a:xfrm>
            <a:off x="7696199" y="2788355"/>
            <a:ext cx="428979" cy="428979"/>
            <a:chOff x="0" y="0"/>
            <a:chExt cx="428977" cy="428977"/>
          </a:xfrm>
        </p:grpSpPr>
        <p:sp>
          <p:nvSpPr>
            <p:cNvPr id="578" name="Shape 578"/>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79" name="Shape 579"/>
            <p:cNvSpPr/>
            <p:nvPr/>
          </p:nvSpPr>
          <p:spPr>
            <a:xfrm>
              <a:off x="49064" y="35867"/>
              <a:ext cx="327463" cy="355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grpSp>
        <p:nvGrpSpPr>
          <p:cNvPr id="583" name="Group 583"/>
          <p:cNvGrpSpPr/>
          <p:nvPr/>
        </p:nvGrpSpPr>
        <p:grpSpPr>
          <a:xfrm>
            <a:off x="6616699" y="3364088"/>
            <a:ext cx="428979" cy="428979"/>
            <a:chOff x="0" y="0"/>
            <a:chExt cx="428977" cy="428977"/>
          </a:xfrm>
        </p:grpSpPr>
        <p:sp>
          <p:nvSpPr>
            <p:cNvPr id="581" name="Shape 581"/>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82" name="Shape 582"/>
            <p:cNvSpPr/>
            <p:nvPr/>
          </p:nvSpPr>
          <p:spPr>
            <a:xfrm>
              <a:off x="38849" y="29492"/>
              <a:ext cx="339427" cy="3684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670" name="Shape 670"/>
          <p:cNvSpPr/>
          <p:nvPr/>
        </p:nvSpPr>
        <p:spPr>
          <a:xfrm>
            <a:off x="7024311" y="3105946"/>
            <a:ext cx="693061" cy="3696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sp>
        <p:nvSpPr>
          <p:cNvPr id="671" name="Shape 671"/>
          <p:cNvSpPr/>
          <p:nvPr/>
        </p:nvSpPr>
        <p:spPr>
          <a:xfrm>
            <a:off x="8072834" y="3150283"/>
            <a:ext cx="2095069" cy="19050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grpSp>
        <p:nvGrpSpPr>
          <p:cNvPr id="588" name="Group 588"/>
          <p:cNvGrpSpPr/>
          <p:nvPr/>
        </p:nvGrpSpPr>
        <p:grpSpPr>
          <a:xfrm>
            <a:off x="4191739" y="8105422"/>
            <a:ext cx="447995" cy="428979"/>
            <a:chOff x="0" y="0"/>
            <a:chExt cx="447993" cy="428977"/>
          </a:xfrm>
        </p:grpSpPr>
        <p:sp>
          <p:nvSpPr>
            <p:cNvPr id="586" name="Shape 586"/>
            <p:cNvSpPr/>
            <p:nvPr/>
          </p:nvSpPr>
          <p:spPr>
            <a:xfrm>
              <a:off x="19015"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87" name="Shape 587"/>
            <p:cNvSpPr/>
            <p:nvPr/>
          </p:nvSpPr>
          <p:spPr>
            <a:xfrm>
              <a:off x="-1" y="91057"/>
              <a:ext cx="416211" cy="251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1400">
                  <a:solidFill>
                    <a:srgbClr val="000000"/>
                  </a:solidFill>
                </a:defRPr>
              </a:lvl1pPr>
            </a:lstStyle>
            <a:p>
              <a:pPr lvl="0">
                <a:defRPr sz="1800"/>
              </a:pPr>
              <a:r>
                <a:rPr sz="1400"/>
                <a:t>u-v</a:t>
              </a:r>
            </a:p>
          </p:txBody>
        </p:sp>
      </p:grpSp>
      <p:sp>
        <p:nvSpPr>
          <p:cNvPr id="672" name="Shape 672"/>
          <p:cNvSpPr/>
          <p:nvPr/>
        </p:nvSpPr>
        <p:spPr>
          <a:xfrm>
            <a:off x="6102827" y="3721217"/>
            <a:ext cx="552767" cy="4490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sp>
        <p:nvSpPr>
          <p:cNvPr id="673" name="Shape 673"/>
          <p:cNvSpPr/>
          <p:nvPr/>
        </p:nvSpPr>
        <p:spPr>
          <a:xfrm>
            <a:off x="4416175" y="6044362"/>
            <a:ext cx="4116" cy="2056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grpSp>
        <p:nvGrpSpPr>
          <p:cNvPr id="593" name="Group 593"/>
          <p:cNvGrpSpPr/>
          <p:nvPr/>
        </p:nvGrpSpPr>
        <p:grpSpPr>
          <a:xfrm>
            <a:off x="10117102" y="4989688"/>
            <a:ext cx="428979" cy="428979"/>
            <a:chOff x="0" y="0"/>
            <a:chExt cx="428977" cy="428977"/>
          </a:xfrm>
        </p:grpSpPr>
        <p:sp>
          <p:nvSpPr>
            <p:cNvPr id="591" name="Shape 591"/>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592" name="Shape 592"/>
            <p:cNvSpPr/>
            <p:nvPr/>
          </p:nvSpPr>
          <p:spPr>
            <a:xfrm>
              <a:off x="50758" y="35867"/>
              <a:ext cx="327463" cy="355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674" name="Shape 674"/>
          <p:cNvSpPr/>
          <p:nvPr/>
        </p:nvSpPr>
        <p:spPr>
          <a:xfrm>
            <a:off x="5295651" y="5143205"/>
            <a:ext cx="309255" cy="4922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sp>
        <p:nvSpPr>
          <p:cNvPr id="595" name="Shape 595"/>
          <p:cNvSpPr/>
          <p:nvPr/>
        </p:nvSpPr>
        <p:spPr>
          <a:xfrm>
            <a:off x="4356664" y="8660835"/>
            <a:ext cx="200029"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1</a:t>
            </a:r>
          </a:p>
        </p:txBody>
      </p:sp>
      <p:sp>
        <p:nvSpPr>
          <p:cNvPr id="596" name="Shape 596"/>
          <p:cNvSpPr/>
          <p:nvPr/>
        </p:nvSpPr>
        <p:spPr>
          <a:xfrm>
            <a:off x="8258084" y="2705100"/>
            <a:ext cx="2834645" cy="228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independent set of size 2?</a:t>
            </a:r>
          </a:p>
        </p:txBody>
      </p:sp>
      <p:sp>
        <p:nvSpPr>
          <p:cNvPr id="597" name="Shape 597"/>
          <p:cNvSpPr/>
          <p:nvPr/>
        </p:nvSpPr>
        <p:spPr>
          <a:xfrm>
            <a:off x="8291733" y="9008251"/>
            <a:ext cx="2880484"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58702" marR="58702" lvl="0">
              <a:buFont typeface="Helvetica"/>
              <a:tabLst>
                <a:tab pos="1066800" algn="l"/>
              </a:tabLst>
              <a:defRPr sz="1800">
                <a:solidFill>
                  <a:srgbClr val="000000"/>
                </a:solidFill>
              </a:defRPr>
            </a:pPr>
            <a:r>
              <a:rPr sz="1600" b="1">
                <a:latin typeface="Lucida Grande"/>
                <a:ea typeface="Lucida Grande"/>
                <a:cs typeface="Lucida Grande"/>
                <a:sym typeface="Lucida Grande"/>
              </a:rPr>
              <a:t>n inputs</a:t>
            </a:r>
          </a:p>
          <a:p>
            <a:pPr marL="58702" marR="58702" lvl="0">
              <a:buFont typeface="Helvetica"/>
              <a:tabLst>
                <a:tab pos="1066800" algn="l"/>
              </a:tabLst>
              <a:defRPr sz="1800">
                <a:solidFill>
                  <a:srgbClr val="000000"/>
                </a:solidFill>
              </a:defRPr>
            </a:pPr>
            <a:r>
              <a:rPr sz="1600" b="1">
                <a:latin typeface="Lucida Grande"/>
                <a:ea typeface="Lucida Grande"/>
                <a:cs typeface="Lucida Grande"/>
                <a:sym typeface="Lucida Grande"/>
              </a:rPr>
              <a:t>(nodes in independent set)</a:t>
            </a:r>
          </a:p>
        </p:txBody>
      </p:sp>
      <p:sp>
        <p:nvSpPr>
          <p:cNvPr id="598" name="Shape 598"/>
          <p:cNvSpPr/>
          <p:nvPr/>
        </p:nvSpPr>
        <p:spPr>
          <a:xfrm>
            <a:off x="4899059" y="9020104"/>
            <a:ext cx="2106182"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58702" marR="58702" lvl="0">
              <a:buFont typeface="Helvetica"/>
              <a:tabLst>
                <a:tab pos="1066800" algn="l"/>
              </a:tabLst>
              <a:defRPr sz="1800">
                <a:solidFill>
                  <a:srgbClr val="000000"/>
                </a:solidFill>
              </a:defRPr>
            </a:pPr>
            <a:r>
              <a:rPr sz="1600" b="1">
                <a:latin typeface="Lucida Grande"/>
                <a:ea typeface="Lucida Grande"/>
                <a:cs typeface="Lucida Grande"/>
                <a:sym typeface="Lucida Grande"/>
              </a:rPr>
              <a:t>hard-coded inputs</a:t>
            </a:r>
          </a:p>
          <a:p>
            <a:pPr marL="58702" marR="58702" lvl="0">
              <a:buFont typeface="Helvetica"/>
              <a:tabLst>
                <a:tab pos="1066800" algn="l"/>
              </a:tabLst>
              <a:defRPr sz="1800">
                <a:solidFill>
                  <a:srgbClr val="000000"/>
                </a:solidFill>
              </a:defRPr>
            </a:pPr>
            <a:r>
              <a:rPr sz="1600" b="1">
                <a:latin typeface="Lucida Grande"/>
                <a:ea typeface="Lucida Grande"/>
                <a:cs typeface="Lucida Grande"/>
                <a:sym typeface="Lucida Grande"/>
              </a:rPr>
              <a:t>(graph description)</a:t>
            </a:r>
          </a:p>
        </p:txBody>
      </p:sp>
      <p:grpSp>
        <p:nvGrpSpPr>
          <p:cNvPr id="601" name="Group 601"/>
          <p:cNvGrpSpPr/>
          <p:nvPr/>
        </p:nvGrpSpPr>
        <p:grpSpPr>
          <a:xfrm>
            <a:off x="5718951" y="4093351"/>
            <a:ext cx="428979" cy="428979"/>
            <a:chOff x="0" y="0"/>
            <a:chExt cx="428977" cy="428977"/>
          </a:xfrm>
        </p:grpSpPr>
        <p:sp>
          <p:nvSpPr>
            <p:cNvPr id="599" name="Shape 599"/>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00" name="Shape 600"/>
            <p:cNvSpPr/>
            <p:nvPr/>
          </p:nvSpPr>
          <p:spPr>
            <a:xfrm>
              <a:off x="50757" y="35866"/>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675" name="Shape 675"/>
          <p:cNvSpPr/>
          <p:nvPr/>
        </p:nvSpPr>
        <p:spPr>
          <a:xfrm>
            <a:off x="5344597" y="4450337"/>
            <a:ext cx="423587" cy="3652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grpSp>
        <p:nvGrpSpPr>
          <p:cNvPr id="605" name="Group 605"/>
          <p:cNvGrpSpPr/>
          <p:nvPr/>
        </p:nvGrpSpPr>
        <p:grpSpPr>
          <a:xfrm>
            <a:off x="4964853" y="4743591"/>
            <a:ext cx="428979" cy="428978"/>
            <a:chOff x="0" y="0"/>
            <a:chExt cx="428977" cy="428977"/>
          </a:xfrm>
        </p:grpSpPr>
        <p:sp>
          <p:nvSpPr>
            <p:cNvPr id="603" name="Shape 603"/>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04" name="Shape 604"/>
            <p:cNvSpPr/>
            <p:nvPr/>
          </p:nvSpPr>
          <p:spPr>
            <a:xfrm>
              <a:off x="50757" y="35867"/>
              <a:ext cx="327463" cy="355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grpSp>
        <p:nvGrpSpPr>
          <p:cNvPr id="608" name="Group 608"/>
          <p:cNvGrpSpPr/>
          <p:nvPr/>
        </p:nvGrpSpPr>
        <p:grpSpPr>
          <a:xfrm>
            <a:off x="4206240" y="5610578"/>
            <a:ext cx="428978" cy="428978"/>
            <a:chOff x="0" y="0"/>
            <a:chExt cx="428977" cy="428977"/>
          </a:xfrm>
        </p:grpSpPr>
        <p:sp>
          <p:nvSpPr>
            <p:cNvPr id="606" name="Shape 606"/>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07" name="Shape 607"/>
            <p:cNvSpPr/>
            <p:nvPr/>
          </p:nvSpPr>
          <p:spPr>
            <a:xfrm>
              <a:off x="50757" y="35866"/>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676" name="Shape 676"/>
          <p:cNvSpPr/>
          <p:nvPr/>
        </p:nvSpPr>
        <p:spPr>
          <a:xfrm>
            <a:off x="4577152" y="5134909"/>
            <a:ext cx="447465" cy="5113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grpSp>
        <p:nvGrpSpPr>
          <p:cNvPr id="612" name="Group 612"/>
          <p:cNvGrpSpPr/>
          <p:nvPr/>
        </p:nvGrpSpPr>
        <p:grpSpPr>
          <a:xfrm>
            <a:off x="5493793" y="8100907"/>
            <a:ext cx="463862" cy="428978"/>
            <a:chOff x="0" y="0"/>
            <a:chExt cx="463860" cy="428977"/>
          </a:xfrm>
        </p:grpSpPr>
        <p:sp>
          <p:nvSpPr>
            <p:cNvPr id="610" name="Shape 610"/>
            <p:cNvSpPr/>
            <p:nvPr/>
          </p:nvSpPr>
          <p:spPr>
            <a:xfrm>
              <a:off x="1744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11" name="Shape 611"/>
            <p:cNvSpPr/>
            <p:nvPr/>
          </p:nvSpPr>
          <p:spPr>
            <a:xfrm>
              <a:off x="-1" y="91057"/>
              <a:ext cx="463862" cy="251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1400">
                  <a:solidFill>
                    <a:srgbClr val="000000"/>
                  </a:solidFill>
                </a:defRPr>
              </a:lvl1pPr>
            </a:lstStyle>
            <a:p>
              <a:pPr lvl="0">
                <a:defRPr sz="1800"/>
              </a:pPr>
              <a:r>
                <a:rPr sz="1400"/>
                <a:t>u-w</a:t>
              </a:r>
            </a:p>
          </p:txBody>
        </p:sp>
      </p:grpSp>
      <p:sp>
        <p:nvSpPr>
          <p:cNvPr id="677" name="Shape 677"/>
          <p:cNvSpPr/>
          <p:nvPr/>
        </p:nvSpPr>
        <p:spPr>
          <a:xfrm>
            <a:off x="5721605" y="6039846"/>
            <a:ext cx="3723" cy="20562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sp>
        <p:nvSpPr>
          <p:cNvPr id="614" name="Shape 614"/>
          <p:cNvSpPr/>
          <p:nvPr/>
        </p:nvSpPr>
        <p:spPr>
          <a:xfrm>
            <a:off x="5657144" y="8667608"/>
            <a:ext cx="200029"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0</a:t>
            </a:r>
          </a:p>
        </p:txBody>
      </p:sp>
      <p:grpSp>
        <p:nvGrpSpPr>
          <p:cNvPr id="617" name="Group 617"/>
          <p:cNvGrpSpPr/>
          <p:nvPr/>
        </p:nvGrpSpPr>
        <p:grpSpPr>
          <a:xfrm>
            <a:off x="5506720" y="5606062"/>
            <a:ext cx="428978" cy="428979"/>
            <a:chOff x="0" y="0"/>
            <a:chExt cx="428977" cy="428977"/>
          </a:xfrm>
        </p:grpSpPr>
        <p:sp>
          <p:nvSpPr>
            <p:cNvPr id="615" name="Shape 615"/>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16" name="Shape 616"/>
            <p:cNvSpPr/>
            <p:nvPr/>
          </p:nvSpPr>
          <p:spPr>
            <a:xfrm>
              <a:off x="50757" y="35866"/>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grpSp>
        <p:nvGrpSpPr>
          <p:cNvPr id="620" name="Group 620"/>
          <p:cNvGrpSpPr/>
          <p:nvPr/>
        </p:nvGrpSpPr>
        <p:grpSpPr>
          <a:xfrm>
            <a:off x="6785841" y="8105422"/>
            <a:ext cx="455327" cy="428979"/>
            <a:chOff x="0" y="0"/>
            <a:chExt cx="455325" cy="428977"/>
          </a:xfrm>
        </p:grpSpPr>
        <p:sp>
          <p:nvSpPr>
            <p:cNvPr id="618" name="Shape 618"/>
            <p:cNvSpPr/>
            <p:nvPr/>
          </p:nvSpPr>
          <p:spPr>
            <a:xfrm>
              <a:off x="25874"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19" name="Shape 619"/>
            <p:cNvSpPr/>
            <p:nvPr/>
          </p:nvSpPr>
          <p:spPr>
            <a:xfrm>
              <a:off x="-1" y="91057"/>
              <a:ext cx="455327" cy="251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1400">
                  <a:solidFill>
                    <a:srgbClr val="000000"/>
                  </a:solidFill>
                </a:defRPr>
              </a:lvl1pPr>
            </a:lstStyle>
            <a:p>
              <a:pPr lvl="0">
                <a:defRPr sz="1800"/>
              </a:pPr>
              <a:r>
                <a:rPr sz="1400"/>
                <a:t>v-w</a:t>
              </a:r>
            </a:p>
          </p:txBody>
        </p:sp>
      </p:grpSp>
      <p:sp>
        <p:nvSpPr>
          <p:cNvPr id="678" name="Shape 678"/>
          <p:cNvSpPr/>
          <p:nvPr/>
        </p:nvSpPr>
        <p:spPr>
          <a:xfrm>
            <a:off x="7014222" y="6044361"/>
            <a:ext cx="6748" cy="20566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sp>
        <p:nvSpPr>
          <p:cNvPr id="622" name="Shape 622"/>
          <p:cNvSpPr/>
          <p:nvPr/>
        </p:nvSpPr>
        <p:spPr>
          <a:xfrm>
            <a:off x="6957625" y="8660835"/>
            <a:ext cx="200028"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1</a:t>
            </a:r>
          </a:p>
        </p:txBody>
      </p:sp>
      <p:grpSp>
        <p:nvGrpSpPr>
          <p:cNvPr id="625" name="Group 625"/>
          <p:cNvGrpSpPr/>
          <p:nvPr/>
        </p:nvGrpSpPr>
        <p:grpSpPr>
          <a:xfrm>
            <a:off x="6807199" y="5610578"/>
            <a:ext cx="428979" cy="428978"/>
            <a:chOff x="0" y="0"/>
            <a:chExt cx="428977" cy="428977"/>
          </a:xfrm>
        </p:grpSpPr>
        <p:sp>
          <p:nvSpPr>
            <p:cNvPr id="623" name="Shape 623"/>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24" name="Shape 624"/>
            <p:cNvSpPr/>
            <p:nvPr/>
          </p:nvSpPr>
          <p:spPr>
            <a:xfrm>
              <a:off x="50758" y="35866"/>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679" name="Shape 679"/>
          <p:cNvSpPr/>
          <p:nvPr/>
        </p:nvSpPr>
        <p:spPr>
          <a:xfrm>
            <a:off x="6060811" y="4485419"/>
            <a:ext cx="832653" cy="1160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grpSp>
        <p:nvGrpSpPr>
          <p:cNvPr id="629" name="Group 629"/>
          <p:cNvGrpSpPr/>
          <p:nvPr/>
        </p:nvGrpSpPr>
        <p:grpSpPr>
          <a:xfrm>
            <a:off x="8274755" y="8105422"/>
            <a:ext cx="428979" cy="428979"/>
            <a:chOff x="0" y="0"/>
            <a:chExt cx="428977" cy="428977"/>
          </a:xfrm>
        </p:grpSpPr>
        <p:sp>
          <p:nvSpPr>
            <p:cNvPr id="627" name="Shape 627"/>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28" name="Shape 628"/>
            <p:cNvSpPr/>
            <p:nvPr/>
          </p:nvSpPr>
          <p:spPr>
            <a:xfrm>
              <a:off x="70379" y="73410"/>
              <a:ext cx="288220" cy="2858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1800">
                  <a:solidFill>
                    <a:srgbClr val="000000"/>
                  </a:solidFill>
                </a:defRPr>
              </a:lvl1pPr>
            </a:lstStyle>
            <a:p>
              <a:pPr lvl="0"/>
              <a:r>
                <a:t>u</a:t>
              </a:r>
            </a:p>
          </p:txBody>
        </p:sp>
      </p:grpSp>
      <p:sp>
        <p:nvSpPr>
          <p:cNvPr id="680" name="Shape 680"/>
          <p:cNvSpPr/>
          <p:nvPr/>
        </p:nvSpPr>
        <p:spPr>
          <a:xfrm>
            <a:off x="8485666" y="7482563"/>
            <a:ext cx="2642" cy="618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sp>
        <p:nvSpPr>
          <p:cNvPr id="631" name="Shape 631"/>
          <p:cNvSpPr/>
          <p:nvPr/>
        </p:nvSpPr>
        <p:spPr>
          <a:xfrm>
            <a:off x="8420664" y="8660835"/>
            <a:ext cx="157154"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a:t>
            </a:r>
          </a:p>
        </p:txBody>
      </p:sp>
      <p:grpSp>
        <p:nvGrpSpPr>
          <p:cNvPr id="634" name="Group 634"/>
          <p:cNvGrpSpPr/>
          <p:nvPr/>
        </p:nvGrpSpPr>
        <p:grpSpPr>
          <a:xfrm>
            <a:off x="8270240" y="7048782"/>
            <a:ext cx="428978" cy="428978"/>
            <a:chOff x="0" y="0"/>
            <a:chExt cx="428977" cy="428977"/>
          </a:xfrm>
        </p:grpSpPr>
        <p:sp>
          <p:nvSpPr>
            <p:cNvPr id="632" name="Shape 632"/>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33" name="Shape 633"/>
            <p:cNvSpPr/>
            <p:nvPr/>
          </p:nvSpPr>
          <p:spPr>
            <a:xfrm>
              <a:off x="50757" y="35867"/>
              <a:ext cx="327463" cy="355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grpSp>
        <p:nvGrpSpPr>
          <p:cNvPr id="637" name="Group 637"/>
          <p:cNvGrpSpPr/>
          <p:nvPr/>
        </p:nvGrpSpPr>
        <p:grpSpPr>
          <a:xfrm>
            <a:off x="9575235" y="8100907"/>
            <a:ext cx="428979" cy="428978"/>
            <a:chOff x="0" y="0"/>
            <a:chExt cx="428977" cy="428977"/>
          </a:xfrm>
        </p:grpSpPr>
        <p:sp>
          <p:nvSpPr>
            <p:cNvPr id="635" name="Shape 635"/>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36" name="Shape 636"/>
            <p:cNvSpPr/>
            <p:nvPr/>
          </p:nvSpPr>
          <p:spPr>
            <a:xfrm>
              <a:off x="75865" y="73410"/>
              <a:ext cx="277248" cy="2858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1800">
                  <a:solidFill>
                    <a:srgbClr val="000000"/>
                  </a:solidFill>
                </a:defRPr>
              </a:lvl1pPr>
            </a:lstStyle>
            <a:p>
              <a:pPr lvl="0"/>
              <a:r>
                <a:t>v</a:t>
              </a:r>
            </a:p>
          </p:txBody>
        </p:sp>
      </p:grpSp>
      <p:sp>
        <p:nvSpPr>
          <p:cNvPr id="638" name="Shape 638"/>
          <p:cNvSpPr/>
          <p:nvPr/>
        </p:nvSpPr>
        <p:spPr>
          <a:xfrm>
            <a:off x="9721144" y="8656320"/>
            <a:ext cx="157154"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a:t>
            </a:r>
          </a:p>
        </p:txBody>
      </p:sp>
      <p:grpSp>
        <p:nvGrpSpPr>
          <p:cNvPr id="641" name="Group 641"/>
          <p:cNvGrpSpPr/>
          <p:nvPr/>
        </p:nvGrpSpPr>
        <p:grpSpPr>
          <a:xfrm>
            <a:off x="9570720" y="7048499"/>
            <a:ext cx="428979" cy="428979"/>
            <a:chOff x="0" y="0"/>
            <a:chExt cx="428977" cy="428977"/>
          </a:xfrm>
        </p:grpSpPr>
        <p:sp>
          <p:nvSpPr>
            <p:cNvPr id="639" name="Shape 639"/>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40" name="Shape 640"/>
            <p:cNvSpPr/>
            <p:nvPr/>
          </p:nvSpPr>
          <p:spPr>
            <a:xfrm>
              <a:off x="50758" y="31633"/>
              <a:ext cx="327463" cy="3555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grpSp>
        <p:nvGrpSpPr>
          <p:cNvPr id="644" name="Group 644"/>
          <p:cNvGrpSpPr/>
          <p:nvPr/>
        </p:nvGrpSpPr>
        <p:grpSpPr>
          <a:xfrm>
            <a:off x="10875715" y="8105422"/>
            <a:ext cx="428979" cy="428979"/>
            <a:chOff x="0" y="0"/>
            <a:chExt cx="428977" cy="428977"/>
          </a:xfrm>
        </p:grpSpPr>
        <p:sp>
          <p:nvSpPr>
            <p:cNvPr id="642" name="Shape 642"/>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43" name="Shape 643"/>
            <p:cNvSpPr/>
            <p:nvPr/>
          </p:nvSpPr>
          <p:spPr>
            <a:xfrm>
              <a:off x="45233" y="73410"/>
              <a:ext cx="338512" cy="2858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1800">
                  <a:solidFill>
                    <a:srgbClr val="000000"/>
                  </a:solidFill>
                </a:defRPr>
              </a:lvl1pPr>
            </a:lstStyle>
            <a:p>
              <a:pPr lvl="0"/>
              <a:r>
                <a:t>w</a:t>
              </a:r>
            </a:p>
          </p:txBody>
        </p:sp>
      </p:grpSp>
      <p:sp>
        <p:nvSpPr>
          <p:cNvPr id="681" name="Shape 681"/>
          <p:cNvSpPr/>
          <p:nvPr/>
        </p:nvSpPr>
        <p:spPr>
          <a:xfrm>
            <a:off x="11086626" y="7482563"/>
            <a:ext cx="2642" cy="618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sp>
        <p:nvSpPr>
          <p:cNvPr id="646" name="Shape 646"/>
          <p:cNvSpPr/>
          <p:nvPr/>
        </p:nvSpPr>
        <p:spPr>
          <a:xfrm>
            <a:off x="11021625" y="8660835"/>
            <a:ext cx="157153" cy="19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a:solidFill>
                  <a:srgbClr val="000000"/>
                </a:solidFill>
              </a:defRPr>
            </a:lvl1pPr>
          </a:lstStyle>
          <a:p>
            <a:pPr lvl="0">
              <a:defRPr sz="1800"/>
            </a:pPr>
            <a:r>
              <a:rPr sz="1600"/>
              <a:t>?</a:t>
            </a:r>
          </a:p>
        </p:txBody>
      </p:sp>
      <p:grpSp>
        <p:nvGrpSpPr>
          <p:cNvPr id="649" name="Group 649"/>
          <p:cNvGrpSpPr/>
          <p:nvPr/>
        </p:nvGrpSpPr>
        <p:grpSpPr>
          <a:xfrm>
            <a:off x="10871199" y="7048782"/>
            <a:ext cx="428979" cy="428978"/>
            <a:chOff x="0" y="0"/>
            <a:chExt cx="428977" cy="428977"/>
          </a:xfrm>
        </p:grpSpPr>
        <p:sp>
          <p:nvSpPr>
            <p:cNvPr id="647" name="Shape 647"/>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48" name="Shape 648"/>
            <p:cNvSpPr/>
            <p:nvPr/>
          </p:nvSpPr>
          <p:spPr>
            <a:xfrm>
              <a:off x="50758" y="35867"/>
              <a:ext cx="327463" cy="355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682" name="Shape 682"/>
          <p:cNvSpPr/>
          <p:nvPr/>
        </p:nvSpPr>
        <p:spPr>
          <a:xfrm>
            <a:off x="9954820" y="7400358"/>
            <a:ext cx="965933" cy="7823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sp>
        <p:nvSpPr>
          <p:cNvPr id="683" name="Shape 683"/>
          <p:cNvSpPr/>
          <p:nvPr/>
        </p:nvSpPr>
        <p:spPr>
          <a:xfrm>
            <a:off x="8654648" y="7400264"/>
            <a:ext cx="964442" cy="7775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sp>
        <p:nvSpPr>
          <p:cNvPr id="684" name="Shape 684"/>
          <p:cNvSpPr/>
          <p:nvPr/>
        </p:nvSpPr>
        <p:spPr>
          <a:xfrm>
            <a:off x="8659089" y="7400927"/>
            <a:ext cx="956985" cy="7804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sp>
        <p:nvSpPr>
          <p:cNvPr id="685" name="Shape 685"/>
          <p:cNvSpPr/>
          <p:nvPr/>
        </p:nvSpPr>
        <p:spPr>
          <a:xfrm>
            <a:off x="9959877" y="7400835"/>
            <a:ext cx="956366" cy="7764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sp>
        <p:nvSpPr>
          <p:cNvPr id="686" name="Shape 686"/>
          <p:cNvSpPr/>
          <p:nvPr/>
        </p:nvSpPr>
        <p:spPr>
          <a:xfrm>
            <a:off x="4627278" y="5898162"/>
            <a:ext cx="3650611" cy="12919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cap="sq">
            <a:solidFill>
              <a:srgbClr val="929292"/>
            </a:solidFill>
            <a:miter lim="400000"/>
          </a:ln>
        </p:spPr>
        <p:txBody>
          <a:bodyPr/>
          <a:lstStyle/>
          <a:p>
            <a:pPr lvl="0"/>
            <a:endParaRPr/>
          </a:p>
        </p:txBody>
      </p:sp>
      <p:sp>
        <p:nvSpPr>
          <p:cNvPr id="687" name="Shape 687"/>
          <p:cNvSpPr/>
          <p:nvPr/>
        </p:nvSpPr>
        <p:spPr>
          <a:xfrm>
            <a:off x="5927690" y="5893838"/>
            <a:ext cx="3650747" cy="12957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sp>
        <p:nvSpPr>
          <p:cNvPr id="688" name="Shape 688"/>
          <p:cNvSpPr/>
          <p:nvPr/>
        </p:nvSpPr>
        <p:spPr>
          <a:xfrm>
            <a:off x="7228238" y="5898162"/>
            <a:ext cx="3650610" cy="12919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grpSp>
        <p:nvGrpSpPr>
          <p:cNvPr id="659" name="Group 659"/>
          <p:cNvGrpSpPr/>
          <p:nvPr/>
        </p:nvGrpSpPr>
        <p:grpSpPr>
          <a:xfrm>
            <a:off x="8920480" y="5748302"/>
            <a:ext cx="428979" cy="428979"/>
            <a:chOff x="0" y="0"/>
            <a:chExt cx="428977" cy="428977"/>
          </a:xfrm>
        </p:grpSpPr>
        <p:sp>
          <p:nvSpPr>
            <p:cNvPr id="657" name="Shape 657"/>
            <p:cNvSpPr/>
            <p:nvPr/>
          </p:nvSpPr>
          <p:spPr>
            <a:xfrm>
              <a:off x="-1" y="-1"/>
              <a:ext cx="428979" cy="428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525" cap="flat">
              <a:solidFill>
                <a:srgbClr val="000000"/>
              </a:solidFill>
              <a:prstDash val="solid"/>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658" name="Shape 658"/>
            <p:cNvSpPr/>
            <p:nvPr/>
          </p:nvSpPr>
          <p:spPr>
            <a:xfrm>
              <a:off x="50757" y="35867"/>
              <a:ext cx="327463" cy="355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400">
                  <a:solidFill>
                    <a:srgbClr val="000000"/>
                  </a:solidFill>
                </a:defRPr>
              </a:lvl1pPr>
            </a:lstStyle>
            <a:p>
              <a:pPr lvl="0">
                <a:defRPr sz="1800"/>
              </a:pPr>
              <a:r>
                <a:rPr sz="2400"/>
                <a:t>∨</a:t>
              </a:r>
            </a:p>
          </p:txBody>
        </p:sp>
      </p:grpSp>
      <p:sp>
        <p:nvSpPr>
          <p:cNvPr id="689" name="Shape 689"/>
          <p:cNvSpPr/>
          <p:nvPr/>
        </p:nvSpPr>
        <p:spPr>
          <a:xfrm>
            <a:off x="8582748" y="6158613"/>
            <a:ext cx="454310" cy="9086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sp>
        <p:nvSpPr>
          <p:cNvPr id="690" name="Shape 690"/>
          <p:cNvSpPr/>
          <p:nvPr/>
        </p:nvSpPr>
        <p:spPr>
          <a:xfrm>
            <a:off x="9232906" y="6158623"/>
            <a:ext cx="454210" cy="9082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sp>
        <p:nvSpPr>
          <p:cNvPr id="691" name="Shape 691"/>
          <p:cNvSpPr/>
          <p:nvPr/>
        </p:nvSpPr>
        <p:spPr>
          <a:xfrm>
            <a:off x="9319580" y="5321301"/>
            <a:ext cx="827263" cy="5244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929292"/>
            </a:solidFill>
            <a:miter lim="400000"/>
            <a:headEnd type="triangle"/>
          </a:ln>
        </p:spPr>
        <p:txBody>
          <a:bodyPr/>
          <a:lstStyle/>
          <a:p>
            <a:pPr lvl="0"/>
            <a:endParaRPr/>
          </a:p>
        </p:txBody>
      </p:sp>
      <p:sp>
        <p:nvSpPr>
          <p:cNvPr id="692" name="Shape 692"/>
          <p:cNvSpPr/>
          <p:nvPr/>
        </p:nvSpPr>
        <p:spPr>
          <a:xfrm>
            <a:off x="10406938" y="5409914"/>
            <a:ext cx="603298" cy="16473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929292"/>
            </a:solidFill>
            <a:miter lim="400000"/>
            <a:headEnd type="triangle"/>
          </a:ln>
        </p:spPr>
        <p:txBody>
          <a:bodyPr/>
          <a:lstStyle/>
          <a:p>
            <a:pPr lvl="0"/>
            <a:endParaRPr/>
          </a:p>
        </p:txBody>
      </p:sp>
      <p:sp>
        <p:nvSpPr>
          <p:cNvPr id="664" name="Shape 664"/>
          <p:cNvSpPr/>
          <p:nvPr/>
        </p:nvSpPr>
        <p:spPr>
          <a:xfrm>
            <a:off x="10618116" y="4955822"/>
            <a:ext cx="1457787"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set of size 2?</a:t>
            </a:r>
          </a:p>
        </p:txBody>
      </p:sp>
      <p:sp>
        <p:nvSpPr>
          <p:cNvPr id="665" name="Shape 665"/>
          <p:cNvSpPr/>
          <p:nvPr/>
        </p:nvSpPr>
        <p:spPr>
          <a:xfrm>
            <a:off x="2688026" y="3966633"/>
            <a:ext cx="2642657"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58702" marR="58702" lvl="0">
              <a:buFont typeface="Helvetica"/>
              <a:tabLst>
                <a:tab pos="1066800" algn="l"/>
              </a:tabLst>
              <a:defRPr sz="1800">
                <a:solidFill>
                  <a:srgbClr val="000000"/>
                </a:solidFill>
              </a:defRPr>
            </a:pPr>
            <a:r>
              <a:rPr sz="1600" b="1">
                <a:latin typeface="Lucida Grande"/>
                <a:ea typeface="Lucida Grande"/>
                <a:cs typeface="Lucida Grande"/>
                <a:sym typeface="Lucida Grande"/>
              </a:rPr>
              <a:t>both endpoints of some</a:t>
            </a:r>
          </a:p>
          <a:p>
            <a:pPr marL="58702" marR="58702" lvl="0">
              <a:buFont typeface="Helvetica"/>
              <a:tabLst>
                <a:tab pos="1066800" algn="l"/>
              </a:tabLst>
              <a:defRPr sz="1800">
                <a:solidFill>
                  <a:srgbClr val="000000"/>
                </a:solidFill>
              </a:defRPr>
            </a:pPr>
            <a:r>
              <a:rPr sz="1600" b="1">
                <a:latin typeface="Lucida Grande"/>
                <a:ea typeface="Lucida Grande"/>
                <a:cs typeface="Lucida Grande"/>
                <a:sym typeface="Lucida Grande"/>
              </a:rPr>
              <a:t>edge have been chosen?</a:t>
            </a:r>
          </a:p>
        </p:txBody>
      </p:sp>
      <p:sp>
        <p:nvSpPr>
          <p:cNvPr id="666" name="Shape 666"/>
          <p:cNvSpPr/>
          <p:nvPr/>
        </p:nvSpPr>
        <p:spPr>
          <a:xfrm>
            <a:off x="4503144" y="3327964"/>
            <a:ext cx="1865576" cy="228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independent set?</a:t>
            </a:r>
          </a:p>
        </p:txBody>
      </p:sp>
      <p:sp>
        <p:nvSpPr>
          <p:cNvPr id="667" name="Shape 6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30</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8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59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61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61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62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6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5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9" nodeType="clickEffect">
                                  <p:stCondLst>
                                    <p:cond delay="0"/>
                                  </p:stCondLst>
                                  <p:iterate>
                                    <p:tmAbs val="0"/>
                                  </p:iterate>
                                  <p:childTnLst>
                                    <p:set>
                                      <p:cBhvr>
                                        <p:cTn id="31" fill="hold"/>
                                        <p:tgtEl>
                                          <p:spTgt spid="59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10" nodeType="afterEffect">
                                  <p:stCondLst>
                                    <p:cond delay="0"/>
                                  </p:stCondLst>
                                  <p:iterate>
                                    <p:tmAbs val="0"/>
                                  </p:iterate>
                                  <p:childTnLst>
                                    <p:set>
                                      <p:cBhvr>
                                        <p:cTn id="34" fill="hold"/>
                                        <p:tgtEl>
                                          <p:spTgt spid="62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11" nodeType="afterEffect">
                                  <p:stCondLst>
                                    <p:cond delay="0"/>
                                  </p:stCondLst>
                                  <p:iterate>
                                    <p:tmAbs val="0"/>
                                  </p:iterate>
                                  <p:childTnLst>
                                    <p:set>
                                      <p:cBhvr>
                                        <p:cTn id="37" fill="hold"/>
                                        <p:tgtEl>
                                          <p:spTgt spid="631"/>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12" nodeType="afterEffect">
                                  <p:stCondLst>
                                    <p:cond delay="0"/>
                                  </p:stCondLst>
                                  <p:iterate>
                                    <p:tmAbs val="0"/>
                                  </p:iterate>
                                  <p:childTnLst>
                                    <p:set>
                                      <p:cBhvr>
                                        <p:cTn id="40" fill="hold"/>
                                        <p:tgtEl>
                                          <p:spTgt spid="637"/>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13" nodeType="afterEffect">
                                  <p:stCondLst>
                                    <p:cond delay="0"/>
                                  </p:stCondLst>
                                  <p:iterate>
                                    <p:tmAbs val="0"/>
                                  </p:iterate>
                                  <p:childTnLst>
                                    <p:set>
                                      <p:cBhvr>
                                        <p:cTn id="43" fill="hold"/>
                                        <p:tgtEl>
                                          <p:spTgt spid="638"/>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4" nodeType="afterEffect">
                                  <p:stCondLst>
                                    <p:cond delay="0"/>
                                  </p:stCondLst>
                                  <p:iterate>
                                    <p:tmAbs val="0"/>
                                  </p:iterate>
                                  <p:childTnLst>
                                    <p:set>
                                      <p:cBhvr>
                                        <p:cTn id="46" fill="hold"/>
                                        <p:tgtEl>
                                          <p:spTgt spid="644"/>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15" nodeType="afterEffect">
                                  <p:stCondLst>
                                    <p:cond delay="0"/>
                                  </p:stCondLst>
                                  <p:iterate>
                                    <p:tmAbs val="0"/>
                                  </p:iterate>
                                  <p:childTnLst>
                                    <p:set>
                                      <p:cBhvr>
                                        <p:cTn id="49" fill="hold"/>
                                        <p:tgtEl>
                                          <p:spTgt spid="6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16" nodeType="clickEffect">
                                  <p:stCondLst>
                                    <p:cond delay="0"/>
                                  </p:stCondLst>
                                  <p:iterate>
                                    <p:tmAbs val="0"/>
                                  </p:iterate>
                                  <p:childTnLst>
                                    <p:set>
                                      <p:cBhvr>
                                        <p:cTn id="53" fill="hold"/>
                                        <p:tgtEl>
                                          <p:spTgt spid="664"/>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17" nodeType="afterEffect">
                                  <p:stCondLst>
                                    <p:cond delay="0"/>
                                  </p:stCondLst>
                                  <p:iterate>
                                    <p:tmAbs val="0"/>
                                  </p:iterate>
                                  <p:childTnLst>
                                    <p:set>
                                      <p:cBhvr>
                                        <p:cTn id="56" fill="hold"/>
                                        <p:tgtEl>
                                          <p:spTgt spid="59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18" nodeType="afterEffect">
                                  <p:stCondLst>
                                    <p:cond delay="0"/>
                                  </p:stCondLst>
                                  <p:iterate>
                                    <p:tmAbs val="0"/>
                                  </p:iterate>
                                  <p:childTnLst>
                                    <p:set>
                                      <p:cBhvr>
                                        <p:cTn id="59" fill="hold"/>
                                        <p:tgtEl>
                                          <p:spTgt spid="680"/>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19" nodeType="afterEffect">
                                  <p:stCondLst>
                                    <p:cond delay="0"/>
                                  </p:stCondLst>
                                  <p:iterate>
                                    <p:tmAbs val="0"/>
                                  </p:iterate>
                                  <p:childTnLst>
                                    <p:set>
                                      <p:cBhvr>
                                        <p:cTn id="62" fill="hold"/>
                                        <p:tgtEl>
                                          <p:spTgt spid="634"/>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20" nodeType="afterEffect">
                                  <p:stCondLst>
                                    <p:cond delay="0"/>
                                  </p:stCondLst>
                                  <p:iterate>
                                    <p:tmAbs val="0"/>
                                  </p:iterate>
                                  <p:childTnLst>
                                    <p:set>
                                      <p:cBhvr>
                                        <p:cTn id="65" fill="hold"/>
                                        <p:tgtEl>
                                          <p:spTgt spid="641"/>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21" nodeType="afterEffect">
                                  <p:stCondLst>
                                    <p:cond delay="0"/>
                                  </p:stCondLst>
                                  <p:iterate>
                                    <p:tmAbs val="0"/>
                                  </p:iterate>
                                  <p:childTnLst>
                                    <p:set>
                                      <p:cBhvr>
                                        <p:cTn id="68" fill="hold"/>
                                        <p:tgtEl>
                                          <p:spTgt spid="681"/>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22" nodeType="afterEffect">
                                  <p:stCondLst>
                                    <p:cond delay="0"/>
                                  </p:stCondLst>
                                  <p:iterate>
                                    <p:tmAbs val="0"/>
                                  </p:iterate>
                                  <p:childTnLst>
                                    <p:set>
                                      <p:cBhvr>
                                        <p:cTn id="71" fill="hold"/>
                                        <p:tgtEl>
                                          <p:spTgt spid="649"/>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23" nodeType="afterEffect">
                                  <p:stCondLst>
                                    <p:cond delay="0"/>
                                  </p:stCondLst>
                                  <p:iterate>
                                    <p:tmAbs val="0"/>
                                  </p:iterate>
                                  <p:childTnLst>
                                    <p:set>
                                      <p:cBhvr>
                                        <p:cTn id="74" fill="hold"/>
                                        <p:tgtEl>
                                          <p:spTgt spid="682"/>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24" nodeType="afterEffect">
                                  <p:stCondLst>
                                    <p:cond delay="0"/>
                                  </p:stCondLst>
                                  <p:iterate>
                                    <p:tmAbs val="0"/>
                                  </p:iterate>
                                  <p:childTnLst>
                                    <p:set>
                                      <p:cBhvr>
                                        <p:cTn id="77" fill="hold"/>
                                        <p:tgtEl>
                                          <p:spTgt spid="683"/>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25" nodeType="afterEffect">
                                  <p:stCondLst>
                                    <p:cond delay="0"/>
                                  </p:stCondLst>
                                  <p:iterate>
                                    <p:tmAbs val="0"/>
                                  </p:iterate>
                                  <p:childTnLst>
                                    <p:set>
                                      <p:cBhvr>
                                        <p:cTn id="80" fill="hold"/>
                                        <p:tgtEl>
                                          <p:spTgt spid="684"/>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26" nodeType="afterEffect">
                                  <p:stCondLst>
                                    <p:cond delay="0"/>
                                  </p:stCondLst>
                                  <p:iterate>
                                    <p:tmAbs val="0"/>
                                  </p:iterate>
                                  <p:childTnLst>
                                    <p:set>
                                      <p:cBhvr>
                                        <p:cTn id="83" fill="hold"/>
                                        <p:tgtEl>
                                          <p:spTgt spid="685"/>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27" nodeType="afterEffect">
                                  <p:stCondLst>
                                    <p:cond delay="0"/>
                                  </p:stCondLst>
                                  <p:iterate>
                                    <p:tmAbs val="0"/>
                                  </p:iterate>
                                  <p:childTnLst>
                                    <p:set>
                                      <p:cBhvr>
                                        <p:cTn id="86" fill="hold"/>
                                        <p:tgtEl>
                                          <p:spTgt spid="659"/>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28" nodeType="afterEffect">
                                  <p:stCondLst>
                                    <p:cond delay="0"/>
                                  </p:stCondLst>
                                  <p:iterate>
                                    <p:tmAbs val="0"/>
                                  </p:iterate>
                                  <p:childTnLst>
                                    <p:set>
                                      <p:cBhvr>
                                        <p:cTn id="89" fill="hold"/>
                                        <p:tgtEl>
                                          <p:spTgt spid="689"/>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29" nodeType="afterEffect">
                                  <p:stCondLst>
                                    <p:cond delay="0"/>
                                  </p:stCondLst>
                                  <p:iterate>
                                    <p:tmAbs val="0"/>
                                  </p:iterate>
                                  <p:childTnLst>
                                    <p:set>
                                      <p:cBhvr>
                                        <p:cTn id="92" fill="hold"/>
                                        <p:tgtEl>
                                          <p:spTgt spid="690"/>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30" nodeType="afterEffect">
                                  <p:stCondLst>
                                    <p:cond delay="0"/>
                                  </p:stCondLst>
                                  <p:iterate>
                                    <p:tmAbs val="0"/>
                                  </p:iterate>
                                  <p:childTnLst>
                                    <p:set>
                                      <p:cBhvr>
                                        <p:cTn id="95" fill="hold"/>
                                        <p:tgtEl>
                                          <p:spTgt spid="691"/>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grpId="31" nodeType="afterEffect">
                                  <p:stCondLst>
                                    <p:cond delay="0"/>
                                  </p:stCondLst>
                                  <p:iterate>
                                    <p:tmAbs val="0"/>
                                  </p:iterate>
                                  <p:childTnLst>
                                    <p:set>
                                      <p:cBhvr>
                                        <p:cTn id="98" fill="hold"/>
                                        <p:tgtEl>
                                          <p:spTgt spid="69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32" nodeType="clickEffect">
                                  <p:stCondLst>
                                    <p:cond delay="0"/>
                                  </p:stCondLst>
                                  <p:iterate>
                                    <p:tmAbs val="0"/>
                                  </p:iterate>
                                  <p:childTnLst>
                                    <p:set>
                                      <p:cBhvr>
                                        <p:cTn id="102" fill="hold"/>
                                        <p:tgtEl>
                                          <p:spTgt spid="665"/>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33" nodeType="afterEffect">
                                  <p:stCondLst>
                                    <p:cond delay="0"/>
                                  </p:stCondLst>
                                  <p:iterate>
                                    <p:tmAbs val="0"/>
                                  </p:iterate>
                                  <p:childTnLst>
                                    <p:set>
                                      <p:cBhvr>
                                        <p:cTn id="105" fill="hold"/>
                                        <p:tgtEl>
                                          <p:spTgt spid="673"/>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34" nodeType="afterEffect">
                                  <p:stCondLst>
                                    <p:cond delay="0"/>
                                  </p:stCondLst>
                                  <p:iterate>
                                    <p:tmAbs val="0"/>
                                  </p:iterate>
                                  <p:childTnLst>
                                    <p:set>
                                      <p:cBhvr>
                                        <p:cTn id="108" fill="hold"/>
                                        <p:tgtEl>
                                          <p:spTgt spid="677"/>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35" nodeType="afterEffect">
                                  <p:stCondLst>
                                    <p:cond delay="0"/>
                                  </p:stCondLst>
                                  <p:iterate>
                                    <p:tmAbs val="0"/>
                                  </p:iterate>
                                  <p:childTnLst>
                                    <p:set>
                                      <p:cBhvr>
                                        <p:cTn id="111" fill="hold"/>
                                        <p:tgtEl>
                                          <p:spTgt spid="678"/>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36" nodeType="afterEffect">
                                  <p:stCondLst>
                                    <p:cond delay="0"/>
                                  </p:stCondLst>
                                  <p:iterate>
                                    <p:tmAbs val="0"/>
                                  </p:iterate>
                                  <p:childTnLst>
                                    <p:set>
                                      <p:cBhvr>
                                        <p:cTn id="114" fill="hold"/>
                                        <p:tgtEl>
                                          <p:spTgt spid="674"/>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37" nodeType="afterEffect">
                                  <p:stCondLst>
                                    <p:cond delay="0"/>
                                  </p:stCondLst>
                                  <p:iterate>
                                    <p:tmAbs val="0"/>
                                  </p:iterate>
                                  <p:childTnLst>
                                    <p:set>
                                      <p:cBhvr>
                                        <p:cTn id="117" fill="hold"/>
                                        <p:tgtEl>
                                          <p:spTgt spid="601"/>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38" nodeType="afterEffect">
                                  <p:stCondLst>
                                    <p:cond delay="0"/>
                                  </p:stCondLst>
                                  <p:iterate>
                                    <p:tmAbs val="0"/>
                                  </p:iterate>
                                  <p:childTnLst>
                                    <p:set>
                                      <p:cBhvr>
                                        <p:cTn id="120" fill="hold"/>
                                        <p:tgtEl>
                                          <p:spTgt spid="675"/>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39" nodeType="afterEffect">
                                  <p:stCondLst>
                                    <p:cond delay="0"/>
                                  </p:stCondLst>
                                  <p:iterate>
                                    <p:tmAbs val="0"/>
                                  </p:iterate>
                                  <p:childTnLst>
                                    <p:set>
                                      <p:cBhvr>
                                        <p:cTn id="123" fill="hold"/>
                                        <p:tgtEl>
                                          <p:spTgt spid="605"/>
                                        </p:tgtEl>
                                        <p:attrNameLst>
                                          <p:attrName>style.visibility</p:attrName>
                                        </p:attrNameLst>
                                      </p:cBhvr>
                                      <p:to>
                                        <p:strVal val="visible"/>
                                      </p:to>
                                    </p:set>
                                  </p:childTnLst>
                                </p:cTn>
                              </p:par>
                            </p:childTnLst>
                          </p:cTn>
                        </p:par>
                        <p:par>
                          <p:cTn id="124" fill="hold">
                            <p:stCondLst>
                              <p:cond delay="0"/>
                            </p:stCondLst>
                            <p:childTnLst>
                              <p:par>
                                <p:cTn id="125" presetID="1" presetClass="entr" presetSubtype="0" fill="hold" grpId="40" nodeType="afterEffect">
                                  <p:stCondLst>
                                    <p:cond delay="0"/>
                                  </p:stCondLst>
                                  <p:iterate>
                                    <p:tmAbs val="0"/>
                                  </p:iterate>
                                  <p:childTnLst>
                                    <p:set>
                                      <p:cBhvr>
                                        <p:cTn id="126" fill="hold"/>
                                        <p:tgtEl>
                                          <p:spTgt spid="608"/>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grpId="41" nodeType="afterEffect">
                                  <p:stCondLst>
                                    <p:cond delay="0"/>
                                  </p:stCondLst>
                                  <p:iterate>
                                    <p:tmAbs val="0"/>
                                  </p:iterate>
                                  <p:childTnLst>
                                    <p:set>
                                      <p:cBhvr>
                                        <p:cTn id="129" fill="hold"/>
                                        <p:tgtEl>
                                          <p:spTgt spid="676"/>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42" nodeType="afterEffect">
                                  <p:stCondLst>
                                    <p:cond delay="0"/>
                                  </p:stCondLst>
                                  <p:iterate>
                                    <p:tmAbs val="0"/>
                                  </p:iterate>
                                  <p:childTnLst>
                                    <p:set>
                                      <p:cBhvr>
                                        <p:cTn id="132" fill="hold"/>
                                        <p:tgtEl>
                                          <p:spTgt spid="617"/>
                                        </p:tgtEl>
                                        <p:attrNameLst>
                                          <p:attrName>style.visibility</p:attrName>
                                        </p:attrNameLst>
                                      </p:cBhvr>
                                      <p:to>
                                        <p:strVal val="visible"/>
                                      </p:to>
                                    </p:set>
                                  </p:childTnLst>
                                </p:cTn>
                              </p:par>
                            </p:childTnLst>
                          </p:cTn>
                        </p:par>
                        <p:par>
                          <p:cTn id="133" fill="hold">
                            <p:stCondLst>
                              <p:cond delay="0"/>
                            </p:stCondLst>
                            <p:childTnLst>
                              <p:par>
                                <p:cTn id="134" presetID="1" presetClass="entr" presetSubtype="0" fill="hold" grpId="43" nodeType="afterEffect">
                                  <p:stCondLst>
                                    <p:cond delay="0"/>
                                  </p:stCondLst>
                                  <p:iterate>
                                    <p:tmAbs val="0"/>
                                  </p:iterate>
                                  <p:childTnLst>
                                    <p:set>
                                      <p:cBhvr>
                                        <p:cTn id="135" fill="hold"/>
                                        <p:tgtEl>
                                          <p:spTgt spid="625"/>
                                        </p:tgtEl>
                                        <p:attrNameLst>
                                          <p:attrName>style.visibility</p:attrName>
                                        </p:attrNameLst>
                                      </p:cBhvr>
                                      <p:to>
                                        <p:strVal val="visible"/>
                                      </p:to>
                                    </p:set>
                                  </p:childTnLst>
                                </p:cTn>
                              </p:par>
                            </p:childTnLst>
                          </p:cTn>
                        </p:par>
                        <p:par>
                          <p:cTn id="136" fill="hold">
                            <p:stCondLst>
                              <p:cond delay="0"/>
                            </p:stCondLst>
                            <p:childTnLst>
                              <p:par>
                                <p:cTn id="137" presetID="1" presetClass="entr" presetSubtype="0" fill="hold" grpId="44" nodeType="afterEffect">
                                  <p:stCondLst>
                                    <p:cond delay="0"/>
                                  </p:stCondLst>
                                  <p:iterate>
                                    <p:tmAbs val="0"/>
                                  </p:iterate>
                                  <p:childTnLst>
                                    <p:set>
                                      <p:cBhvr>
                                        <p:cTn id="138" fill="hold"/>
                                        <p:tgtEl>
                                          <p:spTgt spid="679"/>
                                        </p:tgtEl>
                                        <p:attrNameLst>
                                          <p:attrName>style.visibility</p:attrName>
                                        </p:attrNameLst>
                                      </p:cBhvr>
                                      <p:to>
                                        <p:strVal val="visible"/>
                                      </p:to>
                                    </p:set>
                                  </p:childTnLst>
                                </p:cTn>
                              </p:par>
                            </p:childTnLst>
                          </p:cTn>
                        </p:par>
                        <p:par>
                          <p:cTn id="139" fill="hold">
                            <p:stCondLst>
                              <p:cond delay="0"/>
                            </p:stCondLst>
                            <p:childTnLst>
                              <p:par>
                                <p:cTn id="140" presetID="1" presetClass="entr" presetSubtype="0" fill="hold" grpId="45" nodeType="afterEffect">
                                  <p:stCondLst>
                                    <p:cond delay="0"/>
                                  </p:stCondLst>
                                  <p:iterate>
                                    <p:tmAbs val="0"/>
                                  </p:iterate>
                                  <p:childTnLst>
                                    <p:set>
                                      <p:cBhvr>
                                        <p:cTn id="141" fill="hold"/>
                                        <p:tgtEl>
                                          <p:spTgt spid="686"/>
                                        </p:tgtEl>
                                        <p:attrNameLst>
                                          <p:attrName>style.visibility</p:attrName>
                                        </p:attrNameLst>
                                      </p:cBhvr>
                                      <p:to>
                                        <p:strVal val="visible"/>
                                      </p:to>
                                    </p:set>
                                  </p:childTnLst>
                                </p:cTn>
                              </p:par>
                            </p:childTnLst>
                          </p:cTn>
                        </p:par>
                        <p:par>
                          <p:cTn id="142" fill="hold">
                            <p:stCondLst>
                              <p:cond delay="0"/>
                            </p:stCondLst>
                            <p:childTnLst>
                              <p:par>
                                <p:cTn id="143" presetID="1" presetClass="entr" presetSubtype="0" fill="hold" grpId="46" nodeType="afterEffect">
                                  <p:stCondLst>
                                    <p:cond delay="0"/>
                                  </p:stCondLst>
                                  <p:iterate>
                                    <p:tmAbs val="0"/>
                                  </p:iterate>
                                  <p:childTnLst>
                                    <p:set>
                                      <p:cBhvr>
                                        <p:cTn id="144" fill="hold"/>
                                        <p:tgtEl>
                                          <p:spTgt spid="687"/>
                                        </p:tgtEl>
                                        <p:attrNameLst>
                                          <p:attrName>style.visibility</p:attrName>
                                        </p:attrNameLst>
                                      </p:cBhvr>
                                      <p:to>
                                        <p:strVal val="visible"/>
                                      </p:to>
                                    </p:set>
                                  </p:childTnLst>
                                </p:cTn>
                              </p:par>
                            </p:childTnLst>
                          </p:cTn>
                        </p:par>
                        <p:par>
                          <p:cTn id="145" fill="hold">
                            <p:stCondLst>
                              <p:cond delay="0"/>
                            </p:stCondLst>
                            <p:childTnLst>
                              <p:par>
                                <p:cTn id="146" presetID="1" presetClass="entr" presetSubtype="0" fill="hold" grpId="47" nodeType="afterEffect">
                                  <p:stCondLst>
                                    <p:cond delay="0"/>
                                  </p:stCondLst>
                                  <p:iterate>
                                    <p:tmAbs val="0"/>
                                  </p:iterate>
                                  <p:childTnLst>
                                    <p:set>
                                      <p:cBhvr>
                                        <p:cTn id="147" fill="hold"/>
                                        <p:tgtEl>
                                          <p:spTgt spid="688"/>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48" nodeType="clickEffect">
                                  <p:stCondLst>
                                    <p:cond delay="0"/>
                                  </p:stCondLst>
                                  <p:iterate>
                                    <p:tmAbs val="0"/>
                                  </p:iterate>
                                  <p:childTnLst>
                                    <p:set>
                                      <p:cBhvr>
                                        <p:cTn id="151" fill="hold"/>
                                        <p:tgtEl>
                                          <p:spTgt spid="666"/>
                                        </p:tgtEl>
                                        <p:attrNameLst>
                                          <p:attrName>style.visibility</p:attrName>
                                        </p:attrNameLst>
                                      </p:cBhvr>
                                      <p:to>
                                        <p:strVal val="visible"/>
                                      </p:to>
                                    </p:set>
                                  </p:childTnLst>
                                </p:cTn>
                              </p:par>
                            </p:childTnLst>
                          </p:cTn>
                        </p:par>
                        <p:par>
                          <p:cTn id="152" fill="hold">
                            <p:stCondLst>
                              <p:cond delay="0"/>
                            </p:stCondLst>
                            <p:childTnLst>
                              <p:par>
                                <p:cTn id="153" presetID="1" presetClass="entr" presetSubtype="0" fill="hold" grpId="49" nodeType="afterEffect">
                                  <p:stCondLst>
                                    <p:cond delay="0"/>
                                  </p:stCondLst>
                                  <p:iterate>
                                    <p:tmAbs val="0"/>
                                  </p:iterate>
                                  <p:childTnLst>
                                    <p:set>
                                      <p:cBhvr>
                                        <p:cTn id="154" fill="hold"/>
                                        <p:tgtEl>
                                          <p:spTgt spid="583"/>
                                        </p:tgtEl>
                                        <p:attrNameLst>
                                          <p:attrName>style.visibility</p:attrName>
                                        </p:attrNameLst>
                                      </p:cBhvr>
                                      <p:to>
                                        <p:strVal val="visible"/>
                                      </p:to>
                                    </p:set>
                                  </p:childTnLst>
                                </p:cTn>
                              </p:par>
                            </p:childTnLst>
                          </p:cTn>
                        </p:par>
                        <p:par>
                          <p:cTn id="155" fill="hold">
                            <p:stCondLst>
                              <p:cond delay="0"/>
                            </p:stCondLst>
                            <p:childTnLst>
                              <p:par>
                                <p:cTn id="156" presetID="1" presetClass="entr" presetSubtype="0" fill="hold" grpId="50" nodeType="afterEffect">
                                  <p:stCondLst>
                                    <p:cond delay="0"/>
                                  </p:stCondLst>
                                  <p:iterate>
                                    <p:tmAbs val="0"/>
                                  </p:iterate>
                                  <p:childTnLst>
                                    <p:set>
                                      <p:cBhvr>
                                        <p:cTn id="157" fill="hold"/>
                                        <p:tgtEl>
                                          <p:spTgt spid="672"/>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51" nodeType="clickEffect">
                                  <p:stCondLst>
                                    <p:cond delay="0"/>
                                  </p:stCondLst>
                                  <p:iterate>
                                    <p:tmAbs val="0"/>
                                  </p:iterate>
                                  <p:childTnLst>
                                    <p:set>
                                      <p:cBhvr>
                                        <p:cTn id="161" fill="hold"/>
                                        <p:tgtEl>
                                          <p:spTgt spid="596"/>
                                        </p:tgtEl>
                                        <p:attrNameLst>
                                          <p:attrName>style.visibility</p:attrName>
                                        </p:attrNameLst>
                                      </p:cBhvr>
                                      <p:to>
                                        <p:strVal val="visible"/>
                                      </p:to>
                                    </p:set>
                                  </p:childTnLst>
                                </p:cTn>
                              </p:par>
                            </p:childTnLst>
                          </p:cTn>
                        </p:par>
                        <p:par>
                          <p:cTn id="162" fill="hold">
                            <p:stCondLst>
                              <p:cond delay="0"/>
                            </p:stCondLst>
                            <p:childTnLst>
                              <p:par>
                                <p:cTn id="163" presetID="1" presetClass="entr" presetSubtype="0" fill="hold" grpId="52" nodeType="afterEffect">
                                  <p:stCondLst>
                                    <p:cond delay="0"/>
                                  </p:stCondLst>
                                  <p:iterate>
                                    <p:tmAbs val="0"/>
                                  </p:iterate>
                                  <p:childTnLst>
                                    <p:set>
                                      <p:cBhvr>
                                        <p:cTn id="164" fill="hold"/>
                                        <p:tgtEl>
                                          <p:spTgt spid="580"/>
                                        </p:tgtEl>
                                        <p:attrNameLst>
                                          <p:attrName>style.visibility</p:attrName>
                                        </p:attrNameLst>
                                      </p:cBhvr>
                                      <p:to>
                                        <p:strVal val="visible"/>
                                      </p:to>
                                    </p:set>
                                  </p:childTnLst>
                                </p:cTn>
                              </p:par>
                            </p:childTnLst>
                          </p:cTn>
                        </p:par>
                        <p:par>
                          <p:cTn id="165" fill="hold">
                            <p:stCondLst>
                              <p:cond delay="0"/>
                            </p:stCondLst>
                            <p:childTnLst>
                              <p:par>
                                <p:cTn id="166" presetID="1" presetClass="entr" presetSubtype="0" fill="hold" grpId="53" nodeType="afterEffect">
                                  <p:stCondLst>
                                    <p:cond delay="0"/>
                                  </p:stCondLst>
                                  <p:iterate>
                                    <p:tmAbs val="0"/>
                                  </p:iterate>
                                  <p:childTnLst>
                                    <p:set>
                                      <p:cBhvr>
                                        <p:cTn id="167" fill="hold"/>
                                        <p:tgtEl>
                                          <p:spTgt spid="670"/>
                                        </p:tgtEl>
                                        <p:attrNameLst>
                                          <p:attrName>style.visibility</p:attrName>
                                        </p:attrNameLst>
                                      </p:cBhvr>
                                      <p:to>
                                        <p:strVal val="visible"/>
                                      </p:to>
                                    </p:set>
                                  </p:childTnLst>
                                </p:cTn>
                              </p:par>
                            </p:childTnLst>
                          </p:cTn>
                        </p:par>
                        <p:par>
                          <p:cTn id="168" fill="hold">
                            <p:stCondLst>
                              <p:cond delay="0"/>
                            </p:stCondLst>
                            <p:childTnLst>
                              <p:par>
                                <p:cTn id="169" presetID="1" presetClass="entr" presetSubtype="0" fill="hold" grpId="54" nodeType="afterEffect">
                                  <p:stCondLst>
                                    <p:cond delay="0"/>
                                  </p:stCondLst>
                                  <p:iterate>
                                    <p:tmAbs val="0"/>
                                  </p:iterate>
                                  <p:childTnLst>
                                    <p:set>
                                      <p:cBhvr>
                                        <p:cTn id="170" fill="hold"/>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8" animBg="1" advAuto="0"/>
      <p:bldP spid="580" grpId="52" animBg="1" advAuto="0"/>
      <p:bldP spid="583" grpId="49" animBg="1" advAuto="0"/>
      <p:bldP spid="670" grpId="53" animBg="1" advAuto="0"/>
      <p:bldP spid="671" grpId="54" animBg="1" advAuto="0"/>
      <p:bldP spid="588" grpId="2" animBg="1" advAuto="0"/>
      <p:bldP spid="672" grpId="50" animBg="1" advAuto="0"/>
      <p:bldP spid="673" grpId="33" animBg="1" advAuto="0"/>
      <p:bldP spid="593" grpId="17" animBg="1" advAuto="0"/>
      <p:bldP spid="674" grpId="36" animBg="1" advAuto="0"/>
      <p:bldP spid="595" grpId="3" animBg="1" advAuto="0"/>
      <p:bldP spid="596" grpId="51" animBg="1" advAuto="0"/>
      <p:bldP spid="597" grpId="9" animBg="1" advAuto="0"/>
      <p:bldP spid="598" grpId="1" animBg="1" advAuto="0"/>
      <p:bldP spid="601" grpId="37" animBg="1" advAuto="0"/>
      <p:bldP spid="675" grpId="38" animBg="1" advAuto="0"/>
      <p:bldP spid="605" grpId="39" animBg="1" advAuto="0"/>
      <p:bldP spid="608" grpId="40" animBg="1" advAuto="0"/>
      <p:bldP spid="676" grpId="41" animBg="1" advAuto="0"/>
      <p:bldP spid="612" grpId="4" animBg="1" advAuto="0"/>
      <p:bldP spid="677" grpId="34" animBg="1" advAuto="0"/>
      <p:bldP spid="614" grpId="5" animBg="1" advAuto="0"/>
      <p:bldP spid="617" grpId="42" animBg="1" advAuto="0"/>
      <p:bldP spid="620" grpId="6" animBg="1" advAuto="0"/>
      <p:bldP spid="678" grpId="35" animBg="1" advAuto="0"/>
      <p:bldP spid="622" grpId="7" animBg="1" advAuto="0"/>
      <p:bldP spid="625" grpId="43" animBg="1" advAuto="0"/>
      <p:bldP spid="679" grpId="44" animBg="1" advAuto="0"/>
      <p:bldP spid="629" grpId="10" animBg="1" advAuto="0"/>
      <p:bldP spid="680" grpId="18" animBg="1" advAuto="0"/>
      <p:bldP spid="631" grpId="11" animBg="1" advAuto="0"/>
      <p:bldP spid="634" grpId="19" animBg="1" advAuto="0"/>
      <p:bldP spid="637" grpId="12" animBg="1" advAuto="0"/>
      <p:bldP spid="638" grpId="13" animBg="1" advAuto="0"/>
      <p:bldP spid="641" grpId="20" animBg="1" advAuto="0"/>
      <p:bldP spid="644" grpId="14" animBg="1" advAuto="0"/>
      <p:bldP spid="681" grpId="21" animBg="1" advAuto="0"/>
      <p:bldP spid="646" grpId="15" animBg="1" advAuto="0"/>
      <p:bldP spid="649" grpId="22" animBg="1" advAuto="0"/>
      <p:bldP spid="682" grpId="23" animBg="1" advAuto="0"/>
      <p:bldP spid="683" grpId="24" animBg="1" advAuto="0"/>
      <p:bldP spid="684" grpId="25" animBg="1" advAuto="0"/>
      <p:bldP spid="685" grpId="26" animBg="1" advAuto="0"/>
      <p:bldP spid="686" grpId="45" animBg="1" advAuto="0"/>
      <p:bldP spid="687" grpId="46" animBg="1" advAuto="0"/>
      <p:bldP spid="688" grpId="47" animBg="1" advAuto="0"/>
      <p:bldP spid="659" grpId="27" animBg="1" advAuto="0"/>
      <p:bldP spid="689" grpId="28" animBg="1" advAuto="0"/>
      <p:bldP spid="690" grpId="29" animBg="1" advAuto="0"/>
      <p:bldP spid="691" grpId="30" animBg="1" advAuto="0"/>
      <p:bldP spid="692" grpId="31" animBg="1" advAuto="0"/>
      <p:bldP spid="664" grpId="16" animBg="1" advAuto="0"/>
      <p:bldP spid="665" grpId="32" animBg="1" advAuto="0"/>
      <p:bldP spid="666" grpId="48"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p:cNvSpPr>
          <p:nvPr>
            <p:ph type="title"/>
          </p:nvPr>
        </p:nvSpPr>
        <p:spPr>
          <a:prstGeom prst="rect">
            <a:avLst/>
          </a:prstGeom>
        </p:spPr>
        <p:txBody>
          <a:bodyPr/>
          <a:lstStyle>
            <a:lvl1pPr>
              <a:tabLst>
                <a:tab pos="1244600" algn="l"/>
              </a:tabLst>
            </a:lvl1pPr>
          </a:lstStyle>
          <a:p>
            <a:pPr lvl="0">
              <a:defRPr sz="1800"/>
            </a:pPr>
            <a:r>
              <a:rPr sz="2800"/>
              <a:t>Establishing NP-completeness</a:t>
            </a:r>
          </a:p>
        </p:txBody>
      </p:sp>
      <p:sp>
        <p:nvSpPr>
          <p:cNvPr id="695" name="Shape 695"/>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Remark.  </a:t>
            </a:r>
            <a:r>
              <a:rPr sz="2400"/>
              <a:t>Once we establish first "natural" </a:t>
            </a:r>
            <a:r>
              <a:rPr sz="2400" b="1">
                <a:latin typeface="Lucida Grande"/>
                <a:ea typeface="Lucida Grande"/>
                <a:cs typeface="Lucida Grande"/>
                <a:sym typeface="Lucida Grande"/>
              </a:rPr>
              <a:t>NP</a:t>
            </a:r>
            <a:r>
              <a:rPr sz="2400"/>
              <a:t>-complete problem,</a:t>
            </a:r>
            <a:br>
              <a:rPr sz="2400"/>
            </a:br>
            <a:r>
              <a:rPr sz="2400"/>
              <a:t>others fall like dominoes.</a:t>
            </a:r>
          </a:p>
          <a:p>
            <a:pPr lvl="0">
              <a:tabLst>
                <a:tab pos="1244600" algn="l"/>
              </a:tabLst>
              <a:defRPr sz="1800">
                <a:solidFill>
                  <a:srgbClr val="000000"/>
                </a:solidFill>
              </a:defRPr>
            </a:pPr>
            <a:r>
              <a:rPr sz="2400"/>
              <a:t/>
            </a:r>
            <a:br>
              <a:rPr sz="2400"/>
            </a:br>
            <a:r>
              <a:rPr sz="2400">
                <a:solidFill>
                  <a:srgbClr val="0048AA"/>
                </a:solidFill>
              </a:rPr>
              <a:t>Recipe.  </a:t>
            </a:r>
            <a:r>
              <a:rPr sz="2400"/>
              <a:t>To prove that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a:t>
            </a:r>
          </a:p>
          <a:p>
            <a:pPr lvl="1">
              <a:tabLst>
                <a:tab pos="1244600" algn="l"/>
              </a:tabLst>
              <a:defRPr sz="1800"/>
            </a:pPr>
            <a:r>
              <a:rPr sz="2400"/>
              <a:t>Step 1.  Show that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a:t>
            </a:r>
          </a:p>
          <a:p>
            <a:pPr lvl="1">
              <a:tabLst>
                <a:tab pos="1244600" algn="l"/>
              </a:tabLst>
              <a:defRPr sz="1800"/>
            </a:pPr>
            <a:r>
              <a:rPr sz="2400"/>
              <a:t>Step 2.  Choose an </a:t>
            </a:r>
            <a:r>
              <a:rPr sz="2400" b="1">
                <a:latin typeface="Lucida Grande"/>
                <a:ea typeface="Lucida Grande"/>
                <a:cs typeface="Lucida Grande"/>
                <a:sym typeface="Lucida Grande"/>
              </a:rPr>
              <a:t>NP</a:t>
            </a:r>
            <a:r>
              <a:rPr sz="2400"/>
              <a:t>-complete problem </a:t>
            </a:r>
            <a:r>
              <a:rPr sz="2400" i="1">
                <a:latin typeface="Times"/>
                <a:ea typeface="Times"/>
                <a:cs typeface="Times"/>
                <a:sym typeface="Times"/>
              </a:rPr>
              <a:t>X</a:t>
            </a:r>
            <a:r>
              <a:rPr sz="2400"/>
              <a:t>.</a:t>
            </a:r>
          </a:p>
          <a:p>
            <a:pPr lvl="1">
              <a:tabLst>
                <a:tab pos="1244600" algn="l"/>
              </a:tabLst>
              <a:defRPr sz="1800"/>
            </a:pPr>
            <a:r>
              <a:rPr sz="2400"/>
              <a:t>Step 3.  Prove that </a:t>
            </a:r>
            <a:r>
              <a:rPr sz="2400" i="1">
                <a:latin typeface="Times"/>
                <a:ea typeface="Times"/>
                <a:cs typeface="Times"/>
                <a:sym typeface="Times"/>
              </a:rPr>
              <a:t>X</a:t>
            </a:r>
            <a:r>
              <a:rPr sz="2400">
                <a:latin typeface="Times"/>
                <a:ea typeface="Times"/>
                <a:cs typeface="Times"/>
                <a:sym typeface="Times"/>
              </a:rPr>
              <a:t> ≤</a:t>
            </a:r>
            <a:r>
              <a:rPr sz="2400" baseline="-20250">
                <a:latin typeface="Times"/>
                <a:ea typeface="Times"/>
                <a:cs typeface="Times"/>
                <a:sym typeface="Times"/>
              </a:rPr>
              <a:t> </a:t>
            </a:r>
            <a:r>
              <a:rPr sz="2400" i="1" baseline="-20250">
                <a:latin typeface="Times"/>
                <a:ea typeface="Times"/>
                <a:cs typeface="Times"/>
                <a:sym typeface="Times"/>
              </a:rPr>
              <a:t>p</a:t>
            </a:r>
            <a:r>
              <a:rPr sz="2400">
                <a:latin typeface="Times"/>
                <a:ea typeface="Times"/>
                <a:cs typeface="Times"/>
                <a:sym typeface="Times"/>
              </a:rPr>
              <a:t> </a:t>
            </a:r>
            <a:r>
              <a:rPr sz="2400" i="1">
                <a:latin typeface="Times"/>
                <a:ea typeface="Times"/>
                <a:cs typeface="Times"/>
                <a:sym typeface="Times"/>
              </a:rPr>
              <a:t>Y</a:t>
            </a:r>
            <a:r>
              <a:rPr sz="2400"/>
              <a:t>. </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Theorem.  </a:t>
            </a:r>
            <a:r>
              <a:rPr sz="2400"/>
              <a:t>If </a:t>
            </a:r>
            <a:r>
              <a:rPr sz="2400" i="1">
                <a:latin typeface="Times"/>
                <a:ea typeface="Times"/>
                <a:cs typeface="Times"/>
                <a:sym typeface="Times"/>
              </a:rPr>
              <a:t>X</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 and </a:t>
            </a:r>
            <a:r>
              <a:rPr sz="2400" i="1">
                <a:latin typeface="Times"/>
                <a:ea typeface="Times"/>
                <a:cs typeface="Times"/>
                <a:sym typeface="Times"/>
              </a:rPr>
              <a:t>X</a:t>
            </a:r>
            <a:r>
              <a:rPr sz="2400">
                <a:latin typeface="Times"/>
                <a:ea typeface="Times"/>
                <a:cs typeface="Times"/>
                <a:sym typeface="Times"/>
              </a:rPr>
              <a:t> ≤</a:t>
            </a:r>
            <a:r>
              <a:rPr sz="2400" baseline="-20250">
                <a:latin typeface="Times"/>
                <a:ea typeface="Times"/>
                <a:cs typeface="Times"/>
                <a:sym typeface="Times"/>
              </a:rPr>
              <a:t> </a:t>
            </a:r>
            <a:r>
              <a:rPr sz="2400" i="1" baseline="-20250">
                <a:latin typeface="Times"/>
                <a:ea typeface="Times"/>
                <a:cs typeface="Times"/>
                <a:sym typeface="Times"/>
              </a:rPr>
              <a:t>p</a:t>
            </a:r>
            <a:r>
              <a:rPr sz="2400">
                <a:latin typeface="Times"/>
                <a:ea typeface="Times"/>
                <a:cs typeface="Times"/>
                <a:sym typeface="Times"/>
              </a:rPr>
              <a:t> </a:t>
            </a:r>
            <a:r>
              <a:rPr sz="2400" i="1">
                <a:latin typeface="Times"/>
                <a:ea typeface="Times"/>
                <a:cs typeface="Times"/>
                <a:sym typeface="Times"/>
              </a:rPr>
              <a:t>Y</a:t>
            </a:r>
            <a:r>
              <a:rPr sz="2400"/>
              <a:t>, then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a:t>
            </a:r>
          </a:p>
          <a:p>
            <a:pPr lvl="0">
              <a:tabLst>
                <a:tab pos="1244600" algn="l"/>
              </a:tabLst>
              <a:defRPr sz="1800">
                <a:solidFill>
                  <a:srgbClr val="000000"/>
                </a:solidFill>
              </a:defRPr>
            </a:pPr>
            <a:r>
              <a:rPr sz="2400">
                <a:solidFill>
                  <a:srgbClr val="0048AA"/>
                </a:solidFill>
              </a:rPr>
              <a:t>Pf. </a:t>
            </a:r>
            <a:r>
              <a:rPr sz="2400"/>
              <a:t> Consider any problem </a:t>
            </a:r>
            <a:r>
              <a:rPr sz="2400" i="1">
                <a:latin typeface="Times"/>
                <a:ea typeface="Times"/>
                <a:cs typeface="Times"/>
                <a:sym typeface="Times"/>
              </a:rPr>
              <a:t>W</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  Then, both </a:t>
            </a:r>
            <a:r>
              <a:rPr sz="2400" i="1">
                <a:latin typeface="Times"/>
                <a:ea typeface="Times"/>
                <a:cs typeface="Times"/>
                <a:sym typeface="Times"/>
              </a:rPr>
              <a:t>W</a:t>
            </a:r>
            <a:r>
              <a:rPr sz="2400">
                <a:latin typeface="Times"/>
                <a:ea typeface="Times"/>
                <a:cs typeface="Times"/>
                <a:sym typeface="Times"/>
              </a:rPr>
              <a:t> ≤</a:t>
            </a:r>
            <a:r>
              <a:rPr sz="2400" baseline="-20250">
                <a:latin typeface="Times"/>
                <a:ea typeface="Times"/>
                <a:cs typeface="Times"/>
                <a:sym typeface="Times"/>
              </a:rPr>
              <a:t> </a:t>
            </a:r>
            <a:r>
              <a:rPr sz="2400" i="1" baseline="-20250">
                <a:latin typeface="Times"/>
                <a:ea typeface="Times"/>
                <a:cs typeface="Times"/>
                <a:sym typeface="Times"/>
              </a:rPr>
              <a:t>p</a:t>
            </a:r>
            <a:r>
              <a:rPr sz="2400">
                <a:latin typeface="Times"/>
                <a:ea typeface="Times"/>
                <a:cs typeface="Times"/>
                <a:sym typeface="Times"/>
              </a:rPr>
              <a:t> </a:t>
            </a:r>
            <a:r>
              <a:rPr sz="2400" i="1">
                <a:latin typeface="Times"/>
                <a:ea typeface="Times"/>
                <a:cs typeface="Times"/>
                <a:sym typeface="Times"/>
              </a:rPr>
              <a:t>X</a:t>
            </a:r>
            <a:r>
              <a:rPr sz="2400"/>
              <a:t>  and </a:t>
            </a:r>
            <a:r>
              <a:rPr sz="2400" i="1">
                <a:latin typeface="Times"/>
                <a:ea typeface="Times"/>
                <a:cs typeface="Times"/>
                <a:sym typeface="Times"/>
              </a:rPr>
              <a:t> X </a:t>
            </a:r>
            <a:r>
              <a:rPr sz="2400">
                <a:latin typeface="Times"/>
                <a:ea typeface="Times"/>
                <a:cs typeface="Times"/>
                <a:sym typeface="Times"/>
              </a:rPr>
              <a:t>≤</a:t>
            </a:r>
            <a:r>
              <a:rPr sz="2400" baseline="-20250">
                <a:latin typeface="Times"/>
                <a:ea typeface="Times"/>
                <a:cs typeface="Times"/>
                <a:sym typeface="Times"/>
              </a:rPr>
              <a:t> </a:t>
            </a:r>
            <a:r>
              <a:rPr sz="2400" i="1" baseline="-20250">
                <a:latin typeface="Times"/>
                <a:ea typeface="Times"/>
                <a:cs typeface="Times"/>
                <a:sym typeface="Times"/>
              </a:rPr>
              <a:t>p</a:t>
            </a:r>
            <a:r>
              <a:rPr sz="2400">
                <a:latin typeface="Times"/>
                <a:ea typeface="Times"/>
                <a:cs typeface="Times"/>
                <a:sym typeface="Times"/>
              </a:rPr>
              <a:t> </a:t>
            </a:r>
            <a:r>
              <a:rPr sz="2400" i="1">
                <a:latin typeface="Times"/>
                <a:ea typeface="Times"/>
                <a:cs typeface="Times"/>
                <a:sym typeface="Times"/>
              </a:rPr>
              <a:t>Y</a:t>
            </a:r>
            <a:r>
              <a:rPr sz="2400"/>
              <a:t>.</a:t>
            </a:r>
            <a:endParaRPr sz="2400">
              <a:solidFill>
                <a:srgbClr val="0048AA"/>
              </a:solidFill>
            </a:endParaRPr>
          </a:p>
          <a:p>
            <a:pPr lvl="1">
              <a:tabLst>
                <a:tab pos="1244600" algn="l"/>
              </a:tabLst>
              <a:defRPr sz="1800"/>
            </a:pPr>
            <a:r>
              <a:rPr sz="2400"/>
              <a:t>By transitivity, </a:t>
            </a:r>
            <a:r>
              <a:rPr sz="2400" i="1">
                <a:latin typeface="Times"/>
                <a:ea typeface="Times"/>
                <a:cs typeface="Times"/>
                <a:sym typeface="Times"/>
              </a:rPr>
              <a:t>W </a:t>
            </a:r>
            <a:r>
              <a:rPr sz="2400">
                <a:latin typeface="Times"/>
                <a:ea typeface="Times"/>
                <a:cs typeface="Times"/>
                <a:sym typeface="Times"/>
              </a:rPr>
              <a:t>≤</a:t>
            </a:r>
            <a:r>
              <a:rPr sz="2400" baseline="-20250">
                <a:latin typeface="Times"/>
                <a:ea typeface="Times"/>
                <a:cs typeface="Times"/>
                <a:sym typeface="Times"/>
              </a:rPr>
              <a:t> </a:t>
            </a:r>
            <a:r>
              <a:rPr sz="2400" i="1" baseline="-20250">
                <a:latin typeface="Times"/>
                <a:ea typeface="Times"/>
                <a:cs typeface="Times"/>
                <a:sym typeface="Times"/>
              </a:rPr>
              <a:t>p</a:t>
            </a:r>
            <a:r>
              <a:rPr sz="2400">
                <a:latin typeface="Times"/>
                <a:ea typeface="Times"/>
                <a:cs typeface="Times"/>
                <a:sym typeface="Times"/>
              </a:rPr>
              <a:t> </a:t>
            </a:r>
            <a:r>
              <a:rPr sz="2400" i="1">
                <a:latin typeface="Times"/>
                <a:ea typeface="Times"/>
                <a:cs typeface="Times"/>
                <a:sym typeface="Times"/>
              </a:rPr>
              <a:t>Y</a:t>
            </a:r>
            <a:r>
              <a:rPr sz="2400"/>
              <a:t>. </a:t>
            </a:r>
          </a:p>
          <a:p>
            <a:pPr lvl="1">
              <a:tabLst>
                <a:tab pos="1244600" algn="l"/>
              </a:tabLst>
              <a:defRPr sz="1800"/>
            </a:pPr>
            <a:r>
              <a:rPr sz="2400"/>
              <a:t>Hence </a:t>
            </a:r>
            <a:r>
              <a:rPr sz="2400" i="1">
                <a:latin typeface="Times"/>
                <a:ea typeface="Times"/>
                <a:cs typeface="Times"/>
                <a:sym typeface="Times"/>
              </a:rPr>
              <a:t>Y</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  ▪</a:t>
            </a:r>
          </a:p>
        </p:txBody>
      </p:sp>
      <p:grpSp>
        <p:nvGrpSpPr>
          <p:cNvPr id="698" name="Group 698"/>
          <p:cNvGrpSpPr/>
          <p:nvPr/>
        </p:nvGrpSpPr>
        <p:grpSpPr>
          <a:xfrm>
            <a:off x="7426186" y="6646641"/>
            <a:ext cx="1528573" cy="940428"/>
            <a:chOff x="76554" y="0"/>
            <a:chExt cx="1528572" cy="940426"/>
          </a:xfrm>
        </p:grpSpPr>
        <p:sp>
          <p:nvSpPr>
            <p:cNvPr id="696" name="Shape 696"/>
            <p:cNvSpPr/>
            <p:nvPr/>
          </p:nvSpPr>
          <p:spPr>
            <a:xfrm>
              <a:off x="76554" y="494992"/>
              <a:ext cx="1528573" cy="445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tabLst>
                  <a:tab pos="1066800" algn="l"/>
                </a:tabLst>
                <a:defRPr sz="1800">
                  <a:solidFill>
                    <a:srgbClr val="000000"/>
                  </a:solidFill>
                </a:defRPr>
              </a:pPr>
              <a:r>
                <a:rPr sz="1600">
                  <a:solidFill>
                    <a:srgbClr val="8D3124"/>
                  </a:solidFill>
                </a:rPr>
                <a:t>by definition of</a:t>
              </a:r>
              <a:br>
                <a:rPr sz="1600">
                  <a:solidFill>
                    <a:srgbClr val="8D3124"/>
                  </a:solidFill>
                </a:rPr>
              </a:br>
              <a:r>
                <a:rPr sz="1600">
                  <a:solidFill>
                    <a:srgbClr val="8D3124"/>
                  </a:solidFill>
                </a:rPr>
                <a:t>NP-complete</a:t>
              </a:r>
            </a:p>
          </p:txBody>
        </p:sp>
        <p:sp>
          <p:nvSpPr>
            <p:cNvPr id="697" name="Shape 697"/>
            <p:cNvSpPr/>
            <p:nvPr/>
          </p:nvSpPr>
          <p:spPr>
            <a:xfrm>
              <a:off x="901417" y="0"/>
              <a:ext cx="1" cy="42528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sp>
        <p:nvSpPr>
          <p:cNvPr id="699" name="Shape 69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31</a:t>
            </a:fld>
            <a:endParaRPr sz="1200"/>
          </a:p>
        </p:txBody>
      </p:sp>
      <p:grpSp>
        <p:nvGrpSpPr>
          <p:cNvPr id="702" name="Group 702"/>
          <p:cNvGrpSpPr/>
          <p:nvPr/>
        </p:nvGrpSpPr>
        <p:grpSpPr>
          <a:xfrm>
            <a:off x="9494519" y="6642100"/>
            <a:ext cx="1469036" cy="685869"/>
            <a:chOff x="0" y="0"/>
            <a:chExt cx="1469034" cy="685868"/>
          </a:xfrm>
        </p:grpSpPr>
        <p:sp>
          <p:nvSpPr>
            <p:cNvPr id="700" name="Shape 700"/>
            <p:cNvSpPr/>
            <p:nvPr/>
          </p:nvSpPr>
          <p:spPr>
            <a:xfrm>
              <a:off x="-1" y="499533"/>
              <a:ext cx="1469035" cy="1863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1066800" algn="l"/>
                </a:tabLst>
              </a:lvl1pPr>
            </a:lstStyle>
            <a:p>
              <a:pPr lvl="0">
                <a:defRPr sz="1800">
                  <a:solidFill>
                    <a:srgbClr val="000000"/>
                  </a:solidFill>
                </a:defRPr>
              </a:pPr>
              <a:r>
                <a:rPr sz="1600">
                  <a:solidFill>
                    <a:srgbClr val="8D3124"/>
                  </a:solidFill>
                </a:rPr>
                <a:t>by assumption</a:t>
              </a:r>
            </a:p>
          </p:txBody>
        </p:sp>
        <p:sp>
          <p:nvSpPr>
            <p:cNvPr id="701" name="Shape 701"/>
            <p:cNvSpPr/>
            <p:nvPr/>
          </p:nvSpPr>
          <p:spPr>
            <a:xfrm flipH="1">
              <a:off x="551179" y="0"/>
              <a:ext cx="1" cy="42528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95">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6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9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9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9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9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9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69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69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695">
                                            <p:txEl>
                                              <p:pRg st="8" end="8"/>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2" nodeType="afterEffect">
                                  <p:stCondLst>
                                    <p:cond delay="0"/>
                                  </p:stCondLst>
                                  <p:iterate>
                                    <p:tmAbs val="0"/>
                                  </p:iterate>
                                  <p:childTnLst>
                                    <p:set>
                                      <p:cBhvr>
                                        <p:cTn id="43" fill="hold"/>
                                        <p:tgtEl>
                                          <p:spTgt spid="698"/>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3" nodeType="afterEffect">
                                  <p:stCondLst>
                                    <p:cond delay="0"/>
                                  </p:stCondLst>
                                  <p:iterate>
                                    <p:tmAbs val="0"/>
                                  </p:iterate>
                                  <p:childTnLst>
                                    <p:set>
                                      <p:cBhvr>
                                        <p:cTn id="46" fill="hold"/>
                                        <p:tgtEl>
                                          <p:spTgt spid="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 grpId="1" build="p" bldLvl="5" animBg="1" advAuto="0"/>
      <p:bldP spid="698" grpId="2" animBg="1" advAuto="0"/>
      <p:bldP spid="702" grpId="3"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a:spLocks noGrp="1"/>
          </p:cNvSpPr>
          <p:nvPr>
            <p:ph type="title"/>
          </p:nvPr>
        </p:nvSpPr>
        <p:spPr>
          <a:prstGeom prst="rect">
            <a:avLst/>
          </a:prstGeom>
        </p:spPr>
        <p:txBody>
          <a:bodyPr/>
          <a:lstStyle>
            <a:lvl1pPr>
              <a:tabLst>
                <a:tab pos="1244600" algn="l"/>
              </a:tabLst>
            </a:lvl1pPr>
          </a:lstStyle>
          <a:p>
            <a:pPr lvl="0">
              <a:defRPr sz="1800"/>
            </a:pPr>
            <a:r>
              <a:rPr sz="2800"/>
              <a:t>3-satisfiability is NP-complete</a:t>
            </a:r>
          </a:p>
        </p:txBody>
      </p:sp>
      <p:sp>
        <p:nvSpPr>
          <p:cNvPr id="705" name="Shape 705"/>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Theorem.  </a:t>
            </a:r>
            <a:r>
              <a:rPr sz="2400" cap="small"/>
              <a:t>3-Sat</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a:t>
            </a:r>
            <a:endParaRPr sz="2400">
              <a:solidFill>
                <a:srgbClr val="0048AA"/>
              </a:solidFill>
            </a:endParaRPr>
          </a:p>
          <a:p>
            <a:pPr lvl="0">
              <a:tabLst>
                <a:tab pos="1244600" algn="l"/>
              </a:tabLst>
              <a:defRPr sz="1800">
                <a:solidFill>
                  <a:srgbClr val="000000"/>
                </a:solidFill>
              </a:defRPr>
            </a:pPr>
            <a:r>
              <a:rPr sz="2400">
                <a:solidFill>
                  <a:srgbClr val="0048AA"/>
                </a:solidFill>
              </a:rPr>
              <a:t>Pf.</a:t>
            </a:r>
          </a:p>
          <a:p>
            <a:pPr lvl="1">
              <a:tabLst>
                <a:tab pos="1244600" algn="l"/>
              </a:tabLst>
              <a:defRPr sz="1800"/>
            </a:pPr>
            <a:r>
              <a:rPr sz="2400"/>
              <a:t>Suffices to show that </a:t>
            </a:r>
            <a:r>
              <a:rPr sz="2400" cap="small"/>
              <a:t>Circuit-Sat</a:t>
            </a:r>
            <a:r>
              <a:rPr sz="2400"/>
              <a:t> </a:t>
            </a:r>
            <a:r>
              <a:rPr sz="2400">
                <a:latin typeface="Times"/>
                <a:ea typeface="Times"/>
                <a:cs typeface="Times"/>
                <a:sym typeface="Times"/>
              </a:rPr>
              <a:t>≤</a:t>
            </a:r>
            <a:r>
              <a:rPr sz="2400" i="1" baseline="-5999">
                <a:latin typeface="Times"/>
                <a:ea typeface="Times"/>
                <a:cs typeface="Times"/>
                <a:sym typeface="Times"/>
              </a:rPr>
              <a:t> P</a:t>
            </a:r>
            <a:r>
              <a:rPr sz="2400"/>
              <a:t> </a:t>
            </a:r>
            <a:r>
              <a:rPr sz="2400" cap="small"/>
              <a:t>3-Sat</a:t>
            </a:r>
            <a:r>
              <a:rPr sz="2400"/>
              <a:t> since </a:t>
            </a:r>
            <a:r>
              <a:rPr sz="2400" cap="small"/>
              <a:t>3-Sat</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 </a:t>
            </a:r>
          </a:p>
          <a:p>
            <a:pPr lvl="1">
              <a:tabLst>
                <a:tab pos="1244600" algn="l"/>
              </a:tabLst>
              <a:defRPr sz="1800"/>
            </a:pPr>
            <a:r>
              <a:rPr sz="2400"/>
              <a:t>Given a combinational circuit </a:t>
            </a:r>
            <a:r>
              <a:rPr sz="2400" i="1">
                <a:latin typeface="Times"/>
                <a:ea typeface="Times"/>
                <a:cs typeface="Times"/>
                <a:sym typeface="Times"/>
              </a:rPr>
              <a:t>K</a:t>
            </a:r>
            <a:r>
              <a:rPr sz="2400"/>
              <a:t>, we construct an instance </a:t>
            </a:r>
            <a:r>
              <a:rPr sz="2400">
                <a:latin typeface="Times"/>
                <a:ea typeface="Times"/>
                <a:cs typeface="Times"/>
                <a:sym typeface="Times"/>
              </a:rPr>
              <a:t>Φ </a:t>
            </a:r>
            <a:r>
              <a:rPr sz="2400"/>
              <a:t>of </a:t>
            </a:r>
            <a:r>
              <a:rPr sz="2400" cap="small"/>
              <a:t>3-Sat</a:t>
            </a:r>
            <a:br>
              <a:rPr sz="2400" cap="small"/>
            </a:br>
            <a:r>
              <a:rPr sz="2400"/>
              <a:t>that is satisfiable iff the inputs of </a:t>
            </a:r>
            <a:r>
              <a:rPr sz="2400" i="1">
                <a:latin typeface="Times"/>
                <a:ea typeface="Times"/>
                <a:cs typeface="Times"/>
                <a:sym typeface="Times"/>
              </a:rPr>
              <a:t>K</a:t>
            </a:r>
            <a:r>
              <a:rPr sz="2400"/>
              <a:t> can be set so that it outputs </a:t>
            </a:r>
            <a:r>
              <a:rPr sz="2400">
                <a:latin typeface="Times"/>
                <a:ea typeface="Times"/>
                <a:cs typeface="Times"/>
                <a:sym typeface="Times"/>
              </a:rPr>
              <a:t>1</a:t>
            </a:r>
            <a:r>
              <a:rPr sz="2400"/>
              <a:t>.</a:t>
            </a:r>
          </a:p>
        </p:txBody>
      </p:sp>
      <p:sp>
        <p:nvSpPr>
          <p:cNvPr id="706" name="Shape 7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32</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0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70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1"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p:cNvSpPr>
          <p:nvPr>
            <p:ph type="title"/>
          </p:nvPr>
        </p:nvSpPr>
        <p:spPr>
          <a:prstGeom prst="rect">
            <a:avLst/>
          </a:prstGeom>
        </p:spPr>
        <p:txBody>
          <a:bodyPr/>
          <a:lstStyle>
            <a:lvl1pPr>
              <a:tabLst>
                <a:tab pos="1244600" algn="l"/>
              </a:tabLst>
            </a:lvl1pPr>
          </a:lstStyle>
          <a:p>
            <a:pPr lvl="0">
              <a:defRPr sz="1800"/>
            </a:pPr>
            <a:r>
              <a:rPr sz="2800"/>
              <a:t>3-satisfiability is NP-complete</a:t>
            </a:r>
          </a:p>
        </p:txBody>
      </p:sp>
      <p:sp>
        <p:nvSpPr>
          <p:cNvPr id="709" name="Shape 709"/>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Construction.  </a:t>
            </a:r>
            <a:r>
              <a:rPr sz="2400"/>
              <a:t>Let </a:t>
            </a:r>
            <a:r>
              <a:rPr sz="2400" i="1">
                <a:latin typeface="Times"/>
                <a:ea typeface="Times"/>
                <a:cs typeface="Times"/>
                <a:sym typeface="Times"/>
              </a:rPr>
              <a:t>K</a:t>
            </a:r>
            <a:r>
              <a:rPr sz="2400"/>
              <a:t> be any circuit.</a:t>
            </a:r>
            <a:br>
              <a:rPr sz="2400"/>
            </a:br>
            <a:endParaRPr sz="2400">
              <a:solidFill>
                <a:srgbClr val="0048AA"/>
              </a:solidFill>
            </a:endParaRPr>
          </a:p>
          <a:p>
            <a:pPr lvl="0">
              <a:tabLst>
                <a:tab pos="1244600" algn="l"/>
              </a:tabLst>
              <a:defRPr sz="1800">
                <a:solidFill>
                  <a:srgbClr val="000000"/>
                </a:solidFill>
              </a:defRPr>
            </a:pPr>
            <a:r>
              <a:rPr sz="2400">
                <a:solidFill>
                  <a:srgbClr val="0048AA"/>
                </a:solidFill>
              </a:rPr>
              <a:t>Step 1.</a:t>
            </a:r>
            <a:r>
              <a:rPr sz="2400"/>
              <a:t>  Create a </a:t>
            </a:r>
            <a:r>
              <a:rPr sz="2400" cap="small"/>
              <a:t>3-Sat</a:t>
            </a:r>
            <a:r>
              <a:rPr sz="2400"/>
              <a:t> variable </a:t>
            </a:r>
            <a:r>
              <a:rPr sz="2400" i="1">
                <a:latin typeface="Times"/>
                <a:ea typeface="Times"/>
                <a:cs typeface="Times"/>
                <a:sym typeface="Times"/>
              </a:rPr>
              <a:t>x</a:t>
            </a:r>
            <a:r>
              <a:rPr sz="2400" i="1" baseline="-5999">
                <a:latin typeface="Times"/>
                <a:ea typeface="Times"/>
                <a:cs typeface="Times"/>
                <a:sym typeface="Times"/>
              </a:rPr>
              <a:t>i</a:t>
            </a:r>
            <a:r>
              <a:rPr sz="2400"/>
              <a:t> for each circuit element </a:t>
            </a:r>
            <a:r>
              <a:rPr sz="2400" i="1">
                <a:latin typeface="Times"/>
                <a:ea typeface="Times"/>
                <a:cs typeface="Times"/>
                <a:sym typeface="Times"/>
              </a:rPr>
              <a:t>i</a:t>
            </a:r>
            <a:r>
              <a:rPr sz="2400"/>
              <a:t>.</a:t>
            </a:r>
            <a:br>
              <a:rPr sz="2400"/>
            </a:br>
            <a:endParaRPr sz="2400"/>
          </a:p>
          <a:p>
            <a:pPr lvl="0">
              <a:tabLst>
                <a:tab pos="1244600" algn="l"/>
              </a:tabLst>
              <a:defRPr sz="1800">
                <a:solidFill>
                  <a:srgbClr val="000000"/>
                </a:solidFill>
              </a:defRPr>
            </a:pPr>
            <a:r>
              <a:rPr sz="2400">
                <a:solidFill>
                  <a:srgbClr val="0048AA"/>
                </a:solidFill>
              </a:rPr>
              <a:t>Step 2.</a:t>
            </a:r>
            <a:r>
              <a:rPr sz="2400"/>
              <a:t>  Make circuit compute correct values at each node:</a:t>
            </a:r>
          </a:p>
          <a:p>
            <a:pPr lvl="1">
              <a:tabLst>
                <a:tab pos="1244600" algn="l"/>
              </a:tabLst>
              <a:defRPr sz="1800"/>
            </a:pPr>
            <a:r>
              <a:rPr sz="2400" i="1">
                <a:latin typeface="Times"/>
                <a:ea typeface="Times"/>
                <a:cs typeface="Times"/>
                <a:sym typeface="Times"/>
              </a:rPr>
              <a:t>x</a:t>
            </a:r>
            <a:r>
              <a:rPr sz="2400" baseline="-5999">
                <a:latin typeface="Times"/>
                <a:ea typeface="Times"/>
                <a:cs typeface="Times"/>
                <a:sym typeface="Times"/>
              </a:rPr>
              <a:t>2</a:t>
            </a:r>
            <a:r>
              <a:rPr sz="2400">
                <a:latin typeface="Times"/>
                <a:ea typeface="Times"/>
                <a:cs typeface="Times"/>
                <a:sym typeface="Times"/>
              </a:rPr>
              <a:t> = ¬ </a:t>
            </a:r>
            <a:r>
              <a:rPr sz="2400" i="1">
                <a:latin typeface="Times"/>
                <a:ea typeface="Times"/>
                <a:cs typeface="Times"/>
                <a:sym typeface="Times"/>
              </a:rPr>
              <a:t>x</a:t>
            </a:r>
            <a:r>
              <a:rPr sz="2400" baseline="-5999">
                <a:latin typeface="Times"/>
                <a:ea typeface="Times"/>
                <a:cs typeface="Times"/>
                <a:sym typeface="Times"/>
              </a:rPr>
              <a:t>3</a:t>
            </a:r>
            <a:r>
              <a:rPr sz="2400" baseline="-5999"/>
              <a:t>		</a:t>
            </a:r>
            <a:r>
              <a:rPr sz="2400">
                <a:latin typeface="Times"/>
                <a:ea typeface="Times"/>
                <a:cs typeface="Times"/>
                <a:sym typeface="Times"/>
              </a:rPr>
              <a:t>⇒</a:t>
            </a:r>
            <a:r>
              <a:rPr sz="2400"/>
              <a:t>  add 2 clauses:</a:t>
            </a:r>
          </a:p>
          <a:p>
            <a:pPr lvl="1">
              <a:tabLst>
                <a:tab pos="1244600" algn="l"/>
              </a:tabLst>
              <a:defRPr sz="1800"/>
            </a:pPr>
            <a:r>
              <a:rPr sz="2400" i="1">
                <a:latin typeface="Times"/>
                <a:ea typeface="Times"/>
                <a:cs typeface="Times"/>
                <a:sym typeface="Times"/>
              </a:rPr>
              <a:t>x</a:t>
            </a:r>
            <a:r>
              <a:rPr sz="2400" baseline="-5999">
                <a:latin typeface="Times"/>
                <a:ea typeface="Times"/>
                <a:cs typeface="Times"/>
                <a:sym typeface="Times"/>
              </a:rPr>
              <a:t>1</a:t>
            </a:r>
            <a:r>
              <a:rPr sz="2400">
                <a:latin typeface="Times"/>
                <a:ea typeface="Times"/>
                <a:cs typeface="Times"/>
                <a:sym typeface="Times"/>
              </a:rPr>
              <a:t> = </a:t>
            </a:r>
            <a:r>
              <a:rPr sz="2400" i="1">
                <a:latin typeface="Times"/>
                <a:ea typeface="Times"/>
                <a:cs typeface="Times"/>
                <a:sym typeface="Times"/>
              </a:rPr>
              <a:t>x</a:t>
            </a:r>
            <a:r>
              <a:rPr sz="2400" baseline="-5999">
                <a:latin typeface="Times"/>
                <a:ea typeface="Times"/>
                <a:cs typeface="Times"/>
                <a:sym typeface="Times"/>
              </a:rPr>
              <a:t>4</a:t>
            </a:r>
            <a:r>
              <a:rPr sz="2400">
                <a:latin typeface="Times"/>
                <a:ea typeface="Times"/>
                <a:cs typeface="Times"/>
                <a:sym typeface="Times"/>
              </a:rPr>
              <a:t> ∨ </a:t>
            </a:r>
            <a:r>
              <a:rPr sz="2400" i="1">
                <a:latin typeface="Times"/>
                <a:ea typeface="Times"/>
                <a:cs typeface="Times"/>
                <a:sym typeface="Times"/>
              </a:rPr>
              <a:t>x</a:t>
            </a:r>
            <a:r>
              <a:rPr sz="2400" baseline="-5999">
                <a:latin typeface="Times"/>
                <a:ea typeface="Times"/>
                <a:cs typeface="Times"/>
                <a:sym typeface="Times"/>
              </a:rPr>
              <a:t>5	</a:t>
            </a:r>
            <a:r>
              <a:rPr sz="2400">
                <a:latin typeface="Times"/>
                <a:ea typeface="Times"/>
                <a:cs typeface="Times"/>
                <a:sym typeface="Times"/>
              </a:rPr>
              <a:t>⇒</a:t>
            </a:r>
            <a:r>
              <a:rPr sz="2400"/>
              <a:t>  add 3 clauses:</a:t>
            </a:r>
          </a:p>
          <a:p>
            <a:pPr lvl="1">
              <a:tabLst>
                <a:tab pos="1244600" algn="l"/>
              </a:tabLst>
              <a:defRPr sz="1800"/>
            </a:pPr>
            <a:r>
              <a:rPr sz="2400" i="1">
                <a:latin typeface="Times"/>
                <a:ea typeface="Times"/>
                <a:cs typeface="Times"/>
                <a:sym typeface="Times"/>
              </a:rPr>
              <a:t>x</a:t>
            </a:r>
            <a:r>
              <a:rPr sz="2400" baseline="-5999">
                <a:latin typeface="Times"/>
                <a:ea typeface="Times"/>
                <a:cs typeface="Times"/>
                <a:sym typeface="Times"/>
              </a:rPr>
              <a:t>0</a:t>
            </a:r>
            <a:r>
              <a:rPr sz="2400">
                <a:latin typeface="Times"/>
                <a:ea typeface="Times"/>
                <a:cs typeface="Times"/>
                <a:sym typeface="Times"/>
              </a:rPr>
              <a:t> = </a:t>
            </a:r>
            <a:r>
              <a:rPr sz="2400" i="1">
                <a:latin typeface="Times"/>
                <a:ea typeface="Times"/>
                <a:cs typeface="Times"/>
                <a:sym typeface="Times"/>
              </a:rPr>
              <a:t>x</a:t>
            </a:r>
            <a:r>
              <a:rPr sz="2400" baseline="-5999">
                <a:latin typeface="Times"/>
                <a:ea typeface="Times"/>
                <a:cs typeface="Times"/>
                <a:sym typeface="Times"/>
              </a:rPr>
              <a:t>1</a:t>
            </a:r>
            <a:r>
              <a:rPr sz="2400">
                <a:latin typeface="Times"/>
                <a:ea typeface="Times"/>
                <a:cs typeface="Times"/>
                <a:sym typeface="Times"/>
              </a:rPr>
              <a:t> ∧ </a:t>
            </a:r>
            <a:r>
              <a:rPr sz="2400" i="1">
                <a:latin typeface="Times"/>
                <a:ea typeface="Times"/>
                <a:cs typeface="Times"/>
                <a:sym typeface="Times"/>
              </a:rPr>
              <a:t>x</a:t>
            </a:r>
            <a:r>
              <a:rPr sz="2400" baseline="-5999">
                <a:latin typeface="Times"/>
                <a:ea typeface="Times"/>
                <a:cs typeface="Times"/>
                <a:sym typeface="Times"/>
              </a:rPr>
              <a:t>2	</a:t>
            </a:r>
            <a:r>
              <a:rPr sz="2400">
                <a:latin typeface="Times"/>
                <a:ea typeface="Times"/>
                <a:cs typeface="Times"/>
                <a:sym typeface="Times"/>
              </a:rPr>
              <a:t>⇒</a:t>
            </a:r>
            <a:r>
              <a:rPr sz="2400"/>
              <a:t>  add 3 clauses:</a:t>
            </a:r>
            <a:br>
              <a:rPr sz="2400"/>
            </a:br>
            <a:endParaRPr sz="2400"/>
          </a:p>
          <a:p>
            <a:pPr lvl="0">
              <a:tabLst>
                <a:tab pos="1244600" algn="l"/>
              </a:tabLst>
              <a:defRPr sz="1800">
                <a:solidFill>
                  <a:srgbClr val="000000"/>
                </a:solidFill>
              </a:defRPr>
            </a:pPr>
            <a:r>
              <a:rPr sz="2400">
                <a:solidFill>
                  <a:srgbClr val="0048AA"/>
                </a:solidFill>
              </a:rPr>
              <a:t>Step 3.</a:t>
            </a:r>
            <a:r>
              <a:rPr sz="2400"/>
              <a:t>  Hard-coded input values and output value.</a:t>
            </a:r>
          </a:p>
          <a:p>
            <a:pPr lvl="1">
              <a:tabLst>
                <a:tab pos="1244600" algn="l"/>
              </a:tabLst>
              <a:defRPr sz="1800"/>
            </a:pPr>
            <a:r>
              <a:rPr sz="2400" i="1">
                <a:latin typeface="Times"/>
                <a:ea typeface="Times"/>
                <a:cs typeface="Times"/>
                <a:sym typeface="Times"/>
              </a:rPr>
              <a:t>x</a:t>
            </a:r>
            <a:r>
              <a:rPr sz="2400" baseline="-5999">
                <a:latin typeface="Times"/>
                <a:ea typeface="Times"/>
                <a:cs typeface="Times"/>
                <a:sym typeface="Times"/>
              </a:rPr>
              <a:t>5</a:t>
            </a:r>
            <a:r>
              <a:rPr sz="2400">
                <a:latin typeface="Times"/>
                <a:ea typeface="Times"/>
                <a:cs typeface="Times"/>
                <a:sym typeface="Times"/>
              </a:rPr>
              <a:t> = 0  </a:t>
            </a:r>
            <a:r>
              <a:rPr sz="2400"/>
              <a:t> </a:t>
            </a:r>
            <a:r>
              <a:rPr sz="2400">
                <a:latin typeface="Times"/>
                <a:ea typeface="Times"/>
                <a:cs typeface="Times"/>
                <a:sym typeface="Times"/>
              </a:rPr>
              <a:t>⇒</a:t>
            </a:r>
            <a:r>
              <a:rPr sz="2400"/>
              <a:t>  add 1 clause:</a:t>
            </a:r>
          </a:p>
          <a:p>
            <a:pPr lvl="1">
              <a:tabLst>
                <a:tab pos="1244600" algn="l"/>
              </a:tabLst>
              <a:defRPr sz="1800"/>
            </a:pPr>
            <a:r>
              <a:rPr sz="2400" i="1">
                <a:latin typeface="Times"/>
                <a:ea typeface="Times"/>
                <a:cs typeface="Times"/>
                <a:sym typeface="Times"/>
              </a:rPr>
              <a:t>x</a:t>
            </a:r>
            <a:r>
              <a:rPr sz="2400" baseline="-5999">
                <a:latin typeface="Times"/>
                <a:ea typeface="Times"/>
                <a:cs typeface="Times"/>
                <a:sym typeface="Times"/>
              </a:rPr>
              <a:t>0</a:t>
            </a:r>
            <a:r>
              <a:rPr sz="2400">
                <a:latin typeface="Times"/>
                <a:ea typeface="Times"/>
                <a:cs typeface="Times"/>
                <a:sym typeface="Times"/>
              </a:rPr>
              <a:t> = 1</a:t>
            </a:r>
            <a:r>
              <a:rPr sz="2400"/>
              <a:t>   </a:t>
            </a:r>
            <a:r>
              <a:rPr sz="2400">
                <a:latin typeface="Times"/>
                <a:ea typeface="Times"/>
                <a:cs typeface="Times"/>
                <a:sym typeface="Times"/>
              </a:rPr>
              <a:t>⇒</a:t>
            </a:r>
            <a:r>
              <a:rPr sz="2400"/>
              <a:t>  add 1 clause:</a:t>
            </a:r>
          </a:p>
        </p:txBody>
      </p:sp>
      <p:grpSp>
        <p:nvGrpSpPr>
          <p:cNvPr id="712" name="Group 712"/>
          <p:cNvGrpSpPr/>
          <p:nvPr/>
        </p:nvGrpSpPr>
        <p:grpSpPr>
          <a:xfrm>
            <a:off x="8503073" y="7457157"/>
            <a:ext cx="352214" cy="365197"/>
            <a:chOff x="0" y="50799"/>
            <a:chExt cx="352213" cy="365195"/>
          </a:xfrm>
        </p:grpSpPr>
        <p:sp>
          <p:nvSpPr>
            <p:cNvPr id="710" name="Shape 710"/>
            <p:cNvSpPr/>
            <p:nvPr/>
          </p:nvSpPr>
          <p:spPr>
            <a:xfrm>
              <a:off x="-1" y="68297"/>
              <a:ext cx="352215" cy="3476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cap="flat">
              <a:noFill/>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711" name="Shape 711"/>
            <p:cNvSpPr/>
            <p:nvPr/>
          </p:nvSpPr>
          <p:spPr>
            <a:xfrm>
              <a:off x="5920" y="50799"/>
              <a:ext cx="314974"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200">
                  <a:solidFill>
                    <a:srgbClr val="000000"/>
                  </a:solidFill>
                  <a:latin typeface="Times"/>
                  <a:ea typeface="Times"/>
                  <a:cs typeface="Times"/>
                  <a:sym typeface="Times"/>
                </a:defRPr>
              </a:lvl1pPr>
            </a:lstStyle>
            <a:p>
              <a:pPr lvl="0">
                <a:defRPr sz="1800"/>
              </a:pPr>
              <a:r>
                <a:rPr sz="2200"/>
                <a:t>∨</a:t>
              </a:r>
            </a:p>
          </p:txBody>
        </p:sp>
      </p:grpSp>
      <p:sp>
        <p:nvSpPr>
          <p:cNvPr id="713" name="Shape 713"/>
          <p:cNvSpPr/>
          <p:nvPr/>
        </p:nvSpPr>
        <p:spPr>
          <a:xfrm>
            <a:off x="8177953" y="8445499"/>
            <a:ext cx="88901" cy="88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714" name="Shape 714"/>
          <p:cNvSpPr/>
          <p:nvPr/>
        </p:nvSpPr>
        <p:spPr>
          <a:xfrm>
            <a:off x="9029135" y="8445499"/>
            <a:ext cx="88901" cy="88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743" name="Shape 743"/>
          <p:cNvSpPr/>
          <p:nvPr/>
        </p:nvSpPr>
        <p:spPr>
          <a:xfrm>
            <a:off x="8243411" y="7812758"/>
            <a:ext cx="342822" cy="6380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744" name="Shape 744"/>
          <p:cNvSpPr/>
          <p:nvPr/>
        </p:nvSpPr>
        <p:spPr>
          <a:xfrm>
            <a:off x="8759435" y="7812757"/>
            <a:ext cx="295466" cy="636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miter lim="400000"/>
            <a:headEnd type="triangle"/>
          </a:ln>
        </p:spPr>
        <p:txBody>
          <a:bodyPr/>
          <a:lstStyle/>
          <a:p>
            <a:pPr lvl="0"/>
            <a:endParaRPr/>
          </a:p>
        </p:txBody>
      </p:sp>
      <p:grpSp>
        <p:nvGrpSpPr>
          <p:cNvPr id="719" name="Group 719"/>
          <p:cNvGrpSpPr/>
          <p:nvPr/>
        </p:nvGrpSpPr>
        <p:grpSpPr>
          <a:xfrm>
            <a:off x="9372317" y="6455833"/>
            <a:ext cx="352215" cy="366325"/>
            <a:chOff x="0" y="50799"/>
            <a:chExt cx="352213" cy="366324"/>
          </a:xfrm>
        </p:grpSpPr>
        <p:sp>
          <p:nvSpPr>
            <p:cNvPr id="717" name="Shape 717"/>
            <p:cNvSpPr/>
            <p:nvPr/>
          </p:nvSpPr>
          <p:spPr>
            <a:xfrm>
              <a:off x="-1" y="67168"/>
              <a:ext cx="352215" cy="3499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cap="flat">
              <a:noFill/>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718" name="Shape 718"/>
            <p:cNvSpPr/>
            <p:nvPr/>
          </p:nvSpPr>
          <p:spPr>
            <a:xfrm>
              <a:off x="5920" y="50799"/>
              <a:ext cx="314974"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200">
                  <a:solidFill>
                    <a:srgbClr val="000000"/>
                  </a:solidFill>
                  <a:latin typeface="Times"/>
                  <a:ea typeface="Times"/>
                  <a:cs typeface="Times"/>
                  <a:sym typeface="Times"/>
                </a:defRPr>
              </a:lvl1pPr>
            </a:lstStyle>
            <a:p>
              <a:pPr lvl="0">
                <a:defRPr sz="1800"/>
              </a:pPr>
              <a:r>
                <a:rPr sz="2200"/>
                <a:t>∧</a:t>
              </a:r>
            </a:p>
          </p:txBody>
        </p:sp>
      </p:grpSp>
      <p:grpSp>
        <p:nvGrpSpPr>
          <p:cNvPr id="722" name="Group 722"/>
          <p:cNvGrpSpPr/>
          <p:nvPr/>
        </p:nvGrpSpPr>
        <p:grpSpPr>
          <a:xfrm>
            <a:off x="10081260" y="7419058"/>
            <a:ext cx="352214" cy="431801"/>
            <a:chOff x="0" y="6349"/>
            <a:chExt cx="352213" cy="431800"/>
          </a:xfrm>
        </p:grpSpPr>
        <p:sp>
          <p:nvSpPr>
            <p:cNvPr id="720" name="Shape 720"/>
            <p:cNvSpPr/>
            <p:nvPr/>
          </p:nvSpPr>
          <p:spPr>
            <a:xfrm>
              <a:off x="-1" y="61947"/>
              <a:ext cx="352215" cy="3476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cap="flat">
              <a:noFill/>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721" name="Shape 721"/>
            <p:cNvSpPr/>
            <p:nvPr/>
          </p:nvSpPr>
          <p:spPr>
            <a:xfrm>
              <a:off x="11377" y="6349"/>
              <a:ext cx="304060"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200">
                  <a:solidFill>
                    <a:srgbClr val="000000"/>
                  </a:solidFill>
                  <a:latin typeface="Times"/>
                  <a:ea typeface="Times"/>
                  <a:cs typeface="Times"/>
                  <a:sym typeface="Times"/>
                </a:defRPr>
              </a:lvl1pPr>
            </a:lstStyle>
            <a:p>
              <a:pPr lvl="0">
                <a:defRPr sz="1800"/>
              </a:pPr>
              <a:r>
                <a:rPr sz="2200"/>
                <a:t>¬</a:t>
              </a:r>
            </a:p>
          </p:txBody>
        </p:sp>
      </p:grpSp>
      <p:sp>
        <p:nvSpPr>
          <p:cNvPr id="745" name="Shape 745"/>
          <p:cNvSpPr/>
          <p:nvPr/>
        </p:nvSpPr>
        <p:spPr>
          <a:xfrm>
            <a:off x="8824145" y="6811433"/>
            <a:ext cx="574503" cy="661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746" name="Shape 746"/>
          <p:cNvSpPr/>
          <p:nvPr/>
        </p:nvSpPr>
        <p:spPr>
          <a:xfrm>
            <a:off x="9671168" y="6811433"/>
            <a:ext cx="432519" cy="6076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miter lim="400000"/>
            <a:headEnd type="triangle"/>
          </a:ln>
        </p:spPr>
        <p:txBody>
          <a:bodyPr/>
          <a:lstStyle/>
          <a:p>
            <a:pPr lvl="0"/>
            <a:endParaRPr/>
          </a:p>
        </p:txBody>
      </p:sp>
      <p:sp>
        <p:nvSpPr>
          <p:cNvPr id="725" name="Shape 725"/>
          <p:cNvSpPr/>
          <p:nvPr/>
        </p:nvSpPr>
        <p:spPr>
          <a:xfrm>
            <a:off x="10200922" y="8445499"/>
            <a:ext cx="97085" cy="970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747" name="Shape 747"/>
          <p:cNvSpPr/>
          <p:nvPr/>
        </p:nvSpPr>
        <p:spPr>
          <a:xfrm>
            <a:off x="10249911" y="7850858"/>
            <a:ext cx="5471" cy="5946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727" name="Shape 727"/>
          <p:cNvSpPr/>
          <p:nvPr/>
        </p:nvSpPr>
        <p:spPr>
          <a:xfrm>
            <a:off x="8074523" y="8673535"/>
            <a:ext cx="216107"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sz="1800">
                <a:solidFill>
                  <a:srgbClr val="000000"/>
                </a:solidFill>
              </a:defRPr>
            </a:lvl1pPr>
          </a:lstStyle>
          <a:p>
            <a:pPr lvl="0"/>
            <a:r>
              <a:t>0</a:t>
            </a:r>
          </a:p>
        </p:txBody>
      </p:sp>
      <p:sp>
        <p:nvSpPr>
          <p:cNvPr id="728" name="Shape 728"/>
          <p:cNvSpPr/>
          <p:nvPr/>
        </p:nvSpPr>
        <p:spPr>
          <a:xfrm>
            <a:off x="9007407" y="8673535"/>
            <a:ext cx="16787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sz="1800">
                <a:solidFill>
                  <a:srgbClr val="000000"/>
                </a:solidFill>
              </a:defRPr>
            </a:lvl1pPr>
          </a:lstStyle>
          <a:p>
            <a:pPr lvl="0"/>
            <a:r>
              <a:t>?</a:t>
            </a:r>
          </a:p>
        </p:txBody>
      </p:sp>
      <p:sp>
        <p:nvSpPr>
          <p:cNvPr id="729" name="Shape 729"/>
          <p:cNvSpPr/>
          <p:nvPr/>
        </p:nvSpPr>
        <p:spPr>
          <a:xfrm>
            <a:off x="10143070" y="8673535"/>
            <a:ext cx="16787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sz="1800">
                <a:solidFill>
                  <a:srgbClr val="000000"/>
                </a:solidFill>
              </a:defRPr>
            </a:lvl1pPr>
          </a:lstStyle>
          <a:p>
            <a:pPr lvl="0"/>
            <a:r>
              <a:t>?</a:t>
            </a:r>
          </a:p>
        </p:txBody>
      </p:sp>
      <p:pic>
        <p:nvPicPr>
          <p:cNvPr id="730" name="image.pdf"/>
          <p:cNvPicPr/>
          <p:nvPr/>
        </p:nvPicPr>
        <p:blipFill>
          <a:blip r:embed="rId2">
            <a:extLst/>
          </a:blip>
          <a:stretch>
            <a:fillRect/>
          </a:stretch>
        </p:blipFill>
        <p:spPr>
          <a:xfrm>
            <a:off x="6077091" y="3780084"/>
            <a:ext cx="2291645" cy="386081"/>
          </a:xfrm>
          <a:prstGeom prst="rect">
            <a:avLst/>
          </a:prstGeom>
          <a:ln w="12700">
            <a:miter lim="400000"/>
          </a:ln>
        </p:spPr>
      </p:pic>
      <p:pic>
        <p:nvPicPr>
          <p:cNvPr id="731" name="image.pdf"/>
          <p:cNvPicPr/>
          <p:nvPr/>
        </p:nvPicPr>
        <p:blipFill>
          <a:blip r:embed="rId3">
            <a:extLst/>
          </a:blip>
          <a:stretch>
            <a:fillRect/>
          </a:stretch>
        </p:blipFill>
        <p:spPr>
          <a:xfrm>
            <a:off x="6074268" y="4281311"/>
            <a:ext cx="3872090" cy="386081"/>
          </a:xfrm>
          <a:prstGeom prst="rect">
            <a:avLst/>
          </a:prstGeom>
          <a:ln w="12700">
            <a:miter lim="400000"/>
          </a:ln>
        </p:spPr>
      </p:pic>
      <p:pic>
        <p:nvPicPr>
          <p:cNvPr id="732" name="image.pdf"/>
          <p:cNvPicPr/>
          <p:nvPr/>
        </p:nvPicPr>
        <p:blipFill>
          <a:blip r:embed="rId4">
            <a:extLst/>
          </a:blip>
          <a:stretch>
            <a:fillRect/>
          </a:stretch>
        </p:blipFill>
        <p:spPr>
          <a:xfrm>
            <a:off x="6083300" y="4781691"/>
            <a:ext cx="3734365" cy="386081"/>
          </a:xfrm>
          <a:prstGeom prst="rect">
            <a:avLst/>
          </a:prstGeom>
          <a:ln w="12700">
            <a:miter lim="400000"/>
          </a:ln>
        </p:spPr>
      </p:pic>
      <p:grpSp>
        <p:nvGrpSpPr>
          <p:cNvPr id="739" name="Group 739"/>
          <p:cNvGrpSpPr/>
          <p:nvPr/>
        </p:nvGrpSpPr>
        <p:grpSpPr>
          <a:xfrm>
            <a:off x="7708899" y="6083300"/>
            <a:ext cx="3184414" cy="2519249"/>
            <a:chOff x="0" y="0"/>
            <a:chExt cx="3184412" cy="2519248"/>
          </a:xfrm>
        </p:grpSpPr>
        <p:sp>
          <p:nvSpPr>
            <p:cNvPr id="733" name="Shape 733"/>
            <p:cNvSpPr/>
            <p:nvPr/>
          </p:nvSpPr>
          <p:spPr>
            <a:xfrm>
              <a:off x="1683173" y="0"/>
              <a:ext cx="308004"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0</a:t>
              </a:r>
            </a:p>
          </p:txBody>
        </p:sp>
        <p:sp>
          <p:nvSpPr>
            <p:cNvPr id="734" name="Shape 734"/>
            <p:cNvSpPr/>
            <p:nvPr/>
          </p:nvSpPr>
          <p:spPr>
            <a:xfrm>
              <a:off x="2876408" y="1422682"/>
              <a:ext cx="308005"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2</a:t>
              </a:r>
            </a:p>
          </p:txBody>
        </p:sp>
        <p:sp>
          <p:nvSpPr>
            <p:cNvPr id="735" name="Shape 735"/>
            <p:cNvSpPr/>
            <p:nvPr/>
          </p:nvSpPr>
          <p:spPr>
            <a:xfrm>
              <a:off x="350802" y="1423529"/>
              <a:ext cx="308004"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1</a:t>
              </a:r>
            </a:p>
          </p:txBody>
        </p:sp>
        <p:sp>
          <p:nvSpPr>
            <p:cNvPr id="736" name="Shape 736"/>
            <p:cNvSpPr/>
            <p:nvPr/>
          </p:nvSpPr>
          <p:spPr>
            <a:xfrm>
              <a:off x="2730500" y="2275275"/>
              <a:ext cx="308004" cy="2434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3</a:t>
              </a:r>
            </a:p>
          </p:txBody>
        </p:sp>
        <p:sp>
          <p:nvSpPr>
            <p:cNvPr id="737" name="Shape 737"/>
            <p:cNvSpPr/>
            <p:nvPr/>
          </p:nvSpPr>
          <p:spPr>
            <a:xfrm>
              <a:off x="1469813" y="2274429"/>
              <a:ext cx="308004"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4</a:t>
              </a:r>
            </a:p>
          </p:txBody>
        </p:sp>
        <p:sp>
          <p:nvSpPr>
            <p:cNvPr id="738" name="Shape 738"/>
            <p:cNvSpPr/>
            <p:nvPr/>
          </p:nvSpPr>
          <p:spPr>
            <a:xfrm>
              <a:off x="-1" y="2275840"/>
              <a:ext cx="308005"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5</a:t>
              </a:r>
            </a:p>
          </p:txBody>
        </p:sp>
      </p:grpSp>
      <p:pic>
        <p:nvPicPr>
          <p:cNvPr id="740" name="image.pdf"/>
          <p:cNvPicPr/>
          <p:nvPr/>
        </p:nvPicPr>
        <p:blipFill>
          <a:blip r:embed="rId5">
            <a:extLst/>
          </a:blip>
          <a:srcRect l="1712" r="9674"/>
          <a:stretch>
            <a:fillRect/>
          </a:stretch>
        </p:blipFill>
        <p:spPr>
          <a:xfrm>
            <a:off x="5092700" y="6209735"/>
            <a:ext cx="292100" cy="404143"/>
          </a:xfrm>
          <a:prstGeom prst="rect">
            <a:avLst/>
          </a:prstGeom>
          <a:ln w="12700">
            <a:miter lim="400000"/>
          </a:ln>
        </p:spPr>
      </p:pic>
      <p:pic>
        <p:nvPicPr>
          <p:cNvPr id="741" name="image.pdf"/>
          <p:cNvPicPr/>
          <p:nvPr/>
        </p:nvPicPr>
        <p:blipFill>
          <a:blip r:embed="rId6">
            <a:extLst/>
          </a:blip>
          <a:srcRect t="843"/>
          <a:stretch>
            <a:fillRect/>
          </a:stretch>
        </p:blipFill>
        <p:spPr>
          <a:xfrm>
            <a:off x="5092700" y="6680200"/>
            <a:ext cx="295769" cy="364914"/>
          </a:xfrm>
          <a:prstGeom prst="rect">
            <a:avLst/>
          </a:prstGeom>
          <a:ln w="12700">
            <a:miter lim="400000"/>
          </a:ln>
        </p:spPr>
      </p:pic>
      <p:sp>
        <p:nvSpPr>
          <p:cNvPr id="742" name="Shape 74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33</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09">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7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0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0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0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70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70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709">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709">
                                            <p:txEl>
                                              <p:pRg st="8" end="8"/>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2" nodeType="afterEffect">
                                  <p:stCondLst>
                                    <p:cond delay="0"/>
                                  </p:stCondLst>
                                  <p:iterate>
                                    <p:tmAbs val="0"/>
                                  </p:iterate>
                                  <p:childTnLst>
                                    <p:set>
                                      <p:cBhvr>
                                        <p:cTn id="43" fill="hold"/>
                                        <p:tgtEl>
                                          <p:spTgt spid="712"/>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3" nodeType="afterEffect">
                                  <p:stCondLst>
                                    <p:cond delay="0"/>
                                  </p:stCondLst>
                                  <p:iterate>
                                    <p:tmAbs val="0"/>
                                  </p:iterate>
                                  <p:childTnLst>
                                    <p:set>
                                      <p:cBhvr>
                                        <p:cTn id="46" fill="hold"/>
                                        <p:tgtEl>
                                          <p:spTgt spid="71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714"/>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5" nodeType="afterEffect">
                                  <p:stCondLst>
                                    <p:cond delay="0"/>
                                  </p:stCondLst>
                                  <p:iterate>
                                    <p:tmAbs val="0"/>
                                  </p:iterate>
                                  <p:childTnLst>
                                    <p:set>
                                      <p:cBhvr>
                                        <p:cTn id="52" fill="hold"/>
                                        <p:tgtEl>
                                          <p:spTgt spid="743"/>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6" nodeType="afterEffect">
                                  <p:stCondLst>
                                    <p:cond delay="0"/>
                                  </p:stCondLst>
                                  <p:iterate>
                                    <p:tmAbs val="0"/>
                                  </p:iterate>
                                  <p:childTnLst>
                                    <p:set>
                                      <p:cBhvr>
                                        <p:cTn id="55" fill="hold"/>
                                        <p:tgtEl>
                                          <p:spTgt spid="744"/>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7" nodeType="afterEffect">
                                  <p:stCondLst>
                                    <p:cond delay="0"/>
                                  </p:stCondLst>
                                  <p:iterate>
                                    <p:tmAbs val="0"/>
                                  </p:iterate>
                                  <p:childTnLst>
                                    <p:set>
                                      <p:cBhvr>
                                        <p:cTn id="58" fill="hold"/>
                                        <p:tgtEl>
                                          <p:spTgt spid="719"/>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8" nodeType="afterEffect">
                                  <p:stCondLst>
                                    <p:cond delay="0"/>
                                  </p:stCondLst>
                                  <p:iterate>
                                    <p:tmAbs val="0"/>
                                  </p:iterate>
                                  <p:childTnLst>
                                    <p:set>
                                      <p:cBhvr>
                                        <p:cTn id="61" fill="hold"/>
                                        <p:tgtEl>
                                          <p:spTgt spid="722"/>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9" nodeType="afterEffect">
                                  <p:stCondLst>
                                    <p:cond delay="0"/>
                                  </p:stCondLst>
                                  <p:iterate>
                                    <p:tmAbs val="0"/>
                                  </p:iterate>
                                  <p:childTnLst>
                                    <p:set>
                                      <p:cBhvr>
                                        <p:cTn id="64" fill="hold"/>
                                        <p:tgtEl>
                                          <p:spTgt spid="745"/>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10" nodeType="afterEffect">
                                  <p:stCondLst>
                                    <p:cond delay="0"/>
                                  </p:stCondLst>
                                  <p:iterate>
                                    <p:tmAbs val="0"/>
                                  </p:iterate>
                                  <p:childTnLst>
                                    <p:set>
                                      <p:cBhvr>
                                        <p:cTn id="67" fill="hold"/>
                                        <p:tgtEl>
                                          <p:spTgt spid="746"/>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11" nodeType="afterEffect">
                                  <p:stCondLst>
                                    <p:cond delay="0"/>
                                  </p:stCondLst>
                                  <p:iterate>
                                    <p:tmAbs val="0"/>
                                  </p:iterate>
                                  <p:childTnLst>
                                    <p:set>
                                      <p:cBhvr>
                                        <p:cTn id="70" fill="hold"/>
                                        <p:tgtEl>
                                          <p:spTgt spid="725"/>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12" nodeType="afterEffect">
                                  <p:stCondLst>
                                    <p:cond delay="0"/>
                                  </p:stCondLst>
                                  <p:iterate>
                                    <p:tmAbs val="0"/>
                                  </p:iterate>
                                  <p:childTnLst>
                                    <p:set>
                                      <p:cBhvr>
                                        <p:cTn id="73" fill="hold"/>
                                        <p:tgtEl>
                                          <p:spTgt spid="747"/>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13" nodeType="afterEffect">
                                  <p:stCondLst>
                                    <p:cond delay="0"/>
                                  </p:stCondLst>
                                  <p:iterate>
                                    <p:tmAbs val="0"/>
                                  </p:iterate>
                                  <p:childTnLst>
                                    <p:set>
                                      <p:cBhvr>
                                        <p:cTn id="76" fill="hold"/>
                                        <p:tgtEl>
                                          <p:spTgt spid="727"/>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14" nodeType="afterEffect">
                                  <p:stCondLst>
                                    <p:cond delay="0"/>
                                  </p:stCondLst>
                                  <p:iterate>
                                    <p:tmAbs val="0"/>
                                  </p:iterate>
                                  <p:childTnLst>
                                    <p:set>
                                      <p:cBhvr>
                                        <p:cTn id="79" fill="hold"/>
                                        <p:tgtEl>
                                          <p:spTgt spid="728"/>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15" nodeType="afterEffect">
                                  <p:stCondLst>
                                    <p:cond delay="0"/>
                                  </p:stCondLst>
                                  <p:iterate>
                                    <p:tmAbs val="0"/>
                                  </p:iterate>
                                  <p:childTnLst>
                                    <p:set>
                                      <p:cBhvr>
                                        <p:cTn id="82" fill="hold"/>
                                        <p:tgtEl>
                                          <p:spTgt spid="729"/>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16" nodeType="afterEffect">
                                  <p:stCondLst>
                                    <p:cond delay="0"/>
                                  </p:stCondLst>
                                  <p:iterate>
                                    <p:tmAbs val="0"/>
                                  </p:iterate>
                                  <p:childTnLst>
                                    <p:set>
                                      <p:cBhvr>
                                        <p:cTn id="85" fill="hold"/>
                                        <p:tgtEl>
                                          <p:spTgt spid="739"/>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17" nodeType="afterEffect">
                                  <p:stCondLst>
                                    <p:cond delay="0"/>
                                  </p:stCondLst>
                                  <p:iterate>
                                    <p:tmAbs val="0"/>
                                  </p:iterate>
                                  <p:childTnLst>
                                    <p:set>
                                      <p:cBhvr>
                                        <p:cTn id="88" fill="hold"/>
                                        <p:tgtEl>
                                          <p:spTgt spid="730"/>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18" nodeType="afterEffect">
                                  <p:stCondLst>
                                    <p:cond delay="0"/>
                                  </p:stCondLst>
                                  <p:iterate>
                                    <p:tmAbs val="0"/>
                                  </p:iterate>
                                  <p:childTnLst>
                                    <p:set>
                                      <p:cBhvr>
                                        <p:cTn id="91" fill="hold"/>
                                        <p:tgtEl>
                                          <p:spTgt spid="731"/>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19" nodeType="afterEffect">
                                  <p:stCondLst>
                                    <p:cond delay="0"/>
                                  </p:stCondLst>
                                  <p:iterate>
                                    <p:tmAbs val="0"/>
                                  </p:iterate>
                                  <p:childTnLst>
                                    <p:set>
                                      <p:cBhvr>
                                        <p:cTn id="94" fill="hold"/>
                                        <p:tgtEl>
                                          <p:spTgt spid="732"/>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grpId="20" nodeType="afterEffect">
                                  <p:stCondLst>
                                    <p:cond delay="0"/>
                                  </p:stCondLst>
                                  <p:iterate>
                                    <p:tmAbs val="0"/>
                                  </p:iterate>
                                  <p:childTnLst>
                                    <p:set>
                                      <p:cBhvr>
                                        <p:cTn id="97" fill="hold"/>
                                        <p:tgtEl>
                                          <p:spTgt spid="740"/>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21" nodeType="afterEffect">
                                  <p:stCondLst>
                                    <p:cond delay="0"/>
                                  </p:stCondLst>
                                  <p:iterate>
                                    <p:tmAbs val="0"/>
                                  </p:iterate>
                                  <p:childTnLst>
                                    <p:set>
                                      <p:cBhvr>
                                        <p:cTn id="100" fill="hold"/>
                                        <p:tgtEl>
                                          <p:spTgt spid="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1" build="p" bldLvl="5" animBg="1" advAuto="0"/>
      <p:bldP spid="712" grpId="2" animBg="1" advAuto="0"/>
      <p:bldP spid="713" grpId="3" animBg="1" advAuto="0"/>
      <p:bldP spid="714" grpId="4" animBg="1" advAuto="0"/>
      <p:bldP spid="743" grpId="5" animBg="1" advAuto="0"/>
      <p:bldP spid="744" grpId="6" animBg="1" advAuto="0"/>
      <p:bldP spid="719" grpId="7" animBg="1" advAuto="0"/>
      <p:bldP spid="722" grpId="8" animBg="1" advAuto="0"/>
      <p:bldP spid="745" grpId="9" animBg="1" advAuto="0"/>
      <p:bldP spid="746" grpId="10" animBg="1" advAuto="0"/>
      <p:bldP spid="725" grpId="11" animBg="1" advAuto="0"/>
      <p:bldP spid="747" grpId="12" animBg="1" advAuto="0"/>
      <p:bldP spid="727" grpId="13" animBg="1" advAuto="0"/>
      <p:bldP spid="728" grpId="14" animBg="1" advAuto="0"/>
      <p:bldP spid="729" grpId="15" animBg="1" advAuto="0"/>
      <p:bldP spid="730" grpId="17" animBg="1" advAuto="0"/>
      <p:bldP spid="731" grpId="18" animBg="1" advAuto="0"/>
      <p:bldP spid="732" grpId="19" animBg="1" advAuto="0"/>
      <p:bldP spid="739" grpId="16" animBg="1" advAuto="0"/>
      <p:bldP spid="740" grpId="20" animBg="1" advAuto="0"/>
      <p:bldP spid="741" grpId="2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title"/>
          </p:nvPr>
        </p:nvSpPr>
        <p:spPr>
          <a:prstGeom prst="rect">
            <a:avLst/>
          </a:prstGeom>
        </p:spPr>
        <p:txBody>
          <a:bodyPr/>
          <a:lstStyle>
            <a:lvl1pPr>
              <a:tabLst>
                <a:tab pos="1244600" algn="l"/>
              </a:tabLst>
            </a:lvl1pPr>
          </a:lstStyle>
          <a:p>
            <a:pPr lvl="0">
              <a:defRPr sz="1800"/>
            </a:pPr>
            <a:r>
              <a:rPr sz="2800"/>
              <a:t>3-satisfiability is NP-complete</a:t>
            </a:r>
          </a:p>
        </p:txBody>
      </p:sp>
      <p:sp>
        <p:nvSpPr>
          <p:cNvPr id="750" name="Shape 750"/>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Construction.  </a:t>
            </a:r>
            <a:r>
              <a:rPr sz="2400">
                <a:solidFill>
                  <a:srgbClr val="606060"/>
                </a:solidFill>
              </a:rPr>
              <a:t>[continued]</a:t>
            </a:r>
            <a:r>
              <a:rPr sz="2400"/>
              <a:t/>
            </a:r>
            <a:br>
              <a:rPr sz="2400"/>
            </a:br>
            <a:endParaRPr sz="2400">
              <a:solidFill>
                <a:srgbClr val="0048AA"/>
              </a:solidFill>
            </a:endParaRPr>
          </a:p>
          <a:p>
            <a:pPr lvl="0">
              <a:tabLst>
                <a:tab pos="1244600" algn="l"/>
              </a:tabLst>
              <a:defRPr sz="1800">
                <a:solidFill>
                  <a:srgbClr val="000000"/>
                </a:solidFill>
              </a:defRPr>
            </a:pPr>
            <a:r>
              <a:rPr sz="2400">
                <a:solidFill>
                  <a:srgbClr val="0048AA"/>
                </a:solidFill>
              </a:rPr>
              <a:t>Step 4.  </a:t>
            </a:r>
            <a:r>
              <a:rPr sz="2400"/>
              <a:t>Turn clauses of length 1 or 2 into clauses of length 3.</a:t>
            </a:r>
          </a:p>
          <a:p>
            <a:pPr lvl="1">
              <a:tabLst>
                <a:tab pos="1244600" algn="l"/>
              </a:tabLst>
              <a:defRPr sz="1800"/>
            </a:pPr>
            <a:r>
              <a:rPr sz="2400"/>
              <a:t>Create four new variables </a:t>
            </a:r>
            <a:r>
              <a:rPr sz="2400" i="1">
                <a:latin typeface="Times"/>
                <a:ea typeface="Times"/>
                <a:cs typeface="Times"/>
                <a:sym typeface="Times"/>
              </a:rPr>
              <a:t>z</a:t>
            </a:r>
            <a:r>
              <a:rPr sz="2400" baseline="-5999">
                <a:latin typeface="Times"/>
                <a:ea typeface="Times"/>
                <a:cs typeface="Times"/>
                <a:sym typeface="Times"/>
              </a:rPr>
              <a:t>1</a:t>
            </a:r>
            <a:r>
              <a:rPr sz="2400"/>
              <a:t>, </a:t>
            </a:r>
            <a:r>
              <a:rPr sz="2400" i="1">
                <a:latin typeface="Times"/>
                <a:ea typeface="Times"/>
                <a:cs typeface="Times"/>
                <a:sym typeface="Times"/>
              </a:rPr>
              <a:t>z</a:t>
            </a:r>
            <a:r>
              <a:rPr sz="2400" baseline="-5999">
                <a:latin typeface="Times"/>
                <a:ea typeface="Times"/>
                <a:cs typeface="Times"/>
                <a:sym typeface="Times"/>
              </a:rPr>
              <a:t>2</a:t>
            </a:r>
            <a:r>
              <a:rPr sz="2400"/>
              <a:t>, </a:t>
            </a:r>
            <a:r>
              <a:rPr sz="2400" i="1">
                <a:latin typeface="Times"/>
                <a:ea typeface="Times"/>
                <a:cs typeface="Times"/>
                <a:sym typeface="Times"/>
              </a:rPr>
              <a:t>z</a:t>
            </a:r>
            <a:r>
              <a:rPr sz="2400" baseline="-5999">
                <a:latin typeface="Times"/>
                <a:ea typeface="Times"/>
                <a:cs typeface="Times"/>
                <a:sym typeface="Times"/>
              </a:rPr>
              <a:t>3</a:t>
            </a:r>
            <a:r>
              <a:rPr sz="2400"/>
              <a:t>, and </a:t>
            </a:r>
            <a:r>
              <a:rPr sz="2400" i="1">
                <a:latin typeface="Times"/>
                <a:ea typeface="Times"/>
                <a:cs typeface="Times"/>
                <a:sym typeface="Times"/>
              </a:rPr>
              <a:t>z</a:t>
            </a:r>
            <a:r>
              <a:rPr sz="2400" baseline="-5999">
                <a:latin typeface="Times"/>
                <a:ea typeface="Times"/>
                <a:cs typeface="Times"/>
                <a:sym typeface="Times"/>
              </a:rPr>
              <a:t>4</a:t>
            </a:r>
            <a:r>
              <a:rPr sz="2400"/>
              <a:t>.</a:t>
            </a:r>
          </a:p>
          <a:p>
            <a:pPr lvl="1">
              <a:tabLst>
                <a:tab pos="1244600" algn="l"/>
              </a:tabLst>
              <a:defRPr sz="1800"/>
            </a:pPr>
            <a:r>
              <a:rPr sz="2400"/>
              <a:t>Add 8 clauses to force </a:t>
            </a:r>
            <a:r>
              <a:rPr sz="2400" i="1">
                <a:latin typeface="Times"/>
                <a:ea typeface="Times"/>
                <a:cs typeface="Times"/>
                <a:sym typeface="Times"/>
              </a:rPr>
              <a:t>z</a:t>
            </a:r>
            <a:r>
              <a:rPr sz="2400" baseline="-5999">
                <a:latin typeface="Times"/>
                <a:ea typeface="Times"/>
                <a:cs typeface="Times"/>
                <a:sym typeface="Times"/>
              </a:rPr>
              <a:t>1</a:t>
            </a:r>
            <a:r>
              <a:rPr sz="2400"/>
              <a:t> = </a:t>
            </a:r>
            <a:r>
              <a:rPr sz="2400" i="1">
                <a:latin typeface="Times"/>
                <a:ea typeface="Times"/>
                <a:cs typeface="Times"/>
                <a:sym typeface="Times"/>
              </a:rPr>
              <a:t>z</a:t>
            </a:r>
            <a:r>
              <a:rPr sz="2400" baseline="-5999">
                <a:latin typeface="Times"/>
                <a:ea typeface="Times"/>
                <a:cs typeface="Times"/>
                <a:sym typeface="Times"/>
              </a:rPr>
              <a:t>2</a:t>
            </a:r>
            <a:r>
              <a:rPr sz="2400"/>
              <a:t> = </a:t>
            </a:r>
            <a:r>
              <a:rPr sz="2400" i="1">
                <a:latin typeface="Times"/>
                <a:ea typeface="Times"/>
                <a:cs typeface="Times"/>
                <a:sym typeface="Times"/>
              </a:rPr>
              <a:t>false</a:t>
            </a:r>
            <a:r>
              <a:rPr sz="2400"/>
              <a:t>:</a:t>
            </a:r>
            <a:br>
              <a:rPr sz="2400"/>
            </a:br>
            <a:r>
              <a:rPr sz="2400"/>
              <a:t/>
            </a:r>
            <a:br>
              <a:rPr sz="2400"/>
            </a:br>
            <a:r>
              <a:rPr sz="2400"/>
              <a:t/>
            </a:r>
            <a:br>
              <a:rPr sz="2400"/>
            </a:br>
            <a:endParaRPr sz="2400"/>
          </a:p>
          <a:p>
            <a:pPr lvl="1">
              <a:tabLst>
                <a:tab pos="1244600" algn="l"/>
              </a:tabLst>
              <a:defRPr sz="1800"/>
            </a:pPr>
            <a:r>
              <a:rPr sz="2400"/>
              <a:t>Replace any clause with a single term </a:t>
            </a:r>
            <a:r>
              <a:rPr sz="2400">
                <a:latin typeface="Times"/>
                <a:ea typeface="Times"/>
                <a:cs typeface="Times"/>
                <a:sym typeface="Times"/>
              </a:rPr>
              <a:t>(</a:t>
            </a:r>
            <a:r>
              <a:rPr sz="2400" baseline="-5999">
                <a:latin typeface="Times"/>
                <a:ea typeface="Times"/>
                <a:cs typeface="Times"/>
                <a:sym typeface="Times"/>
              </a:rPr>
              <a:t> </a:t>
            </a:r>
            <a:r>
              <a:rPr sz="2400" i="1">
                <a:latin typeface="Times"/>
                <a:ea typeface="Times"/>
                <a:cs typeface="Times"/>
                <a:sym typeface="Times"/>
              </a:rPr>
              <a:t>t</a:t>
            </a:r>
            <a:r>
              <a:rPr sz="2400" i="1" baseline="-5999">
                <a:latin typeface="Times"/>
                <a:ea typeface="Times"/>
                <a:cs typeface="Times"/>
                <a:sym typeface="Times"/>
              </a:rPr>
              <a:t>i</a:t>
            </a:r>
            <a:r>
              <a:rPr sz="2400" baseline="-5999">
                <a:latin typeface="Times"/>
                <a:ea typeface="Times"/>
                <a:cs typeface="Times"/>
                <a:sym typeface="Times"/>
              </a:rPr>
              <a:t> </a:t>
            </a:r>
            <a:r>
              <a:rPr sz="2400">
                <a:latin typeface="Times"/>
                <a:ea typeface="Times"/>
                <a:cs typeface="Times"/>
                <a:sym typeface="Times"/>
              </a:rPr>
              <a:t>)</a:t>
            </a:r>
            <a:r>
              <a:rPr sz="2400"/>
              <a:t> with </a:t>
            </a:r>
            <a:r>
              <a:rPr sz="2400">
                <a:latin typeface="Times"/>
                <a:ea typeface="Times"/>
                <a:cs typeface="Times"/>
                <a:sym typeface="Times"/>
              </a:rPr>
              <a:t>(</a:t>
            </a:r>
            <a:r>
              <a:rPr sz="2400" baseline="-5999">
                <a:latin typeface="Times"/>
                <a:ea typeface="Times"/>
                <a:cs typeface="Times"/>
                <a:sym typeface="Times"/>
              </a:rPr>
              <a:t> </a:t>
            </a:r>
            <a:r>
              <a:rPr sz="2400" i="1">
                <a:latin typeface="Times"/>
                <a:ea typeface="Times"/>
                <a:cs typeface="Times"/>
                <a:sym typeface="Times"/>
              </a:rPr>
              <a:t>t</a:t>
            </a:r>
            <a:r>
              <a:rPr sz="2400" i="1" baseline="-5999">
                <a:latin typeface="Times"/>
                <a:ea typeface="Times"/>
                <a:cs typeface="Times"/>
                <a:sym typeface="Times"/>
              </a:rPr>
              <a:t>i</a:t>
            </a:r>
            <a:r>
              <a:rPr sz="2400" i="1">
                <a:latin typeface="Times"/>
                <a:ea typeface="Times"/>
                <a:cs typeface="Times"/>
                <a:sym typeface="Times"/>
              </a:rPr>
              <a:t> ∨ z</a:t>
            </a:r>
            <a:r>
              <a:rPr sz="2400" baseline="-5999">
                <a:latin typeface="Times"/>
                <a:ea typeface="Times"/>
                <a:cs typeface="Times"/>
                <a:sym typeface="Times"/>
              </a:rPr>
              <a:t>1</a:t>
            </a:r>
            <a:r>
              <a:rPr sz="2400">
                <a:latin typeface="Times"/>
                <a:ea typeface="Times"/>
                <a:cs typeface="Times"/>
                <a:sym typeface="Times"/>
              </a:rPr>
              <a:t> </a:t>
            </a:r>
            <a:r>
              <a:rPr sz="2400" i="1">
                <a:latin typeface="Times"/>
                <a:ea typeface="Times"/>
                <a:cs typeface="Times"/>
                <a:sym typeface="Times"/>
              </a:rPr>
              <a:t>∨</a:t>
            </a:r>
            <a:r>
              <a:rPr sz="2400">
                <a:latin typeface="Times"/>
                <a:ea typeface="Times"/>
                <a:cs typeface="Times"/>
                <a:sym typeface="Times"/>
              </a:rPr>
              <a:t> </a:t>
            </a:r>
            <a:r>
              <a:rPr sz="2400" i="1">
                <a:latin typeface="Times"/>
                <a:ea typeface="Times"/>
                <a:cs typeface="Times"/>
                <a:sym typeface="Times"/>
              </a:rPr>
              <a:t>z</a:t>
            </a:r>
            <a:r>
              <a:rPr sz="2400" baseline="-5999">
                <a:latin typeface="Times"/>
                <a:ea typeface="Times"/>
                <a:cs typeface="Times"/>
                <a:sym typeface="Times"/>
              </a:rPr>
              <a:t>2 </a:t>
            </a:r>
            <a:r>
              <a:rPr sz="2400">
                <a:latin typeface="Times"/>
                <a:ea typeface="Times"/>
                <a:cs typeface="Times"/>
                <a:sym typeface="Times"/>
              </a:rPr>
              <a:t>)</a:t>
            </a:r>
            <a:r>
              <a:rPr sz="2400"/>
              <a:t>.</a:t>
            </a:r>
          </a:p>
          <a:p>
            <a:pPr lvl="1">
              <a:tabLst>
                <a:tab pos="1244600" algn="l"/>
              </a:tabLst>
              <a:defRPr sz="1800"/>
            </a:pPr>
            <a:r>
              <a:rPr sz="2400"/>
              <a:t>Replace any clause with two terms </a:t>
            </a:r>
            <a:r>
              <a:rPr sz="2400">
                <a:latin typeface="Times"/>
                <a:ea typeface="Times"/>
                <a:cs typeface="Times"/>
                <a:sym typeface="Times"/>
              </a:rPr>
              <a:t>(</a:t>
            </a:r>
            <a:r>
              <a:rPr sz="2400" baseline="-5999">
                <a:latin typeface="Times"/>
                <a:ea typeface="Times"/>
                <a:cs typeface="Times"/>
                <a:sym typeface="Times"/>
              </a:rPr>
              <a:t> </a:t>
            </a:r>
            <a:r>
              <a:rPr sz="2400" i="1">
                <a:latin typeface="Times"/>
                <a:ea typeface="Times"/>
                <a:cs typeface="Times"/>
                <a:sym typeface="Times"/>
              </a:rPr>
              <a:t>t</a:t>
            </a:r>
            <a:r>
              <a:rPr sz="2400" i="1" baseline="-5999">
                <a:latin typeface="Times"/>
                <a:ea typeface="Times"/>
                <a:cs typeface="Times"/>
                <a:sym typeface="Times"/>
              </a:rPr>
              <a:t>i</a:t>
            </a:r>
            <a:r>
              <a:rPr sz="2400" i="1">
                <a:latin typeface="Times"/>
                <a:ea typeface="Times"/>
                <a:cs typeface="Times"/>
                <a:sym typeface="Times"/>
              </a:rPr>
              <a:t> ∨ t</a:t>
            </a:r>
            <a:r>
              <a:rPr sz="2400" i="1" baseline="-5999">
                <a:latin typeface="Times"/>
                <a:ea typeface="Times"/>
                <a:cs typeface="Times"/>
                <a:sym typeface="Times"/>
              </a:rPr>
              <a:t>j</a:t>
            </a:r>
            <a:r>
              <a:rPr sz="2400" baseline="-5999">
                <a:latin typeface="Times"/>
                <a:ea typeface="Times"/>
                <a:cs typeface="Times"/>
                <a:sym typeface="Times"/>
              </a:rPr>
              <a:t> </a:t>
            </a:r>
            <a:r>
              <a:rPr sz="2400">
                <a:latin typeface="Times"/>
                <a:ea typeface="Times"/>
                <a:cs typeface="Times"/>
                <a:sym typeface="Times"/>
              </a:rPr>
              <a:t>)</a:t>
            </a:r>
            <a:r>
              <a:rPr sz="2400"/>
              <a:t> with </a:t>
            </a:r>
            <a:r>
              <a:rPr sz="2400">
                <a:latin typeface="Times"/>
                <a:ea typeface="Times"/>
                <a:cs typeface="Times"/>
                <a:sym typeface="Times"/>
              </a:rPr>
              <a:t>(</a:t>
            </a:r>
            <a:r>
              <a:rPr sz="2400" baseline="-5999">
                <a:latin typeface="Times"/>
                <a:ea typeface="Times"/>
                <a:cs typeface="Times"/>
                <a:sym typeface="Times"/>
              </a:rPr>
              <a:t> </a:t>
            </a:r>
            <a:r>
              <a:rPr sz="2400" i="1">
                <a:latin typeface="Times"/>
                <a:ea typeface="Times"/>
                <a:cs typeface="Times"/>
                <a:sym typeface="Times"/>
              </a:rPr>
              <a:t>t</a:t>
            </a:r>
            <a:r>
              <a:rPr sz="2400" i="1" baseline="-5999">
                <a:latin typeface="Times"/>
                <a:ea typeface="Times"/>
                <a:cs typeface="Times"/>
                <a:sym typeface="Times"/>
              </a:rPr>
              <a:t>i</a:t>
            </a:r>
            <a:r>
              <a:rPr sz="2400" i="1">
                <a:latin typeface="Times"/>
                <a:ea typeface="Times"/>
                <a:cs typeface="Times"/>
                <a:sym typeface="Times"/>
              </a:rPr>
              <a:t> ∨ t</a:t>
            </a:r>
            <a:r>
              <a:rPr sz="2400" i="1" baseline="-5999">
                <a:latin typeface="Times"/>
                <a:ea typeface="Times"/>
                <a:cs typeface="Times"/>
                <a:sym typeface="Times"/>
              </a:rPr>
              <a:t>j</a:t>
            </a:r>
            <a:r>
              <a:rPr sz="2400">
                <a:latin typeface="Times"/>
                <a:ea typeface="Times"/>
                <a:cs typeface="Times"/>
                <a:sym typeface="Times"/>
              </a:rPr>
              <a:t> </a:t>
            </a:r>
            <a:r>
              <a:rPr sz="2400" i="1">
                <a:latin typeface="Times"/>
                <a:ea typeface="Times"/>
                <a:cs typeface="Times"/>
                <a:sym typeface="Times"/>
              </a:rPr>
              <a:t>∨</a:t>
            </a:r>
            <a:r>
              <a:rPr sz="2400">
                <a:latin typeface="Times"/>
                <a:ea typeface="Times"/>
                <a:cs typeface="Times"/>
                <a:sym typeface="Times"/>
              </a:rPr>
              <a:t> </a:t>
            </a:r>
            <a:r>
              <a:rPr sz="2400" i="1">
                <a:latin typeface="Times"/>
                <a:ea typeface="Times"/>
                <a:cs typeface="Times"/>
                <a:sym typeface="Times"/>
              </a:rPr>
              <a:t>z</a:t>
            </a:r>
            <a:r>
              <a:rPr sz="2400" baseline="-5999">
                <a:latin typeface="Times"/>
                <a:ea typeface="Times"/>
                <a:cs typeface="Times"/>
                <a:sym typeface="Times"/>
              </a:rPr>
              <a:t>1 </a:t>
            </a:r>
            <a:r>
              <a:rPr sz="2400">
                <a:latin typeface="Times"/>
                <a:ea typeface="Times"/>
                <a:cs typeface="Times"/>
                <a:sym typeface="Times"/>
              </a:rPr>
              <a:t>)</a:t>
            </a:r>
            <a:r>
              <a:rPr sz="2400"/>
              <a:t>.</a:t>
            </a:r>
          </a:p>
        </p:txBody>
      </p:sp>
      <p:sp>
        <p:nvSpPr>
          <p:cNvPr id="751" name="Shape 75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34</a:t>
            </a:fld>
            <a:endParaRPr sz="1200"/>
          </a:p>
        </p:txBody>
      </p:sp>
      <p:pic>
        <p:nvPicPr>
          <p:cNvPr id="752" name="droppedImage.pdf"/>
          <p:cNvPicPr/>
          <p:nvPr/>
        </p:nvPicPr>
        <p:blipFill>
          <a:blip r:embed="rId3">
            <a:extLst/>
          </a:blip>
          <a:stretch>
            <a:fillRect/>
          </a:stretch>
        </p:blipFill>
        <p:spPr>
          <a:xfrm>
            <a:off x="1676726" y="4052565"/>
            <a:ext cx="9337452" cy="7838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5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5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iterate>
                                    <p:tmAbs val="0"/>
                                  </p:iterate>
                                  <p:childTnLst>
                                    <p:set>
                                      <p:cBhvr>
                                        <p:cTn id="14" fill="hold"/>
                                        <p:tgtEl>
                                          <p:spTgt spid="7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7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7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 grpId="1" build="p" bldLvl="5" animBg="1" advAuto="0"/>
      <p:bldP spid="752"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p:cNvSpPr>
          <p:nvPr>
            <p:ph type="title"/>
          </p:nvPr>
        </p:nvSpPr>
        <p:spPr>
          <a:prstGeom prst="rect">
            <a:avLst/>
          </a:prstGeom>
        </p:spPr>
        <p:txBody>
          <a:bodyPr/>
          <a:lstStyle>
            <a:lvl1pPr>
              <a:tabLst>
                <a:tab pos="1244600" algn="l"/>
              </a:tabLst>
            </a:lvl1pPr>
          </a:lstStyle>
          <a:p>
            <a:pPr lvl="0">
              <a:defRPr sz="1800"/>
            </a:pPr>
            <a:r>
              <a:rPr sz="2800"/>
              <a:t>3-satisfiability is NP-complete</a:t>
            </a:r>
          </a:p>
        </p:txBody>
      </p:sp>
      <p:sp>
        <p:nvSpPr>
          <p:cNvPr id="757" name="Shape 757"/>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Lemma.  </a:t>
            </a:r>
            <a:r>
              <a:rPr sz="2400">
                <a:latin typeface="Times"/>
                <a:ea typeface="Times"/>
                <a:cs typeface="Times"/>
                <a:sym typeface="Times"/>
              </a:rPr>
              <a:t>Φ</a:t>
            </a:r>
            <a:r>
              <a:rPr sz="2400"/>
              <a:t> is satisfiable iff the inputs of </a:t>
            </a:r>
            <a:r>
              <a:rPr sz="2400" i="1">
                <a:latin typeface="Times"/>
                <a:ea typeface="Times"/>
                <a:cs typeface="Times"/>
                <a:sym typeface="Times"/>
              </a:rPr>
              <a:t>K</a:t>
            </a:r>
            <a:r>
              <a:rPr sz="2400"/>
              <a:t> can be set so that it outputs </a:t>
            </a:r>
            <a:r>
              <a:rPr sz="2400">
                <a:latin typeface="Times"/>
                <a:ea typeface="Times"/>
                <a:cs typeface="Times"/>
                <a:sym typeface="Times"/>
              </a:rPr>
              <a:t>1</a:t>
            </a:r>
            <a:r>
              <a:rPr sz="2400"/>
              <a:t>.</a:t>
            </a:r>
            <a:r>
              <a:rPr sz="2400">
                <a:uFill>
                  <a:solidFill/>
                </a:uFill>
              </a:rPr>
              <a:t/>
            </a:r>
            <a:br>
              <a:rPr sz="2400">
                <a:uFill>
                  <a:solidFill/>
                </a:uFill>
              </a:rPr>
            </a:br>
            <a:r>
              <a:rPr sz="2400">
                <a:uFill>
                  <a:solidFill/>
                </a:uFill>
              </a:rPr>
              <a:t/>
            </a:r>
            <a:br>
              <a:rPr sz="2400">
                <a:uFill>
                  <a:solidFill/>
                </a:uFill>
              </a:rPr>
            </a:br>
            <a:r>
              <a:rPr sz="2400">
                <a:solidFill>
                  <a:srgbClr val="0048AA"/>
                </a:solidFill>
              </a:rPr>
              <a:t>Pf.  </a:t>
            </a:r>
            <a:r>
              <a:rPr sz="2400">
                <a:solidFill>
                  <a:srgbClr val="0048AA"/>
                </a:solidFill>
                <a:latin typeface="Symbol"/>
                <a:ea typeface="Symbol"/>
                <a:cs typeface="Symbol"/>
                <a:sym typeface="Symbol"/>
              </a:rPr>
              <a:t>⇐</a:t>
            </a:r>
            <a:r>
              <a:rPr sz="2400">
                <a:solidFill>
                  <a:srgbClr val="0048AA"/>
                </a:solidFill>
              </a:rPr>
              <a:t>  </a:t>
            </a:r>
            <a:r>
              <a:rPr sz="2400">
                <a:uFill>
                  <a:solidFill/>
                </a:uFill>
              </a:rPr>
              <a:t>Suppose there are inputs of </a:t>
            </a:r>
            <a:r>
              <a:rPr sz="2400" i="1">
                <a:latin typeface="Times"/>
                <a:ea typeface="Times"/>
                <a:cs typeface="Times"/>
                <a:sym typeface="Times"/>
              </a:rPr>
              <a:t>K</a:t>
            </a:r>
            <a:r>
              <a:rPr sz="2400" i="1">
                <a:uFill>
                  <a:solidFill/>
                </a:uFill>
                <a:latin typeface="Times"/>
                <a:ea typeface="Times"/>
                <a:cs typeface="Times"/>
                <a:sym typeface="Times"/>
              </a:rPr>
              <a:t> </a:t>
            </a:r>
            <a:r>
              <a:rPr sz="2400">
                <a:uFill>
                  <a:solidFill/>
                </a:uFill>
              </a:rPr>
              <a:t>that make it output </a:t>
            </a:r>
            <a:r>
              <a:rPr sz="2400">
                <a:latin typeface="Times"/>
                <a:ea typeface="Times"/>
                <a:cs typeface="Times"/>
                <a:sym typeface="Times"/>
              </a:rPr>
              <a:t>1</a:t>
            </a:r>
            <a:r>
              <a:rPr sz="2400">
                <a:uFill>
                  <a:solidFill/>
                </a:uFill>
              </a:rPr>
              <a:t>.</a:t>
            </a:r>
          </a:p>
          <a:p>
            <a:pPr lvl="1">
              <a:tabLst>
                <a:tab pos="1244600" algn="l"/>
              </a:tabLst>
              <a:defRPr sz="1800"/>
            </a:pPr>
            <a:r>
              <a:rPr sz="2400">
                <a:uFill>
                  <a:solidFill/>
                </a:uFill>
              </a:rPr>
              <a:t>Can propagate input values to create values at all nodes of </a:t>
            </a:r>
            <a:r>
              <a:rPr sz="2400" i="1">
                <a:latin typeface="Times"/>
                <a:ea typeface="Times"/>
                <a:cs typeface="Times"/>
                <a:sym typeface="Times"/>
              </a:rPr>
              <a:t>K</a:t>
            </a:r>
            <a:r>
              <a:rPr sz="2400">
                <a:uFill>
                  <a:solidFill/>
                </a:uFill>
              </a:rPr>
              <a:t>. </a:t>
            </a:r>
          </a:p>
          <a:p>
            <a:pPr lvl="1">
              <a:tabLst>
                <a:tab pos="1244600" algn="l"/>
              </a:tabLst>
              <a:defRPr sz="1800"/>
            </a:pPr>
            <a:r>
              <a:rPr sz="2400">
                <a:uFill>
                  <a:solidFill/>
                </a:uFill>
              </a:rPr>
              <a:t>This set of values satisfies </a:t>
            </a:r>
            <a:r>
              <a:rPr sz="2400">
                <a:latin typeface="Times"/>
                <a:ea typeface="Times"/>
                <a:cs typeface="Times"/>
                <a:sym typeface="Times"/>
              </a:rPr>
              <a:t>Φ</a:t>
            </a:r>
            <a:r>
              <a:rPr sz="2400">
                <a:uFill>
                  <a:solidFill/>
                </a:uFill>
              </a:rPr>
              <a:t>.</a:t>
            </a:r>
          </a:p>
          <a:p>
            <a:pPr lvl="0">
              <a:tabLst>
                <a:tab pos="1244600" algn="l"/>
              </a:tabLst>
              <a:defRPr sz="1800">
                <a:solidFill>
                  <a:srgbClr val="000000"/>
                </a:solidFill>
              </a:defRPr>
            </a:pPr>
            <a:r>
              <a:rPr sz="2400">
                <a:uFill>
                  <a:solidFill/>
                </a:uFill>
              </a:rPr>
              <a:t/>
            </a:r>
            <a:br>
              <a:rPr sz="2400">
                <a:uFill>
                  <a:solidFill/>
                </a:uFill>
              </a:rPr>
            </a:br>
            <a:r>
              <a:rPr sz="2400">
                <a:solidFill>
                  <a:srgbClr val="0048AA"/>
                </a:solidFill>
              </a:rPr>
              <a:t>Pf.  </a:t>
            </a:r>
            <a:r>
              <a:rPr sz="2400">
                <a:solidFill>
                  <a:srgbClr val="0048AA"/>
                </a:solidFill>
                <a:latin typeface="Symbol"/>
                <a:ea typeface="Symbol"/>
                <a:cs typeface="Symbol"/>
                <a:sym typeface="Symbol"/>
              </a:rPr>
              <a:t>⇒</a:t>
            </a:r>
            <a:r>
              <a:rPr sz="2400">
                <a:solidFill>
                  <a:srgbClr val="0048AA"/>
                </a:solidFill>
              </a:rPr>
              <a:t>  </a:t>
            </a:r>
            <a:r>
              <a:rPr sz="2400">
                <a:uFill>
                  <a:solidFill/>
                </a:uFill>
              </a:rPr>
              <a:t>Suppose </a:t>
            </a:r>
            <a:r>
              <a:rPr sz="2400">
                <a:latin typeface="Times"/>
                <a:ea typeface="Times"/>
                <a:cs typeface="Times"/>
                <a:sym typeface="Times"/>
              </a:rPr>
              <a:t>Φ</a:t>
            </a:r>
            <a:r>
              <a:rPr sz="2400" i="1">
                <a:uFill>
                  <a:solidFill/>
                </a:uFill>
                <a:latin typeface="Times"/>
                <a:ea typeface="Times"/>
                <a:cs typeface="Times"/>
                <a:sym typeface="Times"/>
              </a:rPr>
              <a:t> </a:t>
            </a:r>
            <a:r>
              <a:rPr sz="2400">
                <a:uFill>
                  <a:solidFill/>
                </a:uFill>
              </a:rPr>
              <a:t>is satisfiable.</a:t>
            </a:r>
          </a:p>
          <a:p>
            <a:pPr lvl="1">
              <a:tabLst>
                <a:tab pos="1244600" algn="l"/>
              </a:tabLst>
              <a:defRPr sz="1800"/>
            </a:pPr>
            <a:r>
              <a:rPr sz="2400">
                <a:uFill>
                  <a:solidFill/>
                </a:uFill>
              </a:rPr>
              <a:t>We claim that the set of values corresponding to the circuit inputs constitutes a way to make circuit </a:t>
            </a:r>
            <a:r>
              <a:rPr sz="2400" i="1">
                <a:latin typeface="Times"/>
                <a:ea typeface="Times"/>
                <a:cs typeface="Times"/>
                <a:sym typeface="Times"/>
              </a:rPr>
              <a:t>K</a:t>
            </a:r>
            <a:r>
              <a:rPr sz="2400">
                <a:uFill>
                  <a:solidFill/>
                </a:uFill>
              </a:rPr>
              <a:t> output 1.</a:t>
            </a:r>
          </a:p>
          <a:p>
            <a:pPr lvl="1">
              <a:tabLst>
                <a:tab pos="1244600" algn="l"/>
              </a:tabLst>
              <a:defRPr sz="1800"/>
            </a:pPr>
            <a:r>
              <a:rPr sz="2400">
                <a:uFill>
                  <a:solidFill/>
                </a:uFill>
              </a:rPr>
              <a:t>The </a:t>
            </a:r>
            <a:r>
              <a:rPr sz="2400" cap="small"/>
              <a:t>3-Sat</a:t>
            </a:r>
            <a:r>
              <a:rPr sz="2400">
                <a:uFill>
                  <a:solidFill/>
                </a:uFill>
              </a:rPr>
              <a:t> clauses were designed to ensure that the values</a:t>
            </a:r>
            <a:br>
              <a:rPr sz="2400">
                <a:uFill>
                  <a:solidFill/>
                </a:uFill>
              </a:rPr>
            </a:br>
            <a:r>
              <a:rPr sz="2400">
                <a:uFill>
                  <a:solidFill/>
                </a:uFill>
              </a:rPr>
              <a:t>assigned to all node in </a:t>
            </a:r>
            <a:r>
              <a:rPr sz="2400" i="1">
                <a:latin typeface="Times"/>
                <a:ea typeface="Times"/>
                <a:cs typeface="Times"/>
                <a:sym typeface="Times"/>
              </a:rPr>
              <a:t>K</a:t>
            </a:r>
            <a:r>
              <a:rPr sz="2400">
                <a:uFill>
                  <a:solidFill/>
                </a:uFill>
              </a:rPr>
              <a:t> exactly match what the circuit</a:t>
            </a:r>
            <a:br>
              <a:rPr sz="2400">
                <a:uFill>
                  <a:solidFill/>
                </a:uFill>
              </a:rPr>
            </a:br>
            <a:r>
              <a:rPr sz="2400">
                <a:uFill>
                  <a:solidFill/>
                </a:uFill>
              </a:rPr>
              <a:t>would compute for these nodes.  ▪</a:t>
            </a:r>
          </a:p>
        </p:txBody>
      </p:sp>
      <p:grpSp>
        <p:nvGrpSpPr>
          <p:cNvPr id="760" name="Group 760"/>
          <p:cNvGrpSpPr/>
          <p:nvPr/>
        </p:nvGrpSpPr>
        <p:grpSpPr>
          <a:xfrm>
            <a:off x="9480973" y="7965157"/>
            <a:ext cx="352214" cy="365197"/>
            <a:chOff x="0" y="50799"/>
            <a:chExt cx="352213" cy="365195"/>
          </a:xfrm>
        </p:grpSpPr>
        <p:sp>
          <p:nvSpPr>
            <p:cNvPr id="758" name="Shape 758"/>
            <p:cNvSpPr/>
            <p:nvPr/>
          </p:nvSpPr>
          <p:spPr>
            <a:xfrm>
              <a:off x="-1" y="68297"/>
              <a:ext cx="352215" cy="3476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cap="flat">
              <a:noFill/>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759" name="Shape 759"/>
            <p:cNvSpPr/>
            <p:nvPr/>
          </p:nvSpPr>
          <p:spPr>
            <a:xfrm>
              <a:off x="5920" y="50799"/>
              <a:ext cx="314974"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200">
                  <a:solidFill>
                    <a:srgbClr val="000000"/>
                  </a:solidFill>
                  <a:latin typeface="Times"/>
                  <a:ea typeface="Times"/>
                  <a:cs typeface="Times"/>
                  <a:sym typeface="Times"/>
                </a:defRPr>
              </a:lvl1pPr>
            </a:lstStyle>
            <a:p>
              <a:pPr lvl="0">
                <a:defRPr sz="1800"/>
              </a:pPr>
              <a:r>
                <a:rPr sz="2200"/>
                <a:t>∨</a:t>
              </a:r>
            </a:p>
          </p:txBody>
        </p:sp>
      </p:grpSp>
      <p:sp>
        <p:nvSpPr>
          <p:cNvPr id="761" name="Shape 761"/>
          <p:cNvSpPr/>
          <p:nvPr/>
        </p:nvSpPr>
        <p:spPr>
          <a:xfrm>
            <a:off x="9155853" y="8953499"/>
            <a:ext cx="88901" cy="88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762" name="Shape 762"/>
          <p:cNvSpPr/>
          <p:nvPr/>
        </p:nvSpPr>
        <p:spPr>
          <a:xfrm>
            <a:off x="10007035" y="8953499"/>
            <a:ext cx="88901" cy="88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786" name="Shape 786"/>
          <p:cNvSpPr/>
          <p:nvPr/>
        </p:nvSpPr>
        <p:spPr>
          <a:xfrm>
            <a:off x="9221311" y="8320758"/>
            <a:ext cx="342822" cy="6380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787" name="Shape 787"/>
          <p:cNvSpPr/>
          <p:nvPr/>
        </p:nvSpPr>
        <p:spPr>
          <a:xfrm>
            <a:off x="9737335" y="8320757"/>
            <a:ext cx="295466" cy="636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miter lim="400000"/>
            <a:headEnd type="triangle"/>
          </a:ln>
        </p:spPr>
        <p:txBody>
          <a:bodyPr/>
          <a:lstStyle/>
          <a:p>
            <a:pPr lvl="0"/>
            <a:endParaRPr/>
          </a:p>
        </p:txBody>
      </p:sp>
      <p:grpSp>
        <p:nvGrpSpPr>
          <p:cNvPr id="767" name="Group 767"/>
          <p:cNvGrpSpPr/>
          <p:nvPr/>
        </p:nvGrpSpPr>
        <p:grpSpPr>
          <a:xfrm>
            <a:off x="10350217" y="6963833"/>
            <a:ext cx="352215" cy="366326"/>
            <a:chOff x="0" y="50799"/>
            <a:chExt cx="352213" cy="366324"/>
          </a:xfrm>
        </p:grpSpPr>
        <p:sp>
          <p:nvSpPr>
            <p:cNvPr id="765" name="Shape 765"/>
            <p:cNvSpPr/>
            <p:nvPr/>
          </p:nvSpPr>
          <p:spPr>
            <a:xfrm>
              <a:off x="-1" y="67168"/>
              <a:ext cx="352215" cy="3499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cap="flat">
              <a:noFill/>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766" name="Shape 766"/>
            <p:cNvSpPr/>
            <p:nvPr/>
          </p:nvSpPr>
          <p:spPr>
            <a:xfrm>
              <a:off x="5920" y="50799"/>
              <a:ext cx="314974"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200">
                  <a:solidFill>
                    <a:srgbClr val="000000"/>
                  </a:solidFill>
                  <a:latin typeface="Times"/>
                  <a:ea typeface="Times"/>
                  <a:cs typeface="Times"/>
                  <a:sym typeface="Times"/>
                </a:defRPr>
              </a:lvl1pPr>
            </a:lstStyle>
            <a:p>
              <a:pPr lvl="0">
                <a:defRPr sz="1800"/>
              </a:pPr>
              <a:r>
                <a:rPr sz="2200"/>
                <a:t>∧</a:t>
              </a:r>
            </a:p>
          </p:txBody>
        </p:sp>
      </p:grpSp>
      <p:grpSp>
        <p:nvGrpSpPr>
          <p:cNvPr id="770" name="Group 770"/>
          <p:cNvGrpSpPr/>
          <p:nvPr/>
        </p:nvGrpSpPr>
        <p:grpSpPr>
          <a:xfrm>
            <a:off x="11059160" y="7927058"/>
            <a:ext cx="352214" cy="431801"/>
            <a:chOff x="0" y="6349"/>
            <a:chExt cx="352213" cy="431800"/>
          </a:xfrm>
        </p:grpSpPr>
        <p:sp>
          <p:nvSpPr>
            <p:cNvPr id="768" name="Shape 768"/>
            <p:cNvSpPr/>
            <p:nvPr/>
          </p:nvSpPr>
          <p:spPr>
            <a:xfrm>
              <a:off x="-1" y="61947"/>
              <a:ext cx="352215" cy="3476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cap="flat">
              <a:noFill/>
              <a:miter lim="400000"/>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sp>
          <p:nvSpPr>
            <p:cNvPr id="769" name="Shape 769"/>
            <p:cNvSpPr/>
            <p:nvPr/>
          </p:nvSpPr>
          <p:spPr>
            <a:xfrm>
              <a:off x="11377" y="6349"/>
              <a:ext cx="304060"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marL="57587" marR="57587">
                <a:buFont typeface="Helvetica"/>
                <a:tabLst>
                  <a:tab pos="1066800" algn="l"/>
                </a:tabLst>
                <a:defRPr sz="2200">
                  <a:solidFill>
                    <a:srgbClr val="000000"/>
                  </a:solidFill>
                  <a:latin typeface="Times"/>
                  <a:ea typeface="Times"/>
                  <a:cs typeface="Times"/>
                  <a:sym typeface="Times"/>
                </a:defRPr>
              </a:lvl1pPr>
            </a:lstStyle>
            <a:p>
              <a:pPr lvl="0">
                <a:defRPr sz="1800"/>
              </a:pPr>
              <a:r>
                <a:rPr sz="2200"/>
                <a:t>¬</a:t>
              </a:r>
            </a:p>
          </p:txBody>
        </p:sp>
      </p:grpSp>
      <p:sp>
        <p:nvSpPr>
          <p:cNvPr id="788" name="Shape 788"/>
          <p:cNvSpPr/>
          <p:nvPr/>
        </p:nvSpPr>
        <p:spPr>
          <a:xfrm>
            <a:off x="9802045" y="7319433"/>
            <a:ext cx="574503" cy="661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789" name="Shape 789"/>
          <p:cNvSpPr/>
          <p:nvPr/>
        </p:nvSpPr>
        <p:spPr>
          <a:xfrm>
            <a:off x="10649068" y="7319433"/>
            <a:ext cx="432518" cy="6076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miter lim="400000"/>
            <a:headEnd type="triangle"/>
          </a:ln>
        </p:spPr>
        <p:txBody>
          <a:bodyPr/>
          <a:lstStyle/>
          <a:p>
            <a:pPr lvl="0"/>
            <a:endParaRPr/>
          </a:p>
        </p:txBody>
      </p:sp>
      <p:sp>
        <p:nvSpPr>
          <p:cNvPr id="773" name="Shape 773"/>
          <p:cNvSpPr/>
          <p:nvPr/>
        </p:nvSpPr>
        <p:spPr>
          <a:xfrm>
            <a:off x="11178822" y="8953499"/>
            <a:ext cx="97085" cy="970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BCBCB"/>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790" name="Shape 790"/>
          <p:cNvSpPr/>
          <p:nvPr/>
        </p:nvSpPr>
        <p:spPr>
          <a:xfrm>
            <a:off x="11227811" y="8358858"/>
            <a:ext cx="5471" cy="59464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miter lim="400000"/>
            <a:headEnd type="triangle"/>
          </a:ln>
        </p:spPr>
        <p:txBody>
          <a:bodyPr/>
          <a:lstStyle/>
          <a:p>
            <a:pPr lvl="0"/>
            <a:endParaRPr/>
          </a:p>
        </p:txBody>
      </p:sp>
      <p:sp>
        <p:nvSpPr>
          <p:cNvPr id="775" name="Shape 775"/>
          <p:cNvSpPr/>
          <p:nvPr/>
        </p:nvSpPr>
        <p:spPr>
          <a:xfrm>
            <a:off x="9052423" y="9181535"/>
            <a:ext cx="216107"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sz="1800">
                <a:solidFill>
                  <a:srgbClr val="000000"/>
                </a:solidFill>
              </a:defRPr>
            </a:lvl1pPr>
          </a:lstStyle>
          <a:p>
            <a:pPr lvl="0"/>
            <a:r>
              <a:t>0</a:t>
            </a:r>
          </a:p>
        </p:txBody>
      </p:sp>
      <p:sp>
        <p:nvSpPr>
          <p:cNvPr id="776" name="Shape 776"/>
          <p:cNvSpPr/>
          <p:nvPr/>
        </p:nvSpPr>
        <p:spPr>
          <a:xfrm>
            <a:off x="9985307" y="9181535"/>
            <a:ext cx="16787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sz="1800">
                <a:solidFill>
                  <a:srgbClr val="000000"/>
                </a:solidFill>
              </a:defRPr>
            </a:lvl1pPr>
          </a:lstStyle>
          <a:p>
            <a:pPr lvl="0"/>
            <a:r>
              <a:t>?</a:t>
            </a:r>
          </a:p>
        </p:txBody>
      </p:sp>
      <p:sp>
        <p:nvSpPr>
          <p:cNvPr id="777" name="Shape 777"/>
          <p:cNvSpPr/>
          <p:nvPr/>
        </p:nvSpPr>
        <p:spPr>
          <a:xfrm>
            <a:off x="11120970" y="9181535"/>
            <a:ext cx="16787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58702" marR="58702">
              <a:buFont typeface="Helvetica"/>
              <a:tabLst>
                <a:tab pos="1066800" algn="l"/>
              </a:tabLst>
              <a:defRPr sz="1800">
                <a:solidFill>
                  <a:srgbClr val="000000"/>
                </a:solidFill>
              </a:defRPr>
            </a:lvl1pPr>
          </a:lstStyle>
          <a:p>
            <a:pPr lvl="0"/>
            <a:r>
              <a:t>?</a:t>
            </a:r>
          </a:p>
        </p:txBody>
      </p:sp>
      <p:grpSp>
        <p:nvGrpSpPr>
          <p:cNvPr id="784" name="Group 784"/>
          <p:cNvGrpSpPr/>
          <p:nvPr/>
        </p:nvGrpSpPr>
        <p:grpSpPr>
          <a:xfrm>
            <a:off x="8686799" y="6591300"/>
            <a:ext cx="3184414" cy="2519249"/>
            <a:chOff x="0" y="0"/>
            <a:chExt cx="3184412" cy="2519248"/>
          </a:xfrm>
        </p:grpSpPr>
        <p:sp>
          <p:nvSpPr>
            <p:cNvPr id="778" name="Shape 778"/>
            <p:cNvSpPr/>
            <p:nvPr/>
          </p:nvSpPr>
          <p:spPr>
            <a:xfrm>
              <a:off x="1683173" y="0"/>
              <a:ext cx="308004"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0</a:t>
              </a:r>
            </a:p>
          </p:txBody>
        </p:sp>
        <p:sp>
          <p:nvSpPr>
            <p:cNvPr id="779" name="Shape 779"/>
            <p:cNvSpPr/>
            <p:nvPr/>
          </p:nvSpPr>
          <p:spPr>
            <a:xfrm>
              <a:off x="2876408" y="1422682"/>
              <a:ext cx="308005"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2</a:t>
              </a:r>
            </a:p>
          </p:txBody>
        </p:sp>
        <p:sp>
          <p:nvSpPr>
            <p:cNvPr id="780" name="Shape 780"/>
            <p:cNvSpPr/>
            <p:nvPr/>
          </p:nvSpPr>
          <p:spPr>
            <a:xfrm>
              <a:off x="350802" y="1423529"/>
              <a:ext cx="308004"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1</a:t>
              </a:r>
            </a:p>
          </p:txBody>
        </p:sp>
        <p:sp>
          <p:nvSpPr>
            <p:cNvPr id="781" name="Shape 781"/>
            <p:cNvSpPr/>
            <p:nvPr/>
          </p:nvSpPr>
          <p:spPr>
            <a:xfrm>
              <a:off x="2730500" y="2275275"/>
              <a:ext cx="308004" cy="2434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3</a:t>
              </a:r>
            </a:p>
          </p:txBody>
        </p:sp>
        <p:sp>
          <p:nvSpPr>
            <p:cNvPr id="782" name="Shape 782"/>
            <p:cNvSpPr/>
            <p:nvPr/>
          </p:nvSpPr>
          <p:spPr>
            <a:xfrm>
              <a:off x="1469813" y="2274429"/>
              <a:ext cx="308004"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4</a:t>
              </a:r>
            </a:p>
          </p:txBody>
        </p:sp>
        <p:sp>
          <p:nvSpPr>
            <p:cNvPr id="783" name="Shape 783"/>
            <p:cNvSpPr/>
            <p:nvPr/>
          </p:nvSpPr>
          <p:spPr>
            <a:xfrm>
              <a:off x="-1" y="2275840"/>
              <a:ext cx="308005" cy="2434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a:buClr>
                  <a:srgbClr val="0048AA"/>
                </a:buClr>
                <a:buFont typeface="Helvetica"/>
                <a:tabLst>
                  <a:tab pos="1066800" algn="l"/>
                </a:tabLst>
                <a:defRPr sz="1800">
                  <a:solidFill>
                    <a:srgbClr val="000000"/>
                  </a:solidFill>
                </a:defRPr>
              </a:pPr>
              <a:r>
                <a:rPr>
                  <a:solidFill>
                    <a:srgbClr val="0048AA"/>
                  </a:solidFill>
                  <a:uFill>
                    <a:solidFill>
                      <a:srgbClr val="0048AA"/>
                    </a:solidFill>
                  </a:uFill>
                </a:rPr>
                <a:t>x</a:t>
              </a:r>
              <a:r>
                <a:rPr baseline="-20777">
                  <a:solidFill>
                    <a:srgbClr val="0048AA"/>
                  </a:solidFill>
                  <a:uFill>
                    <a:solidFill>
                      <a:srgbClr val="0048AA"/>
                    </a:solidFill>
                  </a:uFill>
                </a:rPr>
                <a:t>5</a:t>
              </a:r>
            </a:p>
          </p:txBody>
        </p:sp>
      </p:grpSp>
      <p:sp>
        <p:nvSpPr>
          <p:cNvPr id="785" name="Shape 7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35</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5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6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76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76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78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78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76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77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78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78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773"/>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2" nodeType="afterEffect">
                                  <p:stCondLst>
                                    <p:cond delay="0"/>
                                  </p:stCondLst>
                                  <p:iterate>
                                    <p:tmAbs val="0"/>
                                  </p:iterate>
                                  <p:childTnLst>
                                    <p:set>
                                      <p:cBhvr>
                                        <p:cTn id="39" fill="hold"/>
                                        <p:tgtEl>
                                          <p:spTgt spid="790"/>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3" nodeType="afterEffect">
                                  <p:stCondLst>
                                    <p:cond delay="0"/>
                                  </p:stCondLst>
                                  <p:iterate>
                                    <p:tmAbs val="0"/>
                                  </p:iterate>
                                  <p:childTnLst>
                                    <p:set>
                                      <p:cBhvr>
                                        <p:cTn id="42" fill="hold"/>
                                        <p:tgtEl>
                                          <p:spTgt spid="77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4" nodeType="afterEffect">
                                  <p:stCondLst>
                                    <p:cond delay="0"/>
                                  </p:stCondLst>
                                  <p:iterate>
                                    <p:tmAbs val="0"/>
                                  </p:iterate>
                                  <p:childTnLst>
                                    <p:set>
                                      <p:cBhvr>
                                        <p:cTn id="45" fill="hold"/>
                                        <p:tgtEl>
                                          <p:spTgt spid="776"/>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5" nodeType="afterEffect">
                                  <p:stCondLst>
                                    <p:cond delay="0"/>
                                  </p:stCondLst>
                                  <p:iterate>
                                    <p:tmAbs val="0"/>
                                  </p:iterate>
                                  <p:childTnLst>
                                    <p:set>
                                      <p:cBhvr>
                                        <p:cTn id="48" fill="hold"/>
                                        <p:tgtEl>
                                          <p:spTgt spid="77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757">
                                            <p:txEl>
                                              <p:pRg st="2" end="2"/>
                                            </p:txEl>
                                          </p:spTgt>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16" nodeType="afterEffect">
                                  <p:stCondLst>
                                    <p:cond delay="0"/>
                                  </p:stCondLst>
                                  <p:iterate>
                                    <p:tmAbs val="0"/>
                                  </p:iterate>
                                  <p:childTnLst>
                                    <p:set>
                                      <p:cBhvr>
                                        <p:cTn id="55" fill="hold"/>
                                        <p:tgtEl>
                                          <p:spTgt spid="78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 nodeType="clickEffect">
                                  <p:stCondLst>
                                    <p:cond delay="0"/>
                                  </p:stCondLst>
                                  <p:iterate>
                                    <p:tmAbs val="0"/>
                                  </p:iterate>
                                  <p:childTnLst>
                                    <p:set>
                                      <p:cBhvr>
                                        <p:cTn id="59" fill="hold"/>
                                        <p:tgtEl>
                                          <p:spTgt spid="757">
                                            <p:txEl>
                                              <p:pRg st="3" end="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 nodeType="clickEffect">
                                  <p:stCondLst>
                                    <p:cond delay="0"/>
                                  </p:stCondLst>
                                  <p:iterate>
                                    <p:tmAbs val="0"/>
                                  </p:iterate>
                                  <p:childTnLst>
                                    <p:set>
                                      <p:cBhvr>
                                        <p:cTn id="63" fill="hold"/>
                                        <p:tgtEl>
                                          <p:spTgt spid="757">
                                            <p:txEl>
                                              <p:pRg st="4" end="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 nodeType="clickEffect">
                                  <p:stCondLst>
                                    <p:cond delay="0"/>
                                  </p:stCondLst>
                                  <p:iterate>
                                    <p:tmAbs val="0"/>
                                  </p:iterate>
                                  <p:childTnLst>
                                    <p:set>
                                      <p:cBhvr>
                                        <p:cTn id="67" fill="hold"/>
                                        <p:tgtEl>
                                          <p:spTgt spid="7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1" build="p" bldLvl="5" animBg="1" advAuto="0"/>
      <p:bldP spid="760" grpId="2" animBg="1" advAuto="0"/>
      <p:bldP spid="761" grpId="3" animBg="1" advAuto="0"/>
      <p:bldP spid="762" grpId="4" animBg="1" advAuto="0"/>
      <p:bldP spid="786" grpId="5" animBg="1" advAuto="0"/>
      <p:bldP spid="787" grpId="6" animBg="1" advAuto="0"/>
      <p:bldP spid="767" grpId="7" animBg="1" advAuto="0"/>
      <p:bldP spid="770" grpId="8" animBg="1" advAuto="0"/>
      <p:bldP spid="788" grpId="9" animBg="1" advAuto="0"/>
      <p:bldP spid="789" grpId="10" animBg="1" advAuto="0"/>
      <p:bldP spid="773" grpId="11" animBg="1" advAuto="0"/>
      <p:bldP spid="790" grpId="12" animBg="1" advAuto="0"/>
      <p:bldP spid="775" grpId="13" animBg="1" advAuto="0"/>
      <p:bldP spid="776" grpId="14" animBg="1" advAuto="0"/>
      <p:bldP spid="777" grpId="15" animBg="1" advAuto="0"/>
      <p:bldP spid="784" grpId="16"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Shape 792"/>
          <p:cNvSpPr/>
          <p:nvPr/>
        </p:nvSpPr>
        <p:spPr>
          <a:xfrm>
            <a:off x="6007468" y="8123766"/>
            <a:ext cx="6451601" cy="1041528"/>
          </a:xfrm>
          <a:prstGeom prst="rect">
            <a:avLst/>
          </a:prstGeom>
          <a:solidFill/>
          <a:ln w="12700">
            <a:miter lim="400000"/>
          </a:ln>
          <a:extLst>
            <a:ext uri="{C572A759-6A51-4108-AA02-DFA0A04FC94B}">
              <ma14:wrappingTextBoxFlag xmlns:ma14="http://schemas.microsoft.com/office/mac/drawingml/2011/main" val="1"/>
            </a:ext>
          </a:extLst>
        </p:spPr>
        <p:txBody>
          <a:bodyPr lIns="203200" tIns="203200" rIns="203200" bIns="203200">
            <a:spAutoFit/>
          </a:bodyPr>
          <a:lstStyle/>
          <a:p>
            <a:pPr lvl="0">
              <a:lnSpc>
                <a:spcPct val="150000"/>
              </a:lnSpc>
              <a:tabLst>
                <a:tab pos="1066800" algn="l"/>
              </a:tabLst>
              <a:defRPr sz="1800">
                <a:solidFill>
                  <a:srgbClr val="000000"/>
                </a:solidFill>
              </a:defRPr>
            </a:pPr>
            <a:r>
              <a:rPr sz="2000" cap="small">
                <a:solidFill>
                  <a:srgbClr val="FFFFFF"/>
                </a:solidFill>
                <a:uFill>
                  <a:solidFill>
                    <a:srgbClr val="FFFFFF"/>
                  </a:solidFill>
                </a:uFill>
              </a:rPr>
              <a:t>Circuit-Sat</a:t>
            </a:r>
            <a:r>
              <a:rPr sz="2000">
                <a:solidFill>
                  <a:srgbClr val="FFFFFF"/>
                </a:solidFill>
                <a:uFill>
                  <a:solidFill>
                    <a:srgbClr val="FFFFFF"/>
                  </a:solidFill>
                </a:uFill>
              </a:rPr>
              <a:t> poly-time reduces to all of</a:t>
            </a:r>
          </a:p>
          <a:p>
            <a:pPr lvl="0">
              <a:lnSpc>
                <a:spcPct val="150000"/>
              </a:lnSpc>
              <a:tabLst>
                <a:tab pos="1066800" algn="l"/>
              </a:tabLst>
              <a:defRPr sz="1800">
                <a:solidFill>
                  <a:srgbClr val="000000"/>
                </a:solidFill>
              </a:defRPr>
            </a:pPr>
            <a:r>
              <a:rPr sz="2000">
                <a:solidFill>
                  <a:srgbClr val="FFFFFF"/>
                </a:solidFill>
                <a:uFill>
                  <a:solidFill>
                    <a:srgbClr val="FFFFFF"/>
                  </a:solidFill>
                </a:uFill>
              </a:rPr>
              <a:t>these problems (and many, many more)</a:t>
            </a:r>
          </a:p>
        </p:txBody>
      </p:sp>
      <p:sp>
        <p:nvSpPr>
          <p:cNvPr id="793" name="Shape 793"/>
          <p:cNvSpPr>
            <a:spLocks noGrp="1"/>
          </p:cNvSpPr>
          <p:nvPr>
            <p:ph type="title"/>
          </p:nvPr>
        </p:nvSpPr>
        <p:spPr>
          <a:prstGeom prst="rect">
            <a:avLst/>
          </a:prstGeom>
        </p:spPr>
        <p:txBody>
          <a:bodyPr/>
          <a:lstStyle>
            <a:lvl1pPr>
              <a:tabLst>
                <a:tab pos="1244600" algn="l"/>
              </a:tabLst>
            </a:lvl1pPr>
          </a:lstStyle>
          <a:p>
            <a:pPr lvl="0">
              <a:defRPr sz="1800"/>
            </a:pPr>
            <a:r>
              <a:rPr sz="2800"/>
              <a:t>Implications of Karp</a:t>
            </a:r>
          </a:p>
        </p:txBody>
      </p:sp>
      <p:sp>
        <p:nvSpPr>
          <p:cNvPr id="794" name="Shape 794"/>
          <p:cNvSpPr>
            <a:spLocks noGrp="1"/>
          </p:cNvSpPr>
          <p:nvPr>
            <p:ph type="body" idx="1"/>
          </p:nvPr>
        </p:nvSpPr>
        <p:spPr>
          <a:prstGeom prst="rect">
            <a:avLst/>
          </a:prstGeom>
        </p:spPr>
        <p:txBody>
          <a:bodyPr/>
          <a:lstStyle/>
          <a:p>
            <a:pPr lvl="0">
              <a:tabLst>
                <a:tab pos="1244600" algn="l"/>
              </a:tabLst>
            </a:pPr>
            <a:endParaRPr/>
          </a:p>
        </p:txBody>
      </p:sp>
      <p:sp>
        <p:nvSpPr>
          <p:cNvPr id="795" name="Shape 79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36</a:t>
            </a:fld>
            <a:endParaRPr sz="1200"/>
          </a:p>
        </p:txBody>
      </p:sp>
      <p:cxnSp>
        <p:nvCxnSpPr>
          <p:cNvPr id="796" name="Connector 796"/>
          <p:cNvCxnSpPr>
            <a:stCxn id="819" idx="0"/>
            <a:endCxn id="797" idx="0"/>
          </p:cNvCxnSpPr>
          <p:nvPr/>
        </p:nvCxnSpPr>
        <p:spPr>
          <a:xfrm>
            <a:off x="6624243" y="2114549"/>
            <a:ext cx="14471" cy="1569439"/>
          </a:xfrm>
          <a:prstGeom prst="straightConnector1">
            <a:avLst/>
          </a:prstGeom>
          <a:ln w="76200">
            <a:solidFill>
              <a:srgbClr val="0048AA"/>
            </a:solidFill>
            <a:miter lim="400000"/>
            <a:tailEnd type="triangle"/>
          </a:ln>
        </p:spPr>
      </p:cxnSp>
      <p:sp>
        <p:nvSpPr>
          <p:cNvPr id="797" name="Shape 797"/>
          <p:cNvSpPr/>
          <p:nvPr/>
        </p:nvSpPr>
        <p:spPr>
          <a:xfrm>
            <a:off x="6116051" y="3408778"/>
            <a:ext cx="1045324" cy="550419"/>
          </a:xfrm>
          <a:prstGeom prst="rect">
            <a:avLst/>
          </a:prstGeom>
          <a:solidFill>
            <a:srgbClr val="BABABA"/>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3-Sat</a:t>
            </a:r>
          </a:p>
        </p:txBody>
      </p:sp>
      <p:sp>
        <p:nvSpPr>
          <p:cNvPr id="798" name="Shape 798"/>
          <p:cNvSpPr/>
          <p:nvPr/>
        </p:nvSpPr>
        <p:spPr>
          <a:xfrm>
            <a:off x="4023631" y="5331841"/>
            <a:ext cx="2102015" cy="55041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Dir-Ham-Cycle</a:t>
            </a:r>
          </a:p>
        </p:txBody>
      </p:sp>
      <p:cxnSp>
        <p:nvCxnSpPr>
          <p:cNvPr id="799" name="Connector 799"/>
          <p:cNvCxnSpPr>
            <a:stCxn id="797" idx="0"/>
            <a:endCxn id="798" idx="0"/>
          </p:cNvCxnSpPr>
          <p:nvPr/>
        </p:nvCxnSpPr>
        <p:spPr>
          <a:xfrm flipH="1">
            <a:off x="5074638" y="3683987"/>
            <a:ext cx="1564076" cy="1923063"/>
          </a:xfrm>
          <a:prstGeom prst="straightConnector1">
            <a:avLst/>
          </a:prstGeom>
          <a:ln w="76200">
            <a:solidFill>
              <a:srgbClr val="0048AA"/>
            </a:solidFill>
            <a:miter lim="400000"/>
            <a:tailEnd type="triangle"/>
          </a:ln>
        </p:spPr>
      </p:cxnSp>
      <p:sp>
        <p:nvSpPr>
          <p:cNvPr id="800" name="Shape 800"/>
          <p:cNvSpPr/>
          <p:nvPr/>
        </p:nvSpPr>
        <p:spPr>
          <a:xfrm>
            <a:off x="1000675" y="5331841"/>
            <a:ext cx="2255126" cy="55041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Independent-Set</a:t>
            </a:r>
          </a:p>
        </p:txBody>
      </p:sp>
      <p:cxnSp>
        <p:nvCxnSpPr>
          <p:cNvPr id="801" name="Connector 801"/>
          <p:cNvCxnSpPr>
            <a:stCxn id="797" idx="0"/>
            <a:endCxn id="800" idx="0"/>
          </p:cNvCxnSpPr>
          <p:nvPr/>
        </p:nvCxnSpPr>
        <p:spPr>
          <a:xfrm flipH="1">
            <a:off x="2128237" y="3683987"/>
            <a:ext cx="4510477" cy="1923063"/>
          </a:xfrm>
          <a:prstGeom prst="straightConnector1">
            <a:avLst/>
          </a:prstGeom>
          <a:ln w="76200">
            <a:solidFill>
              <a:srgbClr val="0048AA"/>
            </a:solidFill>
            <a:miter lim="400000"/>
            <a:tailEnd type="triangle"/>
          </a:ln>
        </p:spPr>
      </p:cxnSp>
      <p:sp>
        <p:nvSpPr>
          <p:cNvPr id="802" name="Shape 802"/>
          <p:cNvSpPr/>
          <p:nvPr/>
        </p:nvSpPr>
        <p:spPr>
          <a:xfrm>
            <a:off x="1156352" y="6899867"/>
            <a:ext cx="1954949"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Vertex-Cover</a:t>
            </a:r>
          </a:p>
        </p:txBody>
      </p:sp>
      <p:cxnSp>
        <p:nvCxnSpPr>
          <p:cNvPr id="803" name="Connector 803"/>
          <p:cNvCxnSpPr>
            <a:stCxn id="800" idx="0"/>
            <a:endCxn id="802" idx="0"/>
          </p:cNvCxnSpPr>
          <p:nvPr/>
        </p:nvCxnSpPr>
        <p:spPr>
          <a:xfrm>
            <a:off x="2128237" y="5607049"/>
            <a:ext cx="5590" cy="1568028"/>
          </a:xfrm>
          <a:prstGeom prst="straightConnector1">
            <a:avLst/>
          </a:prstGeom>
          <a:ln w="76200">
            <a:solidFill>
              <a:srgbClr val="0048AA"/>
            </a:solidFill>
            <a:miter lim="400000"/>
            <a:tailEnd type="triangle"/>
          </a:ln>
        </p:spPr>
      </p:cxnSp>
      <p:sp>
        <p:nvSpPr>
          <p:cNvPr id="804" name="Shape 804"/>
          <p:cNvSpPr/>
          <p:nvPr/>
        </p:nvSpPr>
        <p:spPr>
          <a:xfrm rot="20214000">
            <a:off x="3099589" y="4060241"/>
            <a:ext cx="2552701"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8702" marR="58702" lvl="0">
              <a:buFont typeface="Helvetica"/>
              <a:tabLst>
                <a:tab pos="1066800" algn="l"/>
              </a:tabLst>
              <a:defRPr sz="1800">
                <a:solidFill>
                  <a:srgbClr val="000000"/>
                </a:solidFill>
              </a:defRPr>
            </a:pPr>
            <a:r>
              <a:rPr sz="1600" cap="small">
                <a:solidFill>
                  <a:srgbClr val="8D3124"/>
                </a:solidFill>
              </a:rPr>
              <a:t>3-Sat</a:t>
            </a:r>
            <a:r>
              <a:rPr sz="1600">
                <a:solidFill>
                  <a:srgbClr val="8D3124"/>
                </a:solidFill>
              </a:rPr>
              <a:t> poly-time reduces</a:t>
            </a:r>
            <a:br>
              <a:rPr sz="1600">
                <a:solidFill>
                  <a:srgbClr val="8D3124"/>
                </a:solidFill>
              </a:rPr>
            </a:br>
            <a:r>
              <a:rPr sz="1600">
                <a:solidFill>
                  <a:srgbClr val="8D3124"/>
                </a:solidFill>
              </a:rPr>
              <a:t>to </a:t>
            </a:r>
            <a:r>
              <a:rPr sz="1600" cap="small">
                <a:solidFill>
                  <a:srgbClr val="8D3124"/>
                </a:solidFill>
              </a:rPr>
              <a:t>Independent-Set</a:t>
            </a:r>
          </a:p>
        </p:txBody>
      </p:sp>
      <p:sp>
        <p:nvSpPr>
          <p:cNvPr id="805" name="Shape 805"/>
          <p:cNvSpPr/>
          <p:nvPr/>
        </p:nvSpPr>
        <p:spPr>
          <a:xfrm>
            <a:off x="6979276" y="5348774"/>
            <a:ext cx="2164803"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Graph-3-Color</a:t>
            </a:r>
          </a:p>
        </p:txBody>
      </p:sp>
      <p:cxnSp>
        <p:nvCxnSpPr>
          <p:cNvPr id="806" name="Connector 806"/>
          <p:cNvCxnSpPr>
            <a:stCxn id="797" idx="0"/>
            <a:endCxn id="805" idx="0"/>
          </p:cNvCxnSpPr>
          <p:nvPr/>
        </p:nvCxnSpPr>
        <p:spPr>
          <a:xfrm>
            <a:off x="6638713" y="3683987"/>
            <a:ext cx="1422965" cy="1939997"/>
          </a:xfrm>
          <a:prstGeom prst="straightConnector1">
            <a:avLst/>
          </a:prstGeom>
          <a:ln w="76200">
            <a:solidFill>
              <a:srgbClr val="0048AA"/>
            </a:solidFill>
            <a:miter lim="400000"/>
            <a:tailEnd type="triangle"/>
          </a:ln>
        </p:spPr>
      </p:cxnSp>
      <p:sp>
        <p:nvSpPr>
          <p:cNvPr id="807" name="Shape 807"/>
          <p:cNvSpPr/>
          <p:nvPr/>
        </p:nvSpPr>
        <p:spPr>
          <a:xfrm>
            <a:off x="4247866" y="6924703"/>
            <a:ext cx="1642072"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Ham-Cycle</a:t>
            </a:r>
          </a:p>
        </p:txBody>
      </p:sp>
      <p:cxnSp>
        <p:nvCxnSpPr>
          <p:cNvPr id="808" name="Connector 808"/>
          <p:cNvCxnSpPr>
            <a:stCxn id="798" idx="0"/>
            <a:endCxn id="807" idx="0"/>
          </p:cNvCxnSpPr>
          <p:nvPr/>
        </p:nvCxnSpPr>
        <p:spPr>
          <a:xfrm flipH="1">
            <a:off x="5068902" y="5607049"/>
            <a:ext cx="5737" cy="1592864"/>
          </a:xfrm>
          <a:prstGeom prst="straightConnector1">
            <a:avLst/>
          </a:prstGeom>
          <a:ln w="76200">
            <a:solidFill>
              <a:srgbClr val="0048AA"/>
            </a:solidFill>
            <a:miter lim="400000"/>
            <a:tailEnd type="triangle"/>
          </a:ln>
        </p:spPr>
      </p:cxnSp>
      <p:sp>
        <p:nvSpPr>
          <p:cNvPr id="809" name="Shape 809"/>
          <p:cNvSpPr/>
          <p:nvPr/>
        </p:nvSpPr>
        <p:spPr>
          <a:xfrm>
            <a:off x="4653768" y="8511921"/>
            <a:ext cx="834402"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TSP</a:t>
            </a:r>
          </a:p>
        </p:txBody>
      </p:sp>
      <p:cxnSp>
        <p:nvCxnSpPr>
          <p:cNvPr id="810" name="Connector 810"/>
          <p:cNvCxnSpPr>
            <a:stCxn id="807" idx="0"/>
            <a:endCxn id="809" idx="0"/>
          </p:cNvCxnSpPr>
          <p:nvPr/>
        </p:nvCxnSpPr>
        <p:spPr>
          <a:xfrm>
            <a:off x="5068902" y="7199912"/>
            <a:ext cx="2068" cy="1587219"/>
          </a:xfrm>
          <a:prstGeom prst="straightConnector1">
            <a:avLst/>
          </a:prstGeom>
          <a:ln w="76200">
            <a:solidFill>
              <a:srgbClr val="0048AA"/>
            </a:solidFill>
            <a:miter lim="400000"/>
            <a:tailEnd type="triangle"/>
          </a:ln>
        </p:spPr>
      </p:cxnSp>
      <p:sp>
        <p:nvSpPr>
          <p:cNvPr id="811" name="Shape 811"/>
          <p:cNvSpPr/>
          <p:nvPr/>
        </p:nvSpPr>
        <p:spPr>
          <a:xfrm>
            <a:off x="9975898" y="5357805"/>
            <a:ext cx="1674329"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Subset-Sum</a:t>
            </a:r>
          </a:p>
        </p:txBody>
      </p:sp>
      <p:cxnSp>
        <p:nvCxnSpPr>
          <p:cNvPr id="812" name="Connector 812"/>
          <p:cNvCxnSpPr>
            <a:stCxn id="797" idx="0"/>
            <a:endCxn id="811" idx="0"/>
          </p:cNvCxnSpPr>
          <p:nvPr/>
        </p:nvCxnSpPr>
        <p:spPr>
          <a:xfrm>
            <a:off x="6638713" y="3683987"/>
            <a:ext cx="4174350" cy="1949028"/>
          </a:xfrm>
          <a:prstGeom prst="straightConnector1">
            <a:avLst/>
          </a:prstGeom>
          <a:ln w="76200">
            <a:solidFill>
              <a:srgbClr val="0048AA"/>
            </a:solidFill>
            <a:miter lim="400000"/>
            <a:tailEnd type="triangle"/>
          </a:ln>
        </p:spPr>
      </p:cxnSp>
      <p:sp>
        <p:nvSpPr>
          <p:cNvPr id="813" name="Shape 813"/>
          <p:cNvSpPr/>
          <p:nvPr/>
        </p:nvSpPr>
        <p:spPr>
          <a:xfrm>
            <a:off x="9962973" y="6915672"/>
            <a:ext cx="1690586"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Scheduling</a:t>
            </a:r>
          </a:p>
        </p:txBody>
      </p:sp>
      <p:cxnSp>
        <p:nvCxnSpPr>
          <p:cNvPr id="814" name="Connector 814"/>
          <p:cNvCxnSpPr>
            <a:stCxn id="811" idx="0"/>
            <a:endCxn id="813" idx="0"/>
          </p:cNvCxnSpPr>
          <p:nvPr/>
        </p:nvCxnSpPr>
        <p:spPr>
          <a:xfrm flipH="1">
            <a:off x="10808265" y="5633014"/>
            <a:ext cx="4798" cy="1557868"/>
          </a:xfrm>
          <a:prstGeom prst="straightConnector1">
            <a:avLst/>
          </a:prstGeom>
          <a:ln w="76200">
            <a:solidFill>
              <a:srgbClr val="0048AA"/>
            </a:solidFill>
            <a:miter lim="400000"/>
            <a:tailEnd type="triangle"/>
          </a:ln>
        </p:spPr>
      </p:cxnSp>
      <p:sp>
        <p:nvSpPr>
          <p:cNvPr id="815" name="Shape 815"/>
          <p:cNvSpPr/>
          <p:nvPr/>
        </p:nvSpPr>
        <p:spPr>
          <a:xfrm>
            <a:off x="6934442" y="6924703"/>
            <a:ext cx="2258987"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Planar-3-Color</a:t>
            </a:r>
          </a:p>
        </p:txBody>
      </p:sp>
      <p:cxnSp>
        <p:nvCxnSpPr>
          <p:cNvPr id="816" name="Connector 816"/>
          <p:cNvCxnSpPr>
            <a:stCxn id="805" idx="0"/>
            <a:endCxn id="815" idx="0"/>
          </p:cNvCxnSpPr>
          <p:nvPr/>
        </p:nvCxnSpPr>
        <p:spPr>
          <a:xfrm>
            <a:off x="8061677" y="5623983"/>
            <a:ext cx="2259" cy="1575930"/>
          </a:xfrm>
          <a:prstGeom prst="straightConnector1">
            <a:avLst/>
          </a:prstGeom>
          <a:ln w="76200">
            <a:solidFill>
              <a:srgbClr val="0048AA"/>
            </a:solidFill>
            <a:miter lim="400000"/>
            <a:tailEnd type="triangle"/>
          </a:ln>
        </p:spPr>
      </p:cxnSp>
      <p:sp>
        <p:nvSpPr>
          <p:cNvPr id="817" name="Shape 817"/>
          <p:cNvSpPr/>
          <p:nvPr/>
        </p:nvSpPr>
        <p:spPr>
          <a:xfrm>
            <a:off x="1343552" y="8511921"/>
            <a:ext cx="1559776"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Set-Cover</a:t>
            </a:r>
          </a:p>
        </p:txBody>
      </p:sp>
      <p:cxnSp>
        <p:nvCxnSpPr>
          <p:cNvPr id="818" name="Connector 818"/>
          <p:cNvCxnSpPr>
            <a:stCxn id="802" idx="0"/>
            <a:endCxn id="817" idx="0"/>
          </p:cNvCxnSpPr>
          <p:nvPr/>
        </p:nvCxnSpPr>
        <p:spPr>
          <a:xfrm flipH="1">
            <a:off x="2123440" y="7175076"/>
            <a:ext cx="10387" cy="1612055"/>
          </a:xfrm>
          <a:prstGeom prst="straightConnector1">
            <a:avLst/>
          </a:prstGeom>
          <a:ln w="76200">
            <a:solidFill>
              <a:srgbClr val="0048AA"/>
            </a:solidFill>
            <a:miter lim="400000"/>
            <a:tailEnd type="triangle"/>
          </a:ln>
        </p:spPr>
      </p:cxnSp>
      <p:sp>
        <p:nvSpPr>
          <p:cNvPr id="819" name="Shape 819"/>
          <p:cNvSpPr/>
          <p:nvPr/>
        </p:nvSpPr>
        <p:spPr>
          <a:xfrm>
            <a:off x="5633643" y="1839341"/>
            <a:ext cx="1981201" cy="550418"/>
          </a:xfrm>
          <a:prstGeom prst="rect">
            <a:avLst/>
          </a:prstGeom>
          <a:solidFill>
            <a:srgbClr val="8D3124"/>
          </a:solidFill>
          <a:ln w="12700">
            <a:miter lim="400000"/>
          </a:ln>
          <a:extLst>
            <a:ext uri="{C572A759-6A51-4108-AA02-DFA0A04FC94B}">
              <ma14:wrappingTextBoxFlag xmlns:ma14="http://schemas.microsoft.com/office/mac/drawingml/2011/main" val="1"/>
            </a:ext>
          </a:extLst>
        </p:spPr>
        <p:txBody>
          <a:bodyPr lIns="152400" tIns="152400" rIns="152400" bIns="152400" anchor="ctr">
            <a:spAutoFit/>
          </a:bodyPr>
          <a:lstStyle>
            <a:lvl1pPr marL="78751" marR="78751">
              <a:lnSpc>
                <a:spcPct val="100000"/>
              </a:lnSpc>
              <a:buFont typeface="Helvetica"/>
              <a:tabLst>
                <a:tab pos="1066800" algn="l"/>
              </a:tabLst>
              <a:defRPr sz="2000" cap="small">
                <a:solidFill>
                  <a:srgbClr val="FFFFFF"/>
                </a:solidFill>
              </a:defRPr>
            </a:lvl1pPr>
          </a:lstStyle>
          <a:p>
            <a:pPr lvl="0">
              <a:defRPr sz="1800" cap="none">
                <a:solidFill>
                  <a:srgbClr val="000000"/>
                </a:solidFill>
              </a:defRPr>
            </a:pPr>
            <a:r>
              <a:rPr sz="2000" cap="small">
                <a:solidFill>
                  <a:srgbClr val="FFFFFF"/>
                </a:solidFill>
              </a:rPr>
              <a:t>Circuit-Sat</a:t>
            </a:r>
          </a:p>
        </p:txBody>
      </p:sp>
      <p:pic>
        <p:nvPicPr>
          <p:cNvPr id="820" name="karp.png"/>
          <p:cNvPicPr/>
          <p:nvPr/>
        </p:nvPicPr>
        <p:blipFill>
          <a:blip r:embed="rId2">
            <a:extLst/>
          </a:blip>
          <a:stretch>
            <a:fillRect/>
          </a:stretch>
        </p:blipFill>
        <p:spPr>
          <a:xfrm>
            <a:off x="11071577" y="1516944"/>
            <a:ext cx="1117601" cy="17145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p:nvPr/>
        </p:nvSpPr>
        <p:spPr>
          <a:xfrm>
            <a:off x="5633643" y="1839341"/>
            <a:ext cx="1981201" cy="550418"/>
          </a:xfrm>
          <a:prstGeom prst="rect">
            <a:avLst/>
          </a:prstGeom>
          <a:solidFill>
            <a:srgbClr val="8D3124"/>
          </a:solidFill>
          <a:ln w="12700">
            <a:miter lim="400000"/>
          </a:ln>
          <a:extLst>
            <a:ext uri="{C572A759-6A51-4108-AA02-DFA0A04FC94B}">
              <ma14:wrappingTextBoxFlag xmlns:ma14="http://schemas.microsoft.com/office/mac/drawingml/2011/main" val="1"/>
            </a:ext>
          </a:extLst>
        </p:spPr>
        <p:txBody>
          <a:bodyPr lIns="152400" tIns="152400" rIns="152400" bIns="152400" anchor="ctr">
            <a:spAutoFit/>
          </a:bodyPr>
          <a:lstStyle>
            <a:lvl1pPr marL="78751" marR="78751">
              <a:lnSpc>
                <a:spcPct val="100000"/>
              </a:lnSpc>
              <a:buFont typeface="Helvetica"/>
              <a:tabLst>
                <a:tab pos="1066800" algn="l"/>
              </a:tabLst>
              <a:defRPr sz="2000" cap="small">
                <a:solidFill>
                  <a:srgbClr val="FFFFFF"/>
                </a:solidFill>
              </a:defRPr>
            </a:lvl1pPr>
          </a:lstStyle>
          <a:p>
            <a:pPr lvl="0">
              <a:defRPr sz="1800" cap="none">
                <a:solidFill>
                  <a:srgbClr val="000000"/>
                </a:solidFill>
              </a:defRPr>
            </a:pPr>
            <a:r>
              <a:rPr sz="2000" cap="small">
                <a:solidFill>
                  <a:srgbClr val="FFFFFF"/>
                </a:solidFill>
              </a:rPr>
              <a:t>Circuit-Sat</a:t>
            </a:r>
          </a:p>
        </p:txBody>
      </p:sp>
      <p:sp>
        <p:nvSpPr>
          <p:cNvPr id="822" name="Shape 822"/>
          <p:cNvSpPr>
            <a:spLocks noGrp="1"/>
          </p:cNvSpPr>
          <p:nvPr>
            <p:ph type="title"/>
          </p:nvPr>
        </p:nvSpPr>
        <p:spPr>
          <a:prstGeom prst="rect">
            <a:avLst/>
          </a:prstGeom>
        </p:spPr>
        <p:txBody>
          <a:bodyPr/>
          <a:lstStyle>
            <a:lvl1pPr>
              <a:tabLst>
                <a:tab pos="1244600" algn="l"/>
              </a:tabLst>
            </a:lvl1pPr>
          </a:lstStyle>
          <a:p>
            <a:pPr lvl="0">
              <a:defRPr sz="1800"/>
            </a:pPr>
            <a:r>
              <a:rPr sz="2800"/>
              <a:t>Implications of Cook-Levin</a:t>
            </a:r>
          </a:p>
        </p:txBody>
      </p:sp>
      <p:sp>
        <p:nvSpPr>
          <p:cNvPr id="823" name="Shape 823"/>
          <p:cNvSpPr>
            <a:spLocks noGrp="1"/>
          </p:cNvSpPr>
          <p:nvPr>
            <p:ph type="body" idx="1"/>
          </p:nvPr>
        </p:nvSpPr>
        <p:spPr>
          <a:prstGeom prst="rect">
            <a:avLst/>
          </a:prstGeom>
        </p:spPr>
        <p:txBody>
          <a:bodyPr/>
          <a:lstStyle/>
          <a:p>
            <a:pPr lvl="0">
              <a:tabLst>
                <a:tab pos="1244600" algn="l"/>
              </a:tabLst>
            </a:pPr>
            <a:endParaRPr/>
          </a:p>
        </p:txBody>
      </p:sp>
      <p:sp>
        <p:nvSpPr>
          <p:cNvPr id="824" name="Shape 8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37</a:t>
            </a:fld>
            <a:endParaRPr sz="1200"/>
          </a:p>
        </p:txBody>
      </p:sp>
      <p:cxnSp>
        <p:nvCxnSpPr>
          <p:cNvPr id="825" name="Connector 825"/>
          <p:cNvCxnSpPr>
            <a:stCxn id="848" idx="0"/>
            <a:endCxn id="826" idx="0"/>
          </p:cNvCxnSpPr>
          <p:nvPr/>
        </p:nvCxnSpPr>
        <p:spPr>
          <a:xfrm>
            <a:off x="6624243" y="2114549"/>
            <a:ext cx="14471" cy="1569439"/>
          </a:xfrm>
          <a:prstGeom prst="straightConnector1">
            <a:avLst/>
          </a:prstGeom>
          <a:ln w="76200">
            <a:solidFill>
              <a:srgbClr val="0048AA">
                <a:alpha val="50000"/>
              </a:srgbClr>
            </a:solidFill>
            <a:miter lim="400000"/>
            <a:headEnd type="triangle"/>
          </a:ln>
        </p:spPr>
      </p:cxnSp>
      <p:sp>
        <p:nvSpPr>
          <p:cNvPr id="826" name="Shape 826"/>
          <p:cNvSpPr/>
          <p:nvPr/>
        </p:nvSpPr>
        <p:spPr>
          <a:xfrm>
            <a:off x="6116051" y="3408778"/>
            <a:ext cx="1045324" cy="550419"/>
          </a:xfrm>
          <a:prstGeom prst="rect">
            <a:avLst/>
          </a:prstGeom>
          <a:solidFill>
            <a:srgbClr val="BABABA"/>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3-Sat</a:t>
            </a:r>
          </a:p>
        </p:txBody>
      </p:sp>
      <p:cxnSp>
        <p:nvCxnSpPr>
          <p:cNvPr id="827" name="Connector 827"/>
          <p:cNvCxnSpPr>
            <a:stCxn id="848" idx="0"/>
            <a:endCxn id="828" idx="0"/>
          </p:cNvCxnSpPr>
          <p:nvPr/>
        </p:nvCxnSpPr>
        <p:spPr>
          <a:xfrm flipH="1">
            <a:off x="5074638" y="2114549"/>
            <a:ext cx="1549606" cy="3492501"/>
          </a:xfrm>
          <a:prstGeom prst="straightConnector1">
            <a:avLst/>
          </a:prstGeom>
          <a:ln w="76200">
            <a:solidFill>
              <a:srgbClr val="0048AA"/>
            </a:solidFill>
            <a:miter lim="400000"/>
            <a:headEnd type="triangle"/>
          </a:ln>
        </p:spPr>
      </p:cxnSp>
      <p:sp>
        <p:nvSpPr>
          <p:cNvPr id="828" name="Shape 828"/>
          <p:cNvSpPr/>
          <p:nvPr/>
        </p:nvSpPr>
        <p:spPr>
          <a:xfrm>
            <a:off x="4023631" y="5331841"/>
            <a:ext cx="2102015" cy="55041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Dir-Ham-Cycle</a:t>
            </a:r>
          </a:p>
        </p:txBody>
      </p:sp>
      <p:cxnSp>
        <p:nvCxnSpPr>
          <p:cNvPr id="829" name="Connector 829"/>
          <p:cNvCxnSpPr>
            <a:stCxn id="848" idx="0"/>
            <a:endCxn id="830" idx="0"/>
          </p:cNvCxnSpPr>
          <p:nvPr/>
        </p:nvCxnSpPr>
        <p:spPr>
          <a:xfrm flipH="1">
            <a:off x="2128237" y="2114549"/>
            <a:ext cx="4496007" cy="3492501"/>
          </a:xfrm>
          <a:prstGeom prst="straightConnector1">
            <a:avLst/>
          </a:prstGeom>
          <a:ln w="76200">
            <a:solidFill>
              <a:srgbClr val="0048AA"/>
            </a:solidFill>
            <a:miter lim="400000"/>
            <a:headEnd type="triangle"/>
          </a:ln>
        </p:spPr>
      </p:cxnSp>
      <p:sp>
        <p:nvSpPr>
          <p:cNvPr id="830" name="Shape 830"/>
          <p:cNvSpPr/>
          <p:nvPr/>
        </p:nvSpPr>
        <p:spPr>
          <a:xfrm>
            <a:off x="1000675" y="5331841"/>
            <a:ext cx="2255126" cy="55041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Independent-Set</a:t>
            </a:r>
          </a:p>
        </p:txBody>
      </p:sp>
      <p:cxnSp>
        <p:nvCxnSpPr>
          <p:cNvPr id="831" name="Connector 831"/>
          <p:cNvCxnSpPr>
            <a:stCxn id="848" idx="0"/>
            <a:endCxn id="832" idx="0"/>
          </p:cNvCxnSpPr>
          <p:nvPr/>
        </p:nvCxnSpPr>
        <p:spPr>
          <a:xfrm flipH="1">
            <a:off x="2133826" y="2114549"/>
            <a:ext cx="4490418" cy="5060528"/>
          </a:xfrm>
          <a:prstGeom prst="straightConnector1">
            <a:avLst/>
          </a:prstGeom>
          <a:ln w="76200">
            <a:solidFill>
              <a:srgbClr val="0048AA"/>
            </a:solidFill>
            <a:miter lim="400000"/>
            <a:headEnd type="triangle"/>
          </a:ln>
        </p:spPr>
      </p:cxnSp>
      <p:sp>
        <p:nvSpPr>
          <p:cNvPr id="832" name="Shape 832"/>
          <p:cNvSpPr/>
          <p:nvPr/>
        </p:nvSpPr>
        <p:spPr>
          <a:xfrm>
            <a:off x="1156352" y="6899867"/>
            <a:ext cx="1954949"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Vertex-Cover</a:t>
            </a:r>
          </a:p>
        </p:txBody>
      </p:sp>
      <p:sp>
        <p:nvSpPr>
          <p:cNvPr id="833" name="Shape 833"/>
          <p:cNvSpPr/>
          <p:nvPr/>
        </p:nvSpPr>
        <p:spPr>
          <a:xfrm rot="19332001">
            <a:off x="2616989" y="3526842"/>
            <a:ext cx="2552701"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8702" marR="58702" lvl="0">
              <a:buFont typeface="Helvetica"/>
              <a:tabLst>
                <a:tab pos="1066800" algn="l"/>
              </a:tabLst>
              <a:defRPr sz="1800">
                <a:solidFill>
                  <a:srgbClr val="000000"/>
                </a:solidFill>
              </a:defRPr>
            </a:pPr>
            <a:r>
              <a:rPr sz="1600" cap="small">
                <a:solidFill>
                  <a:srgbClr val="8D3124"/>
                </a:solidFill>
              </a:rPr>
              <a:t>3-Sat</a:t>
            </a:r>
            <a:r>
              <a:rPr sz="1600">
                <a:solidFill>
                  <a:srgbClr val="8D3124"/>
                </a:solidFill>
              </a:rPr>
              <a:t> poly-time reduces</a:t>
            </a:r>
            <a:br>
              <a:rPr sz="1600">
                <a:solidFill>
                  <a:srgbClr val="8D3124"/>
                </a:solidFill>
              </a:rPr>
            </a:br>
            <a:r>
              <a:rPr sz="1600">
                <a:solidFill>
                  <a:srgbClr val="8D3124"/>
                </a:solidFill>
              </a:rPr>
              <a:t>to </a:t>
            </a:r>
            <a:r>
              <a:rPr sz="1600" cap="small">
                <a:solidFill>
                  <a:srgbClr val="8D3124"/>
                </a:solidFill>
              </a:rPr>
              <a:t>Independent-Set</a:t>
            </a:r>
          </a:p>
        </p:txBody>
      </p:sp>
      <p:cxnSp>
        <p:nvCxnSpPr>
          <p:cNvPr id="834" name="Connector 834"/>
          <p:cNvCxnSpPr>
            <a:stCxn id="848" idx="0"/>
            <a:endCxn id="835" idx="0"/>
          </p:cNvCxnSpPr>
          <p:nvPr/>
        </p:nvCxnSpPr>
        <p:spPr>
          <a:xfrm>
            <a:off x="6624243" y="2114549"/>
            <a:ext cx="1437435" cy="3509435"/>
          </a:xfrm>
          <a:prstGeom prst="straightConnector1">
            <a:avLst/>
          </a:prstGeom>
          <a:ln w="76200">
            <a:solidFill>
              <a:srgbClr val="0048AA"/>
            </a:solidFill>
            <a:miter lim="400000"/>
            <a:headEnd type="triangle"/>
          </a:ln>
        </p:spPr>
      </p:cxnSp>
      <p:sp>
        <p:nvSpPr>
          <p:cNvPr id="835" name="Shape 835"/>
          <p:cNvSpPr/>
          <p:nvPr/>
        </p:nvSpPr>
        <p:spPr>
          <a:xfrm>
            <a:off x="6979276" y="5348774"/>
            <a:ext cx="2164803"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Graph-3-Color</a:t>
            </a:r>
          </a:p>
        </p:txBody>
      </p:sp>
      <p:cxnSp>
        <p:nvCxnSpPr>
          <p:cNvPr id="836" name="Connector 836"/>
          <p:cNvCxnSpPr>
            <a:stCxn id="848" idx="0"/>
            <a:endCxn id="837" idx="0"/>
          </p:cNvCxnSpPr>
          <p:nvPr/>
        </p:nvCxnSpPr>
        <p:spPr>
          <a:xfrm flipH="1">
            <a:off x="5068902" y="2114549"/>
            <a:ext cx="1555342" cy="5085364"/>
          </a:xfrm>
          <a:prstGeom prst="straightConnector1">
            <a:avLst/>
          </a:prstGeom>
          <a:ln w="76200">
            <a:solidFill>
              <a:srgbClr val="0048AA"/>
            </a:solidFill>
            <a:miter lim="400000"/>
            <a:headEnd type="triangle"/>
          </a:ln>
        </p:spPr>
      </p:cxnSp>
      <p:sp>
        <p:nvSpPr>
          <p:cNvPr id="837" name="Shape 837"/>
          <p:cNvSpPr/>
          <p:nvPr/>
        </p:nvSpPr>
        <p:spPr>
          <a:xfrm>
            <a:off x="4247866" y="6924703"/>
            <a:ext cx="1642072"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Ham-Cycle</a:t>
            </a:r>
          </a:p>
        </p:txBody>
      </p:sp>
      <p:cxnSp>
        <p:nvCxnSpPr>
          <p:cNvPr id="838" name="Connector 838"/>
          <p:cNvCxnSpPr>
            <a:stCxn id="848" idx="0"/>
            <a:endCxn id="839" idx="0"/>
          </p:cNvCxnSpPr>
          <p:nvPr/>
        </p:nvCxnSpPr>
        <p:spPr>
          <a:xfrm flipH="1">
            <a:off x="5070969" y="2114549"/>
            <a:ext cx="1553275" cy="6672582"/>
          </a:xfrm>
          <a:prstGeom prst="straightConnector1">
            <a:avLst/>
          </a:prstGeom>
          <a:ln w="76200">
            <a:solidFill>
              <a:srgbClr val="0048AA"/>
            </a:solidFill>
            <a:miter lim="400000"/>
            <a:headEnd type="triangle"/>
          </a:ln>
        </p:spPr>
      </p:cxnSp>
      <p:sp>
        <p:nvSpPr>
          <p:cNvPr id="839" name="Shape 839"/>
          <p:cNvSpPr/>
          <p:nvPr/>
        </p:nvSpPr>
        <p:spPr>
          <a:xfrm>
            <a:off x="4653768" y="8511921"/>
            <a:ext cx="834402"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TSP</a:t>
            </a:r>
          </a:p>
        </p:txBody>
      </p:sp>
      <p:cxnSp>
        <p:nvCxnSpPr>
          <p:cNvPr id="840" name="Connector 840"/>
          <p:cNvCxnSpPr>
            <a:stCxn id="848" idx="0"/>
            <a:endCxn id="841" idx="0"/>
          </p:cNvCxnSpPr>
          <p:nvPr/>
        </p:nvCxnSpPr>
        <p:spPr>
          <a:xfrm>
            <a:off x="6624243" y="2114549"/>
            <a:ext cx="4188820" cy="3518466"/>
          </a:xfrm>
          <a:prstGeom prst="straightConnector1">
            <a:avLst/>
          </a:prstGeom>
          <a:ln w="76200">
            <a:solidFill>
              <a:srgbClr val="0048AA"/>
            </a:solidFill>
            <a:miter lim="400000"/>
            <a:headEnd type="triangle"/>
          </a:ln>
        </p:spPr>
      </p:cxnSp>
      <p:sp>
        <p:nvSpPr>
          <p:cNvPr id="841" name="Shape 841"/>
          <p:cNvSpPr/>
          <p:nvPr/>
        </p:nvSpPr>
        <p:spPr>
          <a:xfrm>
            <a:off x="9975898" y="5357805"/>
            <a:ext cx="1674329"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Subset-Sum</a:t>
            </a:r>
          </a:p>
        </p:txBody>
      </p:sp>
      <p:cxnSp>
        <p:nvCxnSpPr>
          <p:cNvPr id="842" name="Connector 842"/>
          <p:cNvCxnSpPr>
            <a:stCxn id="848" idx="0"/>
            <a:endCxn id="843" idx="0"/>
          </p:cNvCxnSpPr>
          <p:nvPr/>
        </p:nvCxnSpPr>
        <p:spPr>
          <a:xfrm>
            <a:off x="6624243" y="2114549"/>
            <a:ext cx="4184023" cy="5076333"/>
          </a:xfrm>
          <a:prstGeom prst="straightConnector1">
            <a:avLst/>
          </a:prstGeom>
          <a:ln w="76200">
            <a:solidFill>
              <a:srgbClr val="0048AA"/>
            </a:solidFill>
            <a:miter lim="400000"/>
            <a:headEnd type="triangle"/>
          </a:ln>
        </p:spPr>
      </p:cxnSp>
      <p:sp>
        <p:nvSpPr>
          <p:cNvPr id="843" name="Shape 843"/>
          <p:cNvSpPr/>
          <p:nvPr/>
        </p:nvSpPr>
        <p:spPr>
          <a:xfrm>
            <a:off x="9962973" y="6915672"/>
            <a:ext cx="1690586"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Scheduling</a:t>
            </a:r>
          </a:p>
        </p:txBody>
      </p:sp>
      <p:cxnSp>
        <p:nvCxnSpPr>
          <p:cNvPr id="844" name="Connector 844"/>
          <p:cNvCxnSpPr>
            <a:stCxn id="848" idx="0"/>
            <a:endCxn id="845" idx="0"/>
          </p:cNvCxnSpPr>
          <p:nvPr/>
        </p:nvCxnSpPr>
        <p:spPr>
          <a:xfrm>
            <a:off x="6624243" y="2114549"/>
            <a:ext cx="1439693" cy="5085364"/>
          </a:xfrm>
          <a:prstGeom prst="straightConnector1">
            <a:avLst/>
          </a:prstGeom>
          <a:ln w="76200">
            <a:solidFill>
              <a:srgbClr val="0048AA"/>
            </a:solidFill>
            <a:miter lim="400000"/>
            <a:headEnd type="triangle"/>
          </a:ln>
        </p:spPr>
      </p:cxnSp>
      <p:sp>
        <p:nvSpPr>
          <p:cNvPr id="845" name="Shape 845"/>
          <p:cNvSpPr/>
          <p:nvPr/>
        </p:nvSpPr>
        <p:spPr>
          <a:xfrm>
            <a:off x="6934442" y="6924703"/>
            <a:ext cx="2258987"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Planar-3-Color</a:t>
            </a:r>
          </a:p>
        </p:txBody>
      </p:sp>
      <p:cxnSp>
        <p:nvCxnSpPr>
          <p:cNvPr id="846" name="Connector 846"/>
          <p:cNvCxnSpPr>
            <a:stCxn id="848" idx="0"/>
            <a:endCxn id="847" idx="0"/>
          </p:cNvCxnSpPr>
          <p:nvPr/>
        </p:nvCxnSpPr>
        <p:spPr>
          <a:xfrm flipH="1">
            <a:off x="2123440" y="2114549"/>
            <a:ext cx="4500804" cy="6672582"/>
          </a:xfrm>
          <a:prstGeom prst="straightConnector1">
            <a:avLst/>
          </a:prstGeom>
          <a:ln w="76200">
            <a:solidFill>
              <a:srgbClr val="0048AA"/>
            </a:solidFill>
            <a:miter lim="400000"/>
            <a:headEnd type="triangle"/>
          </a:ln>
        </p:spPr>
      </p:cxnSp>
      <p:sp>
        <p:nvSpPr>
          <p:cNvPr id="847" name="Shape 847"/>
          <p:cNvSpPr/>
          <p:nvPr/>
        </p:nvSpPr>
        <p:spPr>
          <a:xfrm>
            <a:off x="1343552" y="8511921"/>
            <a:ext cx="1559776"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Set-Cover</a:t>
            </a:r>
          </a:p>
        </p:txBody>
      </p:sp>
      <p:pic>
        <p:nvPicPr>
          <p:cNvPr id="849" name="image39.jpg"/>
          <p:cNvPicPr/>
          <p:nvPr/>
        </p:nvPicPr>
        <p:blipFill>
          <a:blip r:embed="rId2">
            <a:extLst/>
          </a:blip>
          <a:srcRect l="184" r="184" b="15975"/>
          <a:stretch>
            <a:fillRect/>
          </a:stretch>
        </p:blipFill>
        <p:spPr>
          <a:xfrm>
            <a:off x="9743722" y="1520331"/>
            <a:ext cx="1092201" cy="1727201"/>
          </a:xfrm>
          <a:prstGeom prst="rect">
            <a:avLst/>
          </a:prstGeom>
          <a:ln w="12700">
            <a:miter lim="400000"/>
          </a:ln>
        </p:spPr>
      </p:pic>
      <p:pic>
        <p:nvPicPr>
          <p:cNvPr id="850" name="image40.jpg"/>
          <p:cNvPicPr/>
          <p:nvPr/>
        </p:nvPicPr>
        <p:blipFill>
          <a:blip r:embed="rId3">
            <a:extLst/>
          </a:blip>
          <a:srcRect l="16249" r="32398" b="15002"/>
          <a:stretch>
            <a:fillRect/>
          </a:stretch>
        </p:blipFill>
        <p:spPr>
          <a:xfrm>
            <a:off x="11080960" y="1511300"/>
            <a:ext cx="1092201" cy="1727200"/>
          </a:xfrm>
          <a:prstGeom prst="rect">
            <a:avLst/>
          </a:prstGeom>
          <a:ln w="12700">
            <a:round/>
          </a:ln>
        </p:spPr>
      </p:pic>
      <p:sp>
        <p:nvSpPr>
          <p:cNvPr id="851" name="Shape 851"/>
          <p:cNvSpPr/>
          <p:nvPr/>
        </p:nvSpPr>
        <p:spPr>
          <a:xfrm>
            <a:off x="6007468" y="8123766"/>
            <a:ext cx="6451601" cy="1041528"/>
          </a:xfrm>
          <a:prstGeom prst="rect">
            <a:avLst/>
          </a:prstGeom>
          <a:solidFill/>
          <a:ln w="12700">
            <a:miter lim="400000"/>
          </a:ln>
          <a:extLst>
            <a:ext uri="{C572A759-6A51-4108-AA02-DFA0A04FC94B}">
              <ma14:wrappingTextBoxFlag xmlns:ma14="http://schemas.microsoft.com/office/mac/drawingml/2011/main" val="1"/>
            </a:ext>
          </a:extLst>
        </p:spPr>
        <p:txBody>
          <a:bodyPr lIns="203200" tIns="203200" rIns="203200" bIns="203200">
            <a:spAutoFit/>
          </a:bodyPr>
          <a:lstStyle/>
          <a:p>
            <a:pPr lvl="0">
              <a:lnSpc>
                <a:spcPct val="150000"/>
              </a:lnSpc>
              <a:tabLst>
                <a:tab pos="1066800" algn="l"/>
              </a:tabLst>
              <a:defRPr sz="1800">
                <a:solidFill>
                  <a:srgbClr val="000000"/>
                </a:solidFill>
              </a:defRPr>
            </a:pPr>
            <a:r>
              <a:rPr sz="2000">
                <a:solidFill>
                  <a:srgbClr val="FFFFFF"/>
                </a:solidFill>
                <a:uFill>
                  <a:solidFill>
                    <a:srgbClr val="FFFFFF"/>
                  </a:solidFill>
                </a:uFill>
              </a:rPr>
              <a:t>All of these problems (and many, many more)</a:t>
            </a:r>
          </a:p>
          <a:p>
            <a:pPr lvl="0">
              <a:lnSpc>
                <a:spcPct val="150000"/>
              </a:lnSpc>
              <a:tabLst>
                <a:tab pos="1066800" algn="l"/>
              </a:tabLst>
              <a:defRPr sz="1800">
                <a:solidFill>
                  <a:srgbClr val="000000"/>
                </a:solidFill>
              </a:defRPr>
            </a:pPr>
            <a:r>
              <a:rPr sz="2000">
                <a:solidFill>
                  <a:srgbClr val="FFFFFF"/>
                </a:solidFill>
                <a:uFill>
                  <a:solidFill>
                    <a:srgbClr val="FFFFFF"/>
                  </a:solidFill>
                </a:uFill>
              </a:rPr>
              <a:t>poly-time reduce to </a:t>
            </a:r>
            <a:r>
              <a:rPr sz="2000" cap="small">
                <a:solidFill>
                  <a:srgbClr val="FFFFFF"/>
                </a:solidFill>
                <a:uFill>
                  <a:solidFill>
                    <a:srgbClr val="FFFFFF"/>
                  </a:solidFill>
                </a:uFill>
              </a:rPr>
              <a:t>Circuit-Sat</a:t>
            </a:r>
            <a:r>
              <a:rPr sz="2000">
                <a:solidFill>
                  <a:srgbClr val="FFFFFF"/>
                </a:solidFill>
                <a:uFill>
                  <a:solidFill>
                    <a:srgbClr val="FFFFFF"/>
                  </a:solidFill>
                </a:uFill>
              </a:rPr>
              <a:t>.</a:t>
            </a: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Shape 853"/>
          <p:cNvSpPr>
            <a:spLocks noGrp="1"/>
          </p:cNvSpPr>
          <p:nvPr>
            <p:ph type="title"/>
          </p:nvPr>
        </p:nvSpPr>
        <p:spPr>
          <a:prstGeom prst="rect">
            <a:avLst/>
          </a:prstGeom>
        </p:spPr>
        <p:txBody>
          <a:bodyPr/>
          <a:lstStyle>
            <a:lvl1pPr>
              <a:tabLst>
                <a:tab pos="1244600" algn="l"/>
              </a:tabLst>
            </a:lvl1pPr>
          </a:lstStyle>
          <a:p>
            <a:pPr lvl="0">
              <a:defRPr sz="1800"/>
            </a:pPr>
            <a:r>
              <a:rPr sz="2800"/>
              <a:t>Implications of Karp + Cook-Levin</a:t>
            </a:r>
          </a:p>
        </p:txBody>
      </p:sp>
      <p:sp>
        <p:nvSpPr>
          <p:cNvPr id="854" name="Shape 854"/>
          <p:cNvSpPr>
            <a:spLocks noGrp="1"/>
          </p:cNvSpPr>
          <p:nvPr>
            <p:ph type="body" idx="1"/>
          </p:nvPr>
        </p:nvSpPr>
        <p:spPr>
          <a:prstGeom prst="rect">
            <a:avLst/>
          </a:prstGeom>
        </p:spPr>
        <p:txBody>
          <a:bodyPr/>
          <a:lstStyle/>
          <a:p>
            <a:pPr lvl="0">
              <a:tabLst>
                <a:tab pos="1244600" algn="l"/>
              </a:tabLst>
            </a:pPr>
            <a:endParaRPr/>
          </a:p>
        </p:txBody>
      </p:sp>
      <p:sp>
        <p:nvSpPr>
          <p:cNvPr id="855" name="Shape 8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38</a:t>
            </a:fld>
            <a:endParaRPr sz="1200"/>
          </a:p>
        </p:txBody>
      </p:sp>
      <p:cxnSp>
        <p:nvCxnSpPr>
          <p:cNvPr id="856" name="Connector 856"/>
          <p:cNvCxnSpPr>
            <a:stCxn id="879" idx="0"/>
            <a:endCxn id="857" idx="0"/>
          </p:cNvCxnSpPr>
          <p:nvPr/>
        </p:nvCxnSpPr>
        <p:spPr>
          <a:xfrm>
            <a:off x="6624243" y="2114549"/>
            <a:ext cx="14471" cy="1569439"/>
          </a:xfrm>
          <a:prstGeom prst="straightConnector1">
            <a:avLst/>
          </a:prstGeom>
          <a:ln w="76200">
            <a:solidFill>
              <a:srgbClr val="0048AA"/>
            </a:solidFill>
            <a:miter lim="400000"/>
            <a:headEnd type="triangle"/>
            <a:tailEnd type="triangle"/>
          </a:ln>
        </p:spPr>
      </p:cxnSp>
      <p:sp>
        <p:nvSpPr>
          <p:cNvPr id="857" name="Shape 857"/>
          <p:cNvSpPr/>
          <p:nvPr/>
        </p:nvSpPr>
        <p:spPr>
          <a:xfrm>
            <a:off x="6116051" y="3408778"/>
            <a:ext cx="1045324" cy="550419"/>
          </a:xfrm>
          <a:prstGeom prst="rect">
            <a:avLst/>
          </a:prstGeom>
          <a:solidFill>
            <a:srgbClr val="BABABA"/>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3-Sat</a:t>
            </a:r>
          </a:p>
        </p:txBody>
      </p:sp>
      <p:sp>
        <p:nvSpPr>
          <p:cNvPr id="858" name="Shape 858"/>
          <p:cNvSpPr/>
          <p:nvPr/>
        </p:nvSpPr>
        <p:spPr>
          <a:xfrm>
            <a:off x="4023631" y="5331841"/>
            <a:ext cx="2102015" cy="55041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Dir-Ham-Cycle</a:t>
            </a:r>
          </a:p>
        </p:txBody>
      </p:sp>
      <p:cxnSp>
        <p:nvCxnSpPr>
          <p:cNvPr id="859" name="Connector 859"/>
          <p:cNvCxnSpPr>
            <a:stCxn id="857" idx="0"/>
            <a:endCxn id="858" idx="0"/>
          </p:cNvCxnSpPr>
          <p:nvPr/>
        </p:nvCxnSpPr>
        <p:spPr>
          <a:xfrm flipH="1">
            <a:off x="5074638" y="3683987"/>
            <a:ext cx="1564076" cy="1923063"/>
          </a:xfrm>
          <a:prstGeom prst="straightConnector1">
            <a:avLst/>
          </a:prstGeom>
          <a:ln w="76200">
            <a:solidFill>
              <a:srgbClr val="0048AA"/>
            </a:solidFill>
            <a:miter lim="400000"/>
            <a:headEnd type="triangle"/>
            <a:tailEnd type="triangle"/>
          </a:ln>
        </p:spPr>
      </p:cxnSp>
      <p:sp>
        <p:nvSpPr>
          <p:cNvPr id="860" name="Shape 860"/>
          <p:cNvSpPr/>
          <p:nvPr/>
        </p:nvSpPr>
        <p:spPr>
          <a:xfrm>
            <a:off x="1000675" y="5331841"/>
            <a:ext cx="2255126" cy="55041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Independent-Set</a:t>
            </a:r>
          </a:p>
        </p:txBody>
      </p:sp>
      <p:cxnSp>
        <p:nvCxnSpPr>
          <p:cNvPr id="861" name="Connector 861"/>
          <p:cNvCxnSpPr>
            <a:stCxn id="857" idx="0"/>
            <a:endCxn id="860" idx="0"/>
          </p:cNvCxnSpPr>
          <p:nvPr/>
        </p:nvCxnSpPr>
        <p:spPr>
          <a:xfrm flipH="1">
            <a:off x="2128237" y="3683987"/>
            <a:ext cx="4510477" cy="1923063"/>
          </a:xfrm>
          <a:prstGeom prst="straightConnector1">
            <a:avLst/>
          </a:prstGeom>
          <a:ln w="76200">
            <a:solidFill>
              <a:srgbClr val="0048AA"/>
            </a:solidFill>
            <a:miter lim="400000"/>
            <a:headEnd type="triangle"/>
            <a:tailEnd type="triangle"/>
          </a:ln>
        </p:spPr>
      </p:cxnSp>
      <p:sp>
        <p:nvSpPr>
          <p:cNvPr id="862" name="Shape 862"/>
          <p:cNvSpPr/>
          <p:nvPr/>
        </p:nvSpPr>
        <p:spPr>
          <a:xfrm>
            <a:off x="1156352" y="6899867"/>
            <a:ext cx="1954949"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Vertex-Cover</a:t>
            </a:r>
          </a:p>
        </p:txBody>
      </p:sp>
      <p:cxnSp>
        <p:nvCxnSpPr>
          <p:cNvPr id="863" name="Connector 863"/>
          <p:cNvCxnSpPr>
            <a:stCxn id="860" idx="0"/>
            <a:endCxn id="862" idx="0"/>
          </p:cNvCxnSpPr>
          <p:nvPr/>
        </p:nvCxnSpPr>
        <p:spPr>
          <a:xfrm>
            <a:off x="2128237" y="5607049"/>
            <a:ext cx="5590" cy="1568028"/>
          </a:xfrm>
          <a:prstGeom prst="straightConnector1">
            <a:avLst/>
          </a:prstGeom>
          <a:ln w="76200">
            <a:solidFill>
              <a:srgbClr val="0048AA"/>
            </a:solidFill>
            <a:miter lim="400000"/>
            <a:headEnd type="triangle"/>
            <a:tailEnd type="triangle"/>
          </a:ln>
        </p:spPr>
      </p:cxnSp>
      <p:sp>
        <p:nvSpPr>
          <p:cNvPr id="864" name="Shape 864"/>
          <p:cNvSpPr/>
          <p:nvPr/>
        </p:nvSpPr>
        <p:spPr>
          <a:xfrm rot="20214000">
            <a:off x="3099589" y="4060241"/>
            <a:ext cx="2552701"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8702" marR="58702" lvl="0">
              <a:buFont typeface="Helvetica"/>
              <a:tabLst>
                <a:tab pos="1066800" algn="l"/>
              </a:tabLst>
              <a:defRPr sz="1800">
                <a:solidFill>
                  <a:srgbClr val="000000"/>
                </a:solidFill>
              </a:defRPr>
            </a:pPr>
            <a:r>
              <a:rPr sz="1600" cap="small">
                <a:solidFill>
                  <a:srgbClr val="8D3124"/>
                </a:solidFill>
              </a:rPr>
              <a:t>3-Sat</a:t>
            </a:r>
            <a:r>
              <a:rPr sz="1600">
                <a:solidFill>
                  <a:srgbClr val="8D3124"/>
                </a:solidFill>
              </a:rPr>
              <a:t> poly-time reduces</a:t>
            </a:r>
            <a:br>
              <a:rPr sz="1600">
                <a:solidFill>
                  <a:srgbClr val="8D3124"/>
                </a:solidFill>
              </a:rPr>
            </a:br>
            <a:r>
              <a:rPr sz="1600">
                <a:solidFill>
                  <a:srgbClr val="8D3124"/>
                </a:solidFill>
              </a:rPr>
              <a:t>to </a:t>
            </a:r>
            <a:r>
              <a:rPr sz="1600" cap="small">
                <a:solidFill>
                  <a:srgbClr val="8D3124"/>
                </a:solidFill>
              </a:rPr>
              <a:t>Independent-Set</a:t>
            </a:r>
          </a:p>
        </p:txBody>
      </p:sp>
      <p:sp>
        <p:nvSpPr>
          <p:cNvPr id="865" name="Shape 865"/>
          <p:cNvSpPr/>
          <p:nvPr/>
        </p:nvSpPr>
        <p:spPr>
          <a:xfrm>
            <a:off x="6979276" y="5348774"/>
            <a:ext cx="2164803"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Graph-3-Color</a:t>
            </a:r>
          </a:p>
        </p:txBody>
      </p:sp>
      <p:cxnSp>
        <p:nvCxnSpPr>
          <p:cNvPr id="866" name="Connector 866"/>
          <p:cNvCxnSpPr>
            <a:stCxn id="857" idx="0"/>
            <a:endCxn id="865" idx="0"/>
          </p:cNvCxnSpPr>
          <p:nvPr/>
        </p:nvCxnSpPr>
        <p:spPr>
          <a:xfrm>
            <a:off x="6638713" y="3683987"/>
            <a:ext cx="1422965" cy="1939997"/>
          </a:xfrm>
          <a:prstGeom prst="straightConnector1">
            <a:avLst/>
          </a:prstGeom>
          <a:ln w="76200">
            <a:solidFill>
              <a:srgbClr val="0048AA"/>
            </a:solidFill>
            <a:miter lim="400000"/>
            <a:headEnd type="triangle"/>
            <a:tailEnd type="triangle"/>
          </a:ln>
        </p:spPr>
      </p:cxnSp>
      <p:sp>
        <p:nvSpPr>
          <p:cNvPr id="867" name="Shape 867"/>
          <p:cNvSpPr/>
          <p:nvPr/>
        </p:nvSpPr>
        <p:spPr>
          <a:xfrm>
            <a:off x="4247866" y="6924703"/>
            <a:ext cx="1642072"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Ham-Cycle</a:t>
            </a:r>
          </a:p>
        </p:txBody>
      </p:sp>
      <p:cxnSp>
        <p:nvCxnSpPr>
          <p:cNvPr id="868" name="Connector 868"/>
          <p:cNvCxnSpPr>
            <a:stCxn id="858" idx="0"/>
            <a:endCxn id="867" idx="0"/>
          </p:cNvCxnSpPr>
          <p:nvPr/>
        </p:nvCxnSpPr>
        <p:spPr>
          <a:xfrm flipH="1">
            <a:off x="5068902" y="5607049"/>
            <a:ext cx="5737" cy="1592864"/>
          </a:xfrm>
          <a:prstGeom prst="straightConnector1">
            <a:avLst/>
          </a:prstGeom>
          <a:ln w="76200">
            <a:solidFill>
              <a:srgbClr val="0048AA"/>
            </a:solidFill>
            <a:miter lim="400000"/>
            <a:headEnd type="triangle"/>
            <a:tailEnd type="triangle"/>
          </a:ln>
        </p:spPr>
      </p:cxnSp>
      <p:sp>
        <p:nvSpPr>
          <p:cNvPr id="869" name="Shape 869"/>
          <p:cNvSpPr/>
          <p:nvPr/>
        </p:nvSpPr>
        <p:spPr>
          <a:xfrm>
            <a:off x="4653768" y="8511921"/>
            <a:ext cx="834402"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TSP</a:t>
            </a:r>
          </a:p>
        </p:txBody>
      </p:sp>
      <p:cxnSp>
        <p:nvCxnSpPr>
          <p:cNvPr id="870" name="Connector 870"/>
          <p:cNvCxnSpPr>
            <a:stCxn id="867" idx="0"/>
            <a:endCxn id="869" idx="0"/>
          </p:cNvCxnSpPr>
          <p:nvPr/>
        </p:nvCxnSpPr>
        <p:spPr>
          <a:xfrm>
            <a:off x="5068902" y="7199912"/>
            <a:ext cx="2068" cy="1587219"/>
          </a:xfrm>
          <a:prstGeom prst="straightConnector1">
            <a:avLst/>
          </a:prstGeom>
          <a:ln w="76200">
            <a:solidFill>
              <a:srgbClr val="0048AA"/>
            </a:solidFill>
            <a:miter lim="400000"/>
            <a:headEnd type="triangle"/>
            <a:tailEnd type="triangle"/>
          </a:ln>
        </p:spPr>
      </p:cxnSp>
      <p:sp>
        <p:nvSpPr>
          <p:cNvPr id="871" name="Shape 871"/>
          <p:cNvSpPr/>
          <p:nvPr/>
        </p:nvSpPr>
        <p:spPr>
          <a:xfrm>
            <a:off x="9975898" y="5357805"/>
            <a:ext cx="1674329"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Subset-Sum</a:t>
            </a:r>
          </a:p>
        </p:txBody>
      </p:sp>
      <p:cxnSp>
        <p:nvCxnSpPr>
          <p:cNvPr id="872" name="Connector 872"/>
          <p:cNvCxnSpPr>
            <a:stCxn id="857" idx="0"/>
            <a:endCxn id="871" idx="0"/>
          </p:cNvCxnSpPr>
          <p:nvPr/>
        </p:nvCxnSpPr>
        <p:spPr>
          <a:xfrm>
            <a:off x="6638713" y="3683987"/>
            <a:ext cx="4174350" cy="1949028"/>
          </a:xfrm>
          <a:prstGeom prst="straightConnector1">
            <a:avLst/>
          </a:prstGeom>
          <a:ln w="76200">
            <a:solidFill>
              <a:srgbClr val="0048AA"/>
            </a:solidFill>
            <a:miter lim="400000"/>
            <a:headEnd type="triangle"/>
            <a:tailEnd type="triangle"/>
          </a:ln>
        </p:spPr>
      </p:cxnSp>
      <p:sp>
        <p:nvSpPr>
          <p:cNvPr id="873" name="Shape 873"/>
          <p:cNvSpPr/>
          <p:nvPr/>
        </p:nvSpPr>
        <p:spPr>
          <a:xfrm>
            <a:off x="9962973" y="6915672"/>
            <a:ext cx="1690586"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Scheduling</a:t>
            </a:r>
          </a:p>
        </p:txBody>
      </p:sp>
      <p:cxnSp>
        <p:nvCxnSpPr>
          <p:cNvPr id="874" name="Connector 874"/>
          <p:cNvCxnSpPr>
            <a:stCxn id="871" idx="0"/>
            <a:endCxn id="873" idx="0"/>
          </p:cNvCxnSpPr>
          <p:nvPr/>
        </p:nvCxnSpPr>
        <p:spPr>
          <a:xfrm flipH="1">
            <a:off x="10808265" y="5633014"/>
            <a:ext cx="4798" cy="1557868"/>
          </a:xfrm>
          <a:prstGeom prst="straightConnector1">
            <a:avLst/>
          </a:prstGeom>
          <a:ln w="76200">
            <a:solidFill>
              <a:srgbClr val="0048AA"/>
            </a:solidFill>
            <a:miter lim="400000"/>
            <a:headEnd type="triangle"/>
            <a:tailEnd type="triangle"/>
          </a:ln>
        </p:spPr>
      </p:cxnSp>
      <p:sp>
        <p:nvSpPr>
          <p:cNvPr id="875" name="Shape 875"/>
          <p:cNvSpPr/>
          <p:nvPr/>
        </p:nvSpPr>
        <p:spPr>
          <a:xfrm>
            <a:off x="6934442" y="6924703"/>
            <a:ext cx="2258987"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Planar-3-Color</a:t>
            </a:r>
          </a:p>
        </p:txBody>
      </p:sp>
      <p:cxnSp>
        <p:nvCxnSpPr>
          <p:cNvPr id="876" name="Connector 876"/>
          <p:cNvCxnSpPr>
            <a:stCxn id="865" idx="0"/>
            <a:endCxn id="875" idx="0"/>
          </p:cNvCxnSpPr>
          <p:nvPr/>
        </p:nvCxnSpPr>
        <p:spPr>
          <a:xfrm>
            <a:off x="8061677" y="5623983"/>
            <a:ext cx="2259" cy="1575930"/>
          </a:xfrm>
          <a:prstGeom prst="straightConnector1">
            <a:avLst/>
          </a:prstGeom>
          <a:ln w="76200">
            <a:solidFill>
              <a:srgbClr val="0048AA"/>
            </a:solidFill>
            <a:miter lim="400000"/>
            <a:headEnd type="triangle"/>
            <a:tailEnd type="triangle"/>
          </a:ln>
        </p:spPr>
      </p:cxnSp>
      <p:sp>
        <p:nvSpPr>
          <p:cNvPr id="877" name="Shape 877"/>
          <p:cNvSpPr/>
          <p:nvPr/>
        </p:nvSpPr>
        <p:spPr>
          <a:xfrm>
            <a:off x="1343552" y="8511921"/>
            <a:ext cx="1559776" cy="550419"/>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152400" tIns="152400" rIns="152400" bIns="152400" anchor="ctr">
            <a:spAutoFit/>
          </a:bodyPr>
          <a:lstStyle>
            <a:lvl1pPr marL="78751" marR="78751">
              <a:lnSpc>
                <a:spcPct val="100000"/>
              </a:lnSpc>
              <a:buFont typeface="Helvetica"/>
              <a:tabLst>
                <a:tab pos="1066800" algn="l"/>
              </a:tabLst>
              <a:defRPr sz="2000" cap="small">
                <a:solidFill>
                  <a:srgbClr val="000000"/>
                </a:solidFill>
              </a:defRPr>
            </a:lvl1pPr>
          </a:lstStyle>
          <a:p>
            <a:pPr lvl="0">
              <a:defRPr sz="1800" cap="none"/>
            </a:pPr>
            <a:r>
              <a:rPr sz="2000" cap="small"/>
              <a:t>Set-Cover</a:t>
            </a:r>
          </a:p>
        </p:txBody>
      </p:sp>
      <p:cxnSp>
        <p:nvCxnSpPr>
          <p:cNvPr id="878" name="Connector 878"/>
          <p:cNvCxnSpPr>
            <a:stCxn id="862" idx="0"/>
            <a:endCxn id="877" idx="0"/>
          </p:cNvCxnSpPr>
          <p:nvPr/>
        </p:nvCxnSpPr>
        <p:spPr>
          <a:xfrm flipH="1">
            <a:off x="2123440" y="7175076"/>
            <a:ext cx="10387" cy="1612055"/>
          </a:xfrm>
          <a:prstGeom prst="straightConnector1">
            <a:avLst/>
          </a:prstGeom>
          <a:ln w="76200">
            <a:solidFill>
              <a:srgbClr val="0048AA"/>
            </a:solidFill>
            <a:miter lim="400000"/>
            <a:headEnd type="triangle"/>
            <a:tailEnd type="triangle"/>
          </a:ln>
        </p:spPr>
      </p:cxnSp>
      <p:sp>
        <p:nvSpPr>
          <p:cNvPr id="879" name="Shape 879"/>
          <p:cNvSpPr/>
          <p:nvPr/>
        </p:nvSpPr>
        <p:spPr>
          <a:xfrm>
            <a:off x="5633643" y="1839341"/>
            <a:ext cx="1981201" cy="550418"/>
          </a:xfrm>
          <a:prstGeom prst="rect">
            <a:avLst/>
          </a:prstGeom>
          <a:solidFill>
            <a:srgbClr val="8D3124"/>
          </a:solidFill>
          <a:ln w="12700">
            <a:miter lim="400000"/>
          </a:ln>
          <a:extLst>
            <a:ext uri="{C572A759-6A51-4108-AA02-DFA0A04FC94B}">
              <ma14:wrappingTextBoxFlag xmlns:ma14="http://schemas.microsoft.com/office/mac/drawingml/2011/main" val="1"/>
            </a:ext>
          </a:extLst>
        </p:spPr>
        <p:txBody>
          <a:bodyPr lIns="152400" tIns="152400" rIns="152400" bIns="152400" anchor="ctr">
            <a:spAutoFit/>
          </a:bodyPr>
          <a:lstStyle>
            <a:lvl1pPr marL="78751" marR="78751">
              <a:lnSpc>
                <a:spcPct val="100000"/>
              </a:lnSpc>
              <a:buFont typeface="Helvetica"/>
              <a:tabLst>
                <a:tab pos="1066800" algn="l"/>
              </a:tabLst>
              <a:defRPr sz="2000" cap="small">
                <a:solidFill>
                  <a:srgbClr val="FFFFFF"/>
                </a:solidFill>
              </a:defRPr>
            </a:lvl1pPr>
          </a:lstStyle>
          <a:p>
            <a:pPr lvl="0">
              <a:defRPr sz="1800" cap="none">
                <a:solidFill>
                  <a:srgbClr val="000000"/>
                </a:solidFill>
              </a:defRPr>
            </a:pPr>
            <a:r>
              <a:rPr sz="2000" cap="small">
                <a:solidFill>
                  <a:srgbClr val="FFFFFF"/>
                </a:solidFill>
              </a:rPr>
              <a:t>Circuit-Sat</a:t>
            </a:r>
          </a:p>
        </p:txBody>
      </p:sp>
      <p:pic>
        <p:nvPicPr>
          <p:cNvPr id="880" name="karp.png"/>
          <p:cNvPicPr/>
          <p:nvPr/>
        </p:nvPicPr>
        <p:blipFill>
          <a:blip r:embed="rId2">
            <a:extLst/>
          </a:blip>
          <a:stretch>
            <a:fillRect/>
          </a:stretch>
        </p:blipFill>
        <p:spPr>
          <a:xfrm>
            <a:off x="11071577" y="1516944"/>
            <a:ext cx="1117601" cy="1714501"/>
          </a:xfrm>
          <a:prstGeom prst="rect">
            <a:avLst/>
          </a:prstGeom>
          <a:ln w="12700">
            <a:miter lim="400000"/>
          </a:ln>
        </p:spPr>
      </p:pic>
      <p:pic>
        <p:nvPicPr>
          <p:cNvPr id="881" name="image39.jpg"/>
          <p:cNvPicPr/>
          <p:nvPr/>
        </p:nvPicPr>
        <p:blipFill>
          <a:blip r:embed="rId3">
            <a:extLst/>
          </a:blip>
          <a:srcRect l="184" r="184" b="15975"/>
          <a:stretch>
            <a:fillRect/>
          </a:stretch>
        </p:blipFill>
        <p:spPr>
          <a:xfrm>
            <a:off x="8384822" y="1520331"/>
            <a:ext cx="1092201" cy="1727201"/>
          </a:xfrm>
          <a:prstGeom prst="rect">
            <a:avLst/>
          </a:prstGeom>
          <a:ln w="12700">
            <a:miter lim="400000"/>
          </a:ln>
        </p:spPr>
      </p:pic>
      <p:pic>
        <p:nvPicPr>
          <p:cNvPr id="882" name="image40.jpg"/>
          <p:cNvPicPr/>
          <p:nvPr/>
        </p:nvPicPr>
        <p:blipFill>
          <a:blip r:embed="rId4">
            <a:extLst/>
          </a:blip>
          <a:srcRect l="16249" r="32398" b="15002"/>
          <a:stretch>
            <a:fillRect/>
          </a:stretch>
        </p:blipFill>
        <p:spPr>
          <a:xfrm>
            <a:off x="9722060" y="1511300"/>
            <a:ext cx="1092201" cy="1727200"/>
          </a:xfrm>
          <a:prstGeom prst="rect">
            <a:avLst/>
          </a:prstGeom>
          <a:ln w="12700">
            <a:round/>
          </a:ln>
        </p:spPr>
      </p:pic>
      <p:sp>
        <p:nvSpPr>
          <p:cNvPr id="883" name="Shape 883"/>
          <p:cNvSpPr/>
          <p:nvPr/>
        </p:nvSpPr>
        <p:spPr>
          <a:xfrm>
            <a:off x="6007468" y="8123766"/>
            <a:ext cx="6451601" cy="1041528"/>
          </a:xfrm>
          <a:prstGeom prst="rect">
            <a:avLst/>
          </a:prstGeom>
          <a:solidFill/>
          <a:ln w="12700">
            <a:miter lim="400000"/>
          </a:ln>
          <a:extLst>
            <a:ext uri="{C572A759-6A51-4108-AA02-DFA0A04FC94B}">
              <ma14:wrappingTextBoxFlag xmlns:ma14="http://schemas.microsoft.com/office/mac/drawingml/2011/main" val="1"/>
            </a:ext>
          </a:extLst>
        </p:spPr>
        <p:txBody>
          <a:bodyPr lIns="203200" tIns="203200" rIns="203200" bIns="203200">
            <a:spAutoFit/>
          </a:bodyPr>
          <a:lstStyle>
            <a:lvl1pPr>
              <a:lnSpc>
                <a:spcPct val="150000"/>
              </a:lnSpc>
              <a:tabLst>
                <a:tab pos="1066800" algn="l"/>
              </a:tabLst>
              <a:defRPr sz="2000">
                <a:solidFill>
                  <a:srgbClr val="FFFFFF"/>
                </a:solidFill>
                <a:uFill>
                  <a:solidFill>
                    <a:srgbClr val="FFFFFF"/>
                  </a:solidFill>
                </a:uFill>
              </a:defRPr>
            </a:lvl1pPr>
          </a:lstStyle>
          <a:p>
            <a:pPr lvl="0">
              <a:defRPr sz="1800">
                <a:solidFill>
                  <a:srgbClr val="000000"/>
                </a:solidFill>
                <a:uFillTx/>
              </a:defRPr>
            </a:pPr>
            <a:r>
              <a:rPr sz="2000">
                <a:solidFill>
                  <a:srgbClr val="FFFFFF"/>
                </a:solidFill>
                <a:uFill>
                  <a:solidFill>
                    <a:srgbClr val="FFFFFF"/>
                  </a:solidFill>
                </a:uFill>
              </a:rPr>
              <a:t>All of these problems are NP-complete; they are manifestations of the same really hard problem.</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Shape 885"/>
          <p:cNvSpPr>
            <a:spLocks noGrp="1"/>
          </p:cNvSpPr>
          <p:nvPr>
            <p:ph type="title"/>
          </p:nvPr>
        </p:nvSpPr>
        <p:spPr>
          <a:prstGeom prst="rect">
            <a:avLst/>
          </a:prstGeom>
        </p:spPr>
        <p:txBody>
          <a:bodyPr/>
          <a:lstStyle>
            <a:lvl1pPr>
              <a:tabLst>
                <a:tab pos="1244600" algn="l"/>
              </a:tabLst>
            </a:lvl1pPr>
          </a:lstStyle>
          <a:p>
            <a:pPr lvl="0">
              <a:defRPr sz="1800"/>
            </a:pPr>
            <a:r>
              <a:rPr sz="2800"/>
              <a:t>Some NP-complete problems</a:t>
            </a:r>
          </a:p>
        </p:txBody>
      </p:sp>
      <p:sp>
        <p:nvSpPr>
          <p:cNvPr id="886" name="Shape 886"/>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Basic genres of NP-complete problems and paradigmatic examples.</a:t>
            </a:r>
          </a:p>
          <a:p>
            <a:pPr lvl="1">
              <a:tabLst>
                <a:tab pos="1244600" algn="l"/>
              </a:tabLst>
              <a:defRPr sz="1800"/>
            </a:pPr>
            <a:r>
              <a:rPr sz="2400"/>
              <a:t>Packing + covering problems:  </a:t>
            </a:r>
            <a:r>
              <a:rPr sz="2400" cap="small"/>
              <a:t>Set-Cover, Vertex-Cover,Independent-Set</a:t>
            </a:r>
            <a:r>
              <a:rPr sz="2400"/>
              <a:t>.</a:t>
            </a:r>
          </a:p>
          <a:p>
            <a:pPr lvl="1">
              <a:tabLst>
                <a:tab pos="1244600" algn="l"/>
              </a:tabLst>
              <a:defRPr sz="1800"/>
            </a:pPr>
            <a:r>
              <a:rPr sz="2400"/>
              <a:t>Constraint satisfaction problems:  </a:t>
            </a:r>
            <a:r>
              <a:rPr sz="2400" cap="small"/>
              <a:t>Circuit-Sat, Sat, 3-sat.</a:t>
            </a:r>
            <a:endParaRPr sz="2400"/>
          </a:p>
          <a:p>
            <a:pPr lvl="1">
              <a:tabLst>
                <a:tab pos="1244600" algn="l"/>
              </a:tabLst>
              <a:defRPr sz="1800"/>
            </a:pPr>
            <a:r>
              <a:rPr sz="2400"/>
              <a:t>Sequencing problems:  </a:t>
            </a:r>
            <a:r>
              <a:rPr sz="2400" cap="small"/>
              <a:t>Ham-Cycle, TSP</a:t>
            </a:r>
            <a:r>
              <a:rPr sz="2400"/>
              <a:t>.</a:t>
            </a:r>
          </a:p>
          <a:p>
            <a:pPr lvl="1">
              <a:tabLst>
                <a:tab pos="1244600" algn="l"/>
              </a:tabLst>
              <a:defRPr sz="1800"/>
            </a:pPr>
            <a:r>
              <a:rPr sz="2400"/>
              <a:t>Partitioning problems: </a:t>
            </a:r>
            <a:r>
              <a:rPr sz="2400" cap="small"/>
              <a:t>3d-Matching, 3-Color.</a:t>
            </a:r>
            <a:endParaRPr sz="2400"/>
          </a:p>
          <a:p>
            <a:pPr lvl="1">
              <a:tabLst>
                <a:tab pos="1244600" algn="l"/>
              </a:tabLst>
              <a:defRPr sz="1800"/>
            </a:pPr>
            <a:r>
              <a:rPr sz="2400"/>
              <a:t>Numerical problems:  </a:t>
            </a:r>
            <a:r>
              <a:rPr sz="2400" cap="small"/>
              <a:t>Subset-Sum, Partition</a:t>
            </a:r>
            <a:r>
              <a:rPr sz="2400"/>
              <a:t>.</a:t>
            </a:r>
          </a:p>
          <a:p>
            <a:pPr lvl="1">
              <a:tabLst>
                <a:tab pos="1244600" algn="l"/>
              </a:tabLst>
              <a:defRPr sz="1800"/>
            </a:pPr>
            <a:endParaRPr sz="2400"/>
          </a:p>
          <a:p>
            <a:pPr lvl="0">
              <a:tabLst>
                <a:tab pos="1244600" algn="l"/>
              </a:tabLst>
              <a:defRPr sz="1800">
                <a:solidFill>
                  <a:srgbClr val="000000"/>
                </a:solidFill>
              </a:defRPr>
            </a:pPr>
            <a:r>
              <a:rPr sz="2400">
                <a:solidFill>
                  <a:srgbClr val="0048AA"/>
                </a:solidFill>
              </a:rPr>
              <a:t>Practice. </a:t>
            </a:r>
            <a:r>
              <a:rPr sz="2400"/>
              <a:t>Most </a:t>
            </a:r>
            <a:r>
              <a:rPr sz="2400" b="1">
                <a:latin typeface="Lucida Grande"/>
                <a:ea typeface="Lucida Grande"/>
                <a:cs typeface="Lucida Grande"/>
                <a:sym typeface="Lucida Grande"/>
              </a:rPr>
              <a:t>NP</a:t>
            </a:r>
            <a:r>
              <a:rPr sz="2400"/>
              <a:t> problems are known to be either in </a:t>
            </a:r>
            <a:r>
              <a:rPr sz="2400" b="1">
                <a:latin typeface="Lucida Grande"/>
                <a:ea typeface="Lucida Grande"/>
                <a:cs typeface="Lucida Grande"/>
                <a:sym typeface="Lucida Grande"/>
              </a:rPr>
              <a:t>P</a:t>
            </a:r>
            <a:r>
              <a:rPr sz="2400"/>
              <a:t> or </a:t>
            </a:r>
            <a:r>
              <a:rPr sz="2400" b="1">
                <a:latin typeface="Lucida Grande"/>
                <a:ea typeface="Lucida Grande"/>
                <a:cs typeface="Lucida Grande"/>
                <a:sym typeface="Lucida Grande"/>
              </a:rPr>
              <a:t>NP</a:t>
            </a:r>
            <a:r>
              <a:rPr sz="2400"/>
              <a:t>-complete.</a:t>
            </a:r>
          </a:p>
          <a:p>
            <a:pPr lvl="0">
              <a:tabLst>
                <a:tab pos="1244600" algn="l"/>
              </a:tabLst>
              <a:defRPr sz="1800">
                <a:solidFill>
                  <a:srgbClr val="000000"/>
                </a:solidFill>
              </a:defRPr>
            </a:pPr>
            <a:r>
              <a:rPr sz="2400"/>
              <a:t/>
            </a:r>
            <a:br>
              <a:rPr sz="2400"/>
            </a:br>
            <a:r>
              <a:rPr sz="2400">
                <a:solidFill>
                  <a:srgbClr val="0048AA"/>
                </a:solidFill>
              </a:rPr>
              <a:t>Notable exceptions.  </a:t>
            </a:r>
            <a:r>
              <a:rPr sz="2400" cap="small"/>
              <a:t>Factor</a:t>
            </a:r>
            <a:r>
              <a:rPr sz="2400"/>
              <a:t>, </a:t>
            </a:r>
            <a:r>
              <a:rPr sz="2400" cap="small"/>
              <a:t>Graph-Isomorphism</a:t>
            </a:r>
            <a:r>
              <a:rPr sz="2400"/>
              <a:t>, </a:t>
            </a:r>
            <a:r>
              <a:rPr sz="2400" cap="small"/>
              <a:t>Nash-Equilibrium</a:t>
            </a:r>
            <a:r>
              <a:rPr sz="2400"/>
              <a:t>. </a:t>
            </a:r>
          </a:p>
          <a:p>
            <a:pPr lvl="0">
              <a:tabLst>
                <a:tab pos="1244600" algn="l"/>
              </a:tabLst>
              <a:defRPr sz="1800">
                <a:solidFill>
                  <a:srgbClr val="000000"/>
                </a:solidFill>
              </a:defRPr>
            </a:pPr>
            <a:r>
              <a:rPr sz="2400"/>
              <a:t/>
            </a:r>
            <a:br>
              <a:rPr sz="2400"/>
            </a:br>
            <a:r>
              <a:rPr sz="2400">
                <a:solidFill>
                  <a:srgbClr val="0048AA"/>
                </a:solidFill>
              </a:rPr>
              <a:t>Theory. </a:t>
            </a:r>
            <a:r>
              <a:rPr sz="2400">
                <a:solidFill>
                  <a:srgbClr val="606060"/>
                </a:solidFill>
              </a:rPr>
              <a:t>[Ladner 1975]</a:t>
            </a:r>
            <a:r>
              <a:rPr sz="2400">
                <a:solidFill>
                  <a:srgbClr val="0048AA"/>
                </a:solidFill>
              </a:rPr>
              <a:t>  </a:t>
            </a:r>
            <a:r>
              <a:rPr sz="2400"/>
              <a:t>Unless </a:t>
            </a:r>
            <a:r>
              <a:rPr sz="2400" b="1">
                <a:latin typeface="Lucida Grande"/>
                <a:ea typeface="Lucida Grande"/>
                <a:cs typeface="Lucida Grande"/>
                <a:sym typeface="Lucida Grande"/>
              </a:rPr>
              <a:t>P = NP</a:t>
            </a:r>
            <a:r>
              <a:rPr sz="2400"/>
              <a:t>, there exist problems in </a:t>
            </a:r>
            <a:r>
              <a:rPr sz="2400" b="1">
                <a:latin typeface="Lucida Grande"/>
                <a:ea typeface="Lucida Grande"/>
                <a:cs typeface="Lucida Grande"/>
                <a:sym typeface="Lucida Grande"/>
              </a:rPr>
              <a:t>NP</a:t>
            </a:r>
            <a:r>
              <a:rPr sz="2400"/>
              <a:t> that are neither in </a:t>
            </a:r>
            <a:r>
              <a:rPr sz="2400" b="1">
                <a:latin typeface="Lucida Grande"/>
                <a:ea typeface="Lucida Grande"/>
                <a:cs typeface="Lucida Grande"/>
                <a:sym typeface="Lucida Grande"/>
              </a:rPr>
              <a:t>P</a:t>
            </a:r>
            <a:r>
              <a:rPr sz="2400"/>
              <a:t> nor </a:t>
            </a:r>
            <a:r>
              <a:rPr sz="2400" b="1">
                <a:latin typeface="Lucida Grande"/>
                <a:ea typeface="Lucida Grande"/>
                <a:cs typeface="Lucida Grande"/>
                <a:sym typeface="Lucida Grande"/>
              </a:rPr>
              <a:t>NP</a:t>
            </a:r>
            <a:r>
              <a:rPr sz="2400"/>
              <a:t>-complete.</a:t>
            </a:r>
          </a:p>
        </p:txBody>
      </p:sp>
      <p:sp>
        <p:nvSpPr>
          <p:cNvPr id="887" name="Shape 88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39</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86">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886">
                                            <p:txEl>
                                              <p:pRg st="0" end="0"/>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886">
                                            <p:txEl>
                                              <p:pRg st="1" end="1"/>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886">
                                            <p:txEl>
                                              <p:pRg st="2" end="2"/>
                                            </p:txEl>
                                          </p:spTgt>
                                        </p:tgtEl>
                                        <p:attrNameLst>
                                          <p:attrName>style.visibility</p:attrName>
                                        </p:attrNameLst>
                                      </p:cBhvr>
                                      <p:to>
                                        <p:strVal val="visible"/>
                                      </p:to>
                                    </p:set>
                                  </p:childTnLst>
                                </p:cTn>
                              </p:par>
                              <p:par>
                                <p:cTn id="13" presetID="1" presetClass="entr" presetSubtype="0" fill="hold" grpId="1">
                                  <p:stCondLst>
                                    <p:cond delay="0"/>
                                  </p:stCondLst>
                                  <p:iterate>
                                    <p:tmAbs val="0"/>
                                  </p:iterate>
                                  <p:childTnLst>
                                    <p:set>
                                      <p:cBhvr>
                                        <p:cTn id="14" fill="hold"/>
                                        <p:tgtEl>
                                          <p:spTgt spid="886">
                                            <p:txEl>
                                              <p:pRg st="3" end="3"/>
                                            </p:txEl>
                                          </p:spTgt>
                                        </p:tgtEl>
                                        <p:attrNameLst>
                                          <p:attrName>style.visibility</p:attrName>
                                        </p:attrNameLst>
                                      </p:cBhvr>
                                      <p:to>
                                        <p:strVal val="visible"/>
                                      </p:to>
                                    </p:set>
                                  </p:childTnLst>
                                </p:cTn>
                              </p:par>
                              <p:par>
                                <p:cTn id="15" presetID="1" presetClass="entr" presetSubtype="0" fill="hold" grpId="1">
                                  <p:stCondLst>
                                    <p:cond delay="0"/>
                                  </p:stCondLst>
                                  <p:iterate>
                                    <p:tmAbs val="0"/>
                                  </p:iterate>
                                  <p:childTnLst>
                                    <p:set>
                                      <p:cBhvr>
                                        <p:cTn id="16" fill="hold"/>
                                        <p:tgtEl>
                                          <p:spTgt spid="886">
                                            <p:txEl>
                                              <p:pRg st="4" end="4"/>
                                            </p:txEl>
                                          </p:spTgt>
                                        </p:tgtEl>
                                        <p:attrNameLst>
                                          <p:attrName>style.visibility</p:attrName>
                                        </p:attrNameLst>
                                      </p:cBhvr>
                                      <p:to>
                                        <p:strVal val="visible"/>
                                      </p:to>
                                    </p:set>
                                  </p:childTnLst>
                                </p:cTn>
                              </p:par>
                              <p:par>
                                <p:cTn id="17" presetID="1" presetClass="entr" presetSubtype="0" fill="hold" grpId="1">
                                  <p:stCondLst>
                                    <p:cond delay="0"/>
                                  </p:stCondLst>
                                  <p:iterate>
                                    <p:tmAbs val="0"/>
                                  </p:iterate>
                                  <p:childTnLst>
                                    <p:set>
                                      <p:cBhvr>
                                        <p:cTn id="18" fill="hold"/>
                                        <p:tgtEl>
                                          <p:spTgt spid="886">
                                            <p:txEl>
                                              <p:pRg st="5" end="5"/>
                                            </p:txEl>
                                          </p:spTgt>
                                        </p:tgtEl>
                                        <p:attrNameLst>
                                          <p:attrName>style.visibility</p:attrName>
                                        </p:attrNameLst>
                                      </p:cBhvr>
                                      <p:to>
                                        <p:strVal val="visible"/>
                                      </p:to>
                                    </p:set>
                                  </p:childTnLst>
                                </p:cTn>
                              </p:par>
                              <p:par>
                                <p:cTn id="19" presetID="1" presetClass="entr" presetSubtype="0" fill="hold" grpId="1">
                                  <p:stCondLst>
                                    <p:cond delay="0"/>
                                  </p:stCondLst>
                                  <p:iterate>
                                    <p:tmAbs val="0"/>
                                  </p:iterate>
                                  <p:childTnLst>
                                    <p:set>
                                      <p:cBhvr>
                                        <p:cTn id="20" fill="hold"/>
                                        <p:tgtEl>
                                          <p:spTgt spid="88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8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8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 grpId="1" build="p"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p:nvPr/>
        </p:nvSpPr>
        <p:spPr>
          <a:xfrm>
            <a:off x="12863030" y="9524447"/>
            <a:ext cx="159833" cy="1281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marL="58702" marR="58702" algn="r">
              <a:buFont typeface="Helvetica"/>
              <a:tabLst>
                <a:tab pos="1066800" algn="l"/>
              </a:tabLst>
              <a:defRPr sz="1100"/>
            </a:lvl1pPr>
          </a:lstStyle>
          <a:p>
            <a:pPr lvl="0">
              <a:defRPr sz="1800">
                <a:solidFill>
                  <a:srgbClr val="000000"/>
                </a:solidFill>
              </a:defRPr>
            </a:pPr>
            <a:r>
              <a:rPr sz="1100">
                <a:solidFill>
                  <a:srgbClr val="8D3124"/>
                </a:solidFill>
              </a:rPr>
              <a:t>3</a:t>
            </a:r>
          </a:p>
        </p:txBody>
      </p:sp>
      <p:sp>
        <p:nvSpPr>
          <p:cNvPr id="69" name="Shape 69"/>
          <p:cNvSpPr>
            <a:spLocks noGrp="1"/>
          </p:cNvSpPr>
          <p:nvPr>
            <p:ph type="title"/>
          </p:nvPr>
        </p:nvSpPr>
        <p:spPr>
          <a:prstGeom prst="rect">
            <a:avLst/>
          </a:prstGeom>
        </p:spPr>
        <p:txBody>
          <a:bodyPr/>
          <a:lstStyle>
            <a:lvl1pPr>
              <a:tabLst>
                <a:tab pos="1244600" algn="l"/>
              </a:tabLst>
            </a:lvl1pPr>
          </a:lstStyle>
          <a:p>
            <a:pPr lvl="0">
              <a:defRPr sz="1800"/>
            </a:pPr>
            <a:r>
              <a:rPr sz="2800"/>
              <a:t>Decision problems</a:t>
            </a:r>
          </a:p>
        </p:txBody>
      </p:sp>
      <p:sp>
        <p:nvSpPr>
          <p:cNvPr id="70" name="Shape 70"/>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Decision problem.</a:t>
            </a:r>
          </a:p>
          <a:p>
            <a:pPr lvl="1">
              <a:tabLst>
                <a:tab pos="1244600" algn="l"/>
              </a:tabLst>
              <a:defRPr sz="1800"/>
            </a:pPr>
            <a:r>
              <a:rPr sz="2400"/>
              <a:t>Problem </a:t>
            </a:r>
            <a:r>
              <a:rPr sz="2400" i="1">
                <a:latin typeface="Times"/>
                <a:ea typeface="Times"/>
                <a:cs typeface="Times"/>
                <a:sym typeface="Times"/>
              </a:rPr>
              <a:t>X</a:t>
            </a:r>
            <a:r>
              <a:rPr sz="2400"/>
              <a:t> is a set of strings.</a:t>
            </a:r>
          </a:p>
          <a:p>
            <a:pPr lvl="1">
              <a:tabLst>
                <a:tab pos="1244600" algn="l"/>
              </a:tabLst>
              <a:defRPr sz="1800"/>
            </a:pPr>
            <a:r>
              <a:rPr sz="2400"/>
              <a:t>Instance </a:t>
            </a:r>
            <a:r>
              <a:rPr sz="2400" i="1">
                <a:latin typeface="Times"/>
                <a:ea typeface="Times"/>
                <a:cs typeface="Times"/>
                <a:sym typeface="Times"/>
              </a:rPr>
              <a:t>s </a:t>
            </a:r>
            <a:r>
              <a:rPr sz="2400"/>
              <a:t>is one string.</a:t>
            </a:r>
          </a:p>
          <a:p>
            <a:pPr lvl="1">
              <a:tabLst>
                <a:tab pos="1244600" algn="l"/>
              </a:tabLst>
              <a:defRPr sz="1800"/>
            </a:pPr>
            <a:r>
              <a:rPr sz="2400"/>
              <a:t>Algorithm </a:t>
            </a:r>
            <a:r>
              <a:rPr sz="2400" i="1">
                <a:latin typeface="Times"/>
                <a:ea typeface="Times"/>
                <a:cs typeface="Times"/>
                <a:sym typeface="Times"/>
              </a:rPr>
              <a:t>A</a:t>
            </a:r>
            <a:r>
              <a:rPr sz="2400"/>
              <a:t> solves problem </a:t>
            </a:r>
            <a:r>
              <a:rPr sz="2400" i="1">
                <a:latin typeface="Times"/>
                <a:ea typeface="Times"/>
                <a:cs typeface="Times"/>
                <a:sym typeface="Times"/>
              </a:rPr>
              <a:t>X</a:t>
            </a:r>
            <a:r>
              <a:rPr sz="2400"/>
              <a:t>:  </a:t>
            </a:r>
            <a:r>
              <a:rPr sz="2400" i="1">
                <a:latin typeface="Times"/>
                <a:ea typeface="Times"/>
                <a:cs typeface="Times"/>
                <a:sym typeface="Times"/>
              </a:rPr>
              <a:t>A</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 </a:t>
            </a:r>
            <a:r>
              <a:rPr sz="2400" i="1">
                <a:latin typeface="Times"/>
                <a:ea typeface="Times"/>
                <a:cs typeface="Times"/>
                <a:sym typeface="Times"/>
              </a:rPr>
              <a:t>yes</a:t>
            </a:r>
            <a:r>
              <a:rPr sz="2400"/>
              <a:t> iff </a:t>
            </a:r>
            <a:r>
              <a:rPr sz="2400" i="1">
                <a:latin typeface="Times"/>
                <a:ea typeface="Times"/>
                <a:cs typeface="Times"/>
                <a:sym typeface="Times"/>
              </a:rPr>
              <a:t>s</a:t>
            </a:r>
            <a:r>
              <a:rPr sz="2400">
                <a:latin typeface="Times"/>
                <a:ea typeface="Times"/>
                <a:cs typeface="Times"/>
                <a:sym typeface="Times"/>
              </a:rPr>
              <a:t> ∈ </a:t>
            </a:r>
            <a:r>
              <a:rPr sz="2400" i="1">
                <a:latin typeface="Times"/>
                <a:ea typeface="Times"/>
                <a:cs typeface="Times"/>
                <a:sym typeface="Times"/>
              </a:rPr>
              <a:t>X</a:t>
            </a:r>
            <a:r>
              <a:rPr sz="2400"/>
              <a:t>.</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Def.  </a:t>
            </a:r>
            <a:r>
              <a:rPr sz="2400"/>
              <a:t>Algorithm </a:t>
            </a:r>
            <a:r>
              <a:rPr sz="2400" i="1">
                <a:latin typeface="Times"/>
                <a:ea typeface="Times"/>
                <a:cs typeface="Times"/>
                <a:sym typeface="Times"/>
              </a:rPr>
              <a:t>A</a:t>
            </a:r>
            <a:r>
              <a:rPr sz="2400"/>
              <a:t> runs in </a:t>
            </a:r>
            <a:r>
              <a:rPr sz="2400">
                <a:solidFill>
                  <a:srgbClr val="8D3124"/>
                </a:solidFill>
              </a:rPr>
              <a:t>polynomial time</a:t>
            </a:r>
            <a:r>
              <a:rPr sz="2400"/>
              <a:t> if for every string </a:t>
            </a:r>
            <a:r>
              <a:rPr sz="2400" i="1">
                <a:latin typeface="Times"/>
                <a:ea typeface="Times"/>
                <a:cs typeface="Times"/>
                <a:sym typeface="Times"/>
              </a:rPr>
              <a:t>s</a:t>
            </a:r>
            <a:r>
              <a:rPr sz="2400"/>
              <a:t>, </a:t>
            </a:r>
            <a:r>
              <a:rPr sz="2400" i="1">
                <a:latin typeface="Times"/>
                <a:ea typeface="Times"/>
                <a:cs typeface="Times"/>
                <a:sym typeface="Times"/>
              </a:rPr>
              <a:t>A</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a:t>
            </a:r>
            <a:r>
              <a:rPr sz="2400"/>
              <a:t> terminates in at most </a:t>
            </a:r>
            <a:r>
              <a:rPr sz="2400" i="1">
                <a:latin typeface="Times"/>
                <a:ea typeface="Times"/>
                <a:cs typeface="Times"/>
                <a:sym typeface="Times"/>
              </a:rPr>
              <a:t>p</a:t>
            </a:r>
            <a:r>
              <a:rPr sz="2400">
                <a:latin typeface="Times"/>
                <a:ea typeface="Times"/>
                <a:cs typeface="Times"/>
                <a:sym typeface="Times"/>
              </a:rPr>
              <a:t>(</a:t>
            </a:r>
            <a:r>
              <a:rPr sz="2400" i="1" baseline="-5999">
                <a:latin typeface="Times"/>
                <a:ea typeface="Times"/>
                <a:cs typeface="Times"/>
                <a:sym typeface="Times"/>
              </a:rPr>
              <a:t> </a:t>
            </a:r>
            <a:r>
              <a:rPr sz="2400">
                <a:latin typeface="Times New Roman"/>
                <a:ea typeface="Times New Roman"/>
                <a:cs typeface="Times New Roman"/>
                <a:sym typeface="Times New Roman"/>
              </a:rPr>
              <a:t>|</a:t>
            </a:r>
            <a:r>
              <a:rPr sz="2400" i="1" baseline="-5999">
                <a:latin typeface="Times"/>
                <a:ea typeface="Times"/>
                <a:cs typeface="Times"/>
                <a:sym typeface="Times"/>
              </a:rPr>
              <a:t> </a:t>
            </a:r>
            <a:r>
              <a:rPr sz="2400" i="1">
                <a:latin typeface="Times"/>
                <a:ea typeface="Times"/>
                <a:cs typeface="Times"/>
                <a:sym typeface="Times"/>
              </a:rPr>
              <a:t>s</a:t>
            </a:r>
            <a:r>
              <a:rPr sz="2400" i="1" baseline="-5999">
                <a:latin typeface="Times"/>
                <a:ea typeface="Times"/>
                <a:cs typeface="Times"/>
                <a:sym typeface="Times"/>
              </a:rPr>
              <a:t> </a:t>
            </a:r>
            <a:r>
              <a:rPr sz="2400">
                <a:latin typeface="Times New Roman"/>
                <a:ea typeface="Times New Roman"/>
                <a:cs typeface="Times New Roman"/>
                <a:sym typeface="Times New Roman"/>
              </a:rPr>
              <a:t>|</a:t>
            </a:r>
            <a:r>
              <a:rPr sz="2400" i="1" baseline="-5999">
                <a:latin typeface="Times"/>
                <a:ea typeface="Times"/>
                <a:cs typeface="Times"/>
                <a:sym typeface="Times"/>
              </a:rPr>
              <a:t> </a:t>
            </a:r>
            <a:r>
              <a:rPr sz="2400">
                <a:latin typeface="Times"/>
                <a:ea typeface="Times"/>
                <a:cs typeface="Times"/>
                <a:sym typeface="Times"/>
              </a:rPr>
              <a:t>)</a:t>
            </a:r>
            <a:r>
              <a:rPr sz="2400"/>
              <a:t> "steps", where </a:t>
            </a:r>
            <a:r>
              <a:rPr sz="2400" i="1">
                <a:latin typeface="Times"/>
                <a:ea typeface="Times"/>
                <a:cs typeface="Times"/>
                <a:sym typeface="Times"/>
              </a:rPr>
              <a:t>p</a:t>
            </a:r>
            <a:r>
              <a:rPr sz="2400">
                <a:latin typeface="Times"/>
                <a:ea typeface="Times"/>
                <a:cs typeface="Times"/>
                <a:sym typeface="Times"/>
              </a:rPr>
              <a:t>(⋅)</a:t>
            </a:r>
            <a:r>
              <a:rPr sz="2400"/>
              <a:t> is some polynomial. </a:t>
            </a:r>
          </a:p>
          <a:p>
            <a:pPr lvl="0">
              <a:tabLst>
                <a:tab pos="1244600" algn="l"/>
              </a:tabLst>
              <a:defRPr sz="1800">
                <a:solidFill>
                  <a:srgbClr val="000000"/>
                </a:solidFill>
              </a:defRPr>
            </a:pPr>
            <a:r>
              <a:rPr sz="2400"/>
              <a:t/>
            </a:r>
            <a:br>
              <a:rPr sz="2400"/>
            </a:br>
            <a:r>
              <a:rPr sz="2400"/>
              <a:t/>
            </a:r>
            <a:br>
              <a:rPr sz="2400"/>
            </a:br>
            <a:r>
              <a:rPr sz="2400"/>
              <a:t/>
            </a:r>
            <a:br>
              <a:rPr sz="2400"/>
            </a:br>
            <a:r>
              <a:rPr sz="2400">
                <a:solidFill>
                  <a:srgbClr val="0048AA"/>
                </a:solidFill>
              </a:rPr>
              <a:t>Ex.</a:t>
            </a:r>
          </a:p>
          <a:p>
            <a:pPr lvl="1">
              <a:tabLst>
                <a:tab pos="1244600" algn="l"/>
              </a:tabLst>
              <a:defRPr sz="1800"/>
            </a:pPr>
            <a:r>
              <a:rPr sz="2400"/>
              <a:t>Problem </a:t>
            </a:r>
            <a:r>
              <a:rPr sz="2400" cap="small"/>
              <a:t>Primes</a:t>
            </a:r>
            <a:r>
              <a:rPr sz="2400">
                <a:latin typeface="Times"/>
                <a:ea typeface="Times"/>
                <a:cs typeface="Times"/>
                <a:sym typeface="Times"/>
              </a:rPr>
              <a:t> = { 2, 3, 5, 7, 11, 13, 17, 23, 29, 31, 37, …. }</a:t>
            </a:r>
            <a:r>
              <a:rPr sz="2400"/>
              <a:t>.</a:t>
            </a:r>
          </a:p>
          <a:p>
            <a:pPr lvl="1">
              <a:tabLst>
                <a:tab pos="1244600" algn="l"/>
              </a:tabLst>
              <a:defRPr sz="1800"/>
            </a:pPr>
            <a:r>
              <a:rPr sz="2400"/>
              <a:t>Instance </a:t>
            </a:r>
            <a:r>
              <a:rPr sz="2400" i="1">
                <a:latin typeface="Times"/>
                <a:ea typeface="Times"/>
                <a:cs typeface="Times"/>
                <a:sym typeface="Times"/>
              </a:rPr>
              <a:t>s</a:t>
            </a:r>
            <a:r>
              <a:rPr sz="2400">
                <a:latin typeface="Times"/>
                <a:ea typeface="Times"/>
                <a:cs typeface="Times"/>
                <a:sym typeface="Times"/>
              </a:rPr>
              <a:t> = 592335744548702854681</a:t>
            </a:r>
            <a:r>
              <a:rPr sz="2400"/>
              <a:t>.</a:t>
            </a:r>
          </a:p>
          <a:p>
            <a:pPr lvl="1">
              <a:tabLst>
                <a:tab pos="1244600" algn="l"/>
              </a:tabLst>
              <a:defRPr sz="1800"/>
            </a:pPr>
            <a:r>
              <a:rPr sz="2400" cap="small"/>
              <a:t>AKS</a:t>
            </a:r>
            <a:r>
              <a:rPr sz="2400"/>
              <a:t> algorithm </a:t>
            </a:r>
            <a:r>
              <a:rPr sz="2400" cap="small"/>
              <a:t>Primes </a:t>
            </a:r>
            <a:r>
              <a:rPr sz="2400"/>
              <a:t>in </a:t>
            </a:r>
            <a:r>
              <a:rPr sz="2400" i="1">
                <a:latin typeface="Times"/>
                <a:ea typeface="Times"/>
                <a:cs typeface="Times"/>
                <a:sym typeface="Times"/>
              </a:rPr>
              <a:t>O</a:t>
            </a:r>
            <a:r>
              <a:rPr sz="2400">
                <a:latin typeface="Times"/>
                <a:ea typeface="Times"/>
                <a:cs typeface="Times"/>
                <a:sym typeface="Times"/>
              </a:rPr>
              <a:t>(</a:t>
            </a:r>
            <a:r>
              <a:rPr sz="2400" i="1" baseline="-5999">
                <a:latin typeface="Times"/>
                <a:ea typeface="Times"/>
                <a:cs typeface="Times"/>
                <a:sym typeface="Times"/>
              </a:rPr>
              <a:t> </a:t>
            </a:r>
            <a:r>
              <a:rPr sz="2400">
                <a:latin typeface="Times New Roman"/>
                <a:ea typeface="Times New Roman"/>
                <a:cs typeface="Times New Roman"/>
                <a:sym typeface="Times New Roman"/>
              </a:rPr>
              <a:t>|</a:t>
            </a:r>
            <a:r>
              <a:rPr sz="2400" i="1" baseline="-5999">
                <a:latin typeface="Times"/>
                <a:ea typeface="Times"/>
                <a:cs typeface="Times"/>
                <a:sym typeface="Times"/>
              </a:rPr>
              <a:t> </a:t>
            </a:r>
            <a:r>
              <a:rPr sz="2400" i="1">
                <a:latin typeface="Times"/>
                <a:ea typeface="Times"/>
                <a:cs typeface="Times"/>
                <a:sym typeface="Times"/>
              </a:rPr>
              <a:t>s</a:t>
            </a:r>
            <a:r>
              <a:rPr sz="2400" i="1" baseline="-5999">
                <a:latin typeface="Times"/>
                <a:ea typeface="Times"/>
                <a:cs typeface="Times"/>
                <a:sym typeface="Times"/>
              </a:rPr>
              <a:t> </a:t>
            </a:r>
            <a:r>
              <a:rPr sz="2400">
                <a:latin typeface="Times New Roman"/>
                <a:ea typeface="Times New Roman"/>
                <a:cs typeface="Times New Roman"/>
                <a:sym typeface="Times New Roman"/>
              </a:rPr>
              <a:t>|</a:t>
            </a:r>
            <a:r>
              <a:rPr sz="2400" baseline="31999">
                <a:latin typeface="Times"/>
                <a:ea typeface="Times"/>
                <a:cs typeface="Times"/>
                <a:sym typeface="Times"/>
              </a:rPr>
              <a:t> 8</a:t>
            </a:r>
            <a:r>
              <a:rPr sz="2400" i="1" baseline="-5999">
                <a:latin typeface="Times"/>
                <a:ea typeface="Times"/>
                <a:cs typeface="Times"/>
                <a:sym typeface="Times"/>
              </a:rPr>
              <a:t> </a:t>
            </a:r>
            <a:r>
              <a:rPr sz="2400">
                <a:latin typeface="Times"/>
                <a:ea typeface="Times"/>
                <a:cs typeface="Times"/>
                <a:sym typeface="Times"/>
              </a:rPr>
              <a:t>) </a:t>
            </a:r>
            <a:r>
              <a:rPr sz="2400"/>
              <a:t>steps</a:t>
            </a:r>
            <a:r>
              <a:rPr sz="2400">
                <a:latin typeface="Times"/>
                <a:ea typeface="Times"/>
                <a:cs typeface="Times"/>
                <a:sym typeface="Times"/>
              </a:rPr>
              <a:t>.</a:t>
            </a:r>
          </a:p>
        </p:txBody>
      </p:sp>
      <p:sp>
        <p:nvSpPr>
          <p:cNvPr id="71" name="Shape 71"/>
          <p:cNvSpPr>
            <a:spLocks noGrp="1"/>
          </p:cNvSpPr>
          <p:nvPr>
            <p:ph type="sldNum" sz="quarter" idx="2"/>
          </p:nvPr>
        </p:nvSpPr>
        <p:spPr>
          <a:xfrm>
            <a:off x="12404115" y="9347200"/>
            <a:ext cx="185370" cy="215951"/>
          </a:xfrm>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a:t>
            </a:fld>
            <a:endParaRPr sz="1200"/>
          </a:p>
        </p:txBody>
      </p:sp>
      <p:grpSp>
        <p:nvGrpSpPr>
          <p:cNvPr id="74" name="Group 74"/>
          <p:cNvGrpSpPr/>
          <p:nvPr/>
        </p:nvGrpSpPr>
        <p:grpSpPr>
          <a:xfrm>
            <a:off x="4227970" y="4764147"/>
            <a:ext cx="1070561" cy="709339"/>
            <a:chOff x="0" y="0"/>
            <a:chExt cx="1070559" cy="709337"/>
          </a:xfrm>
        </p:grpSpPr>
        <p:sp>
          <p:nvSpPr>
            <p:cNvPr id="72" name="Shape 72"/>
            <p:cNvSpPr/>
            <p:nvPr/>
          </p:nvSpPr>
          <p:spPr>
            <a:xfrm flipH="1">
              <a:off x="333586" y="0"/>
              <a:ext cx="1" cy="3893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73" name="Shape 73"/>
            <p:cNvSpPr/>
            <p:nvPr/>
          </p:nvSpPr>
          <p:spPr>
            <a:xfrm>
              <a:off x="-1" y="523003"/>
              <a:ext cx="1070560" cy="1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1066800" algn="l"/>
                </a:tabLst>
              </a:lvl1pPr>
            </a:lstStyle>
            <a:p>
              <a:pPr lvl="0">
                <a:defRPr sz="1800">
                  <a:solidFill>
                    <a:srgbClr val="000000"/>
                  </a:solidFill>
                </a:defRPr>
              </a:pPr>
              <a:r>
                <a:rPr sz="1600">
                  <a:solidFill>
                    <a:srgbClr val="8D3124"/>
                  </a:solidFill>
                </a:rPr>
                <a:t>length of 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70">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2" nodeType="afterEffect">
                                  <p:stCondLst>
                                    <p:cond delay="0"/>
                                  </p:stCondLst>
                                  <p:iterate>
                                    <p:tmAbs val="0"/>
                                  </p:iterate>
                                  <p:childTnLst>
                                    <p:set>
                                      <p:cBhvr>
                                        <p:cTn id="21" fill="hold"/>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70">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iterate>
                                    <p:tmAbs val="0"/>
                                  </p:iterate>
                                  <p:childTnLst>
                                    <p:set>
                                      <p:cBhvr>
                                        <p:cTn id="28" fill="hold"/>
                                        <p:tgtEl>
                                          <p:spTgt spid="70">
                                            <p:txEl>
                                              <p:pRg st="6" end="6"/>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1" nodeType="afterEffect">
                                  <p:stCondLst>
                                    <p:cond delay="0"/>
                                  </p:stCondLst>
                                  <p:iterate>
                                    <p:tmAbs val="0"/>
                                  </p:iterate>
                                  <p:childTnLst>
                                    <p:set>
                                      <p:cBhvr>
                                        <p:cTn id="31" fill="hold"/>
                                        <p:tgtEl>
                                          <p:spTgt spid="70">
                                            <p:txEl>
                                              <p:pRg st="7" end="7"/>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1" nodeType="afterEffect">
                                  <p:stCondLst>
                                    <p:cond delay="0"/>
                                  </p:stCondLst>
                                  <p:iterate>
                                    <p:tmAbs val="0"/>
                                  </p:iterate>
                                  <p:childTnLst>
                                    <p:set>
                                      <p:cBhvr>
                                        <p:cTn id="34" fill="hold"/>
                                        <p:tgtEl>
                                          <p:spTgt spid="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1" build="p" bldLvl="5" animBg="1" advAuto="0"/>
      <p:bldP spid="74" grpId="2"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Shape 891"/>
          <p:cNvSpPr>
            <a:spLocks noGrp="1"/>
          </p:cNvSpPr>
          <p:nvPr>
            <p:ph type="title"/>
          </p:nvPr>
        </p:nvSpPr>
        <p:spPr>
          <a:prstGeom prst="rect">
            <a:avLst/>
          </a:prstGeom>
        </p:spPr>
        <p:txBody>
          <a:bodyPr/>
          <a:lstStyle>
            <a:lvl1pPr>
              <a:tabLst>
                <a:tab pos="1244600" algn="l"/>
              </a:tabLst>
            </a:lvl1pPr>
          </a:lstStyle>
          <a:p>
            <a:pPr lvl="0">
              <a:defRPr sz="1800"/>
            </a:pPr>
            <a:r>
              <a:rPr sz="2800"/>
              <a:t>More hard computational problems</a:t>
            </a:r>
          </a:p>
        </p:txBody>
      </p:sp>
      <p:sp>
        <p:nvSpPr>
          <p:cNvPr id="892" name="Shape 892"/>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Garey and Johnson.  </a:t>
            </a:r>
            <a:r>
              <a:rPr sz="2400"/>
              <a:t>Computers and Intractability.</a:t>
            </a:r>
          </a:p>
          <a:p>
            <a:pPr lvl="1">
              <a:tabLst>
                <a:tab pos="1244600" algn="l"/>
              </a:tabLst>
              <a:defRPr sz="1800"/>
            </a:pPr>
            <a:r>
              <a:rPr sz="2400"/>
              <a:t>Appendix includes over 300 </a:t>
            </a:r>
            <a:r>
              <a:rPr sz="2400" b="1">
                <a:latin typeface="Lucida Grande"/>
                <a:ea typeface="Lucida Grande"/>
                <a:cs typeface="Lucida Grande"/>
                <a:sym typeface="Lucida Grande"/>
              </a:rPr>
              <a:t>NP</a:t>
            </a:r>
            <a:r>
              <a:rPr sz="2400"/>
              <a:t>-complete problems.</a:t>
            </a:r>
          </a:p>
          <a:p>
            <a:pPr lvl="1">
              <a:tabLst>
                <a:tab pos="1244600" algn="l"/>
              </a:tabLst>
              <a:defRPr sz="1800"/>
            </a:pPr>
            <a:r>
              <a:rPr sz="2400"/>
              <a:t>Most cited reference in computer science literature.</a:t>
            </a:r>
          </a:p>
        </p:txBody>
      </p:sp>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40</a:t>
            </a:fld>
            <a:endParaRPr sz="1200"/>
          </a:p>
        </p:txBody>
      </p:sp>
      <p:pic>
        <p:nvPicPr>
          <p:cNvPr id="894" name="Screen Shot 2013-04-19 at 9.52.23 AM.png"/>
          <p:cNvPicPr/>
          <p:nvPr/>
        </p:nvPicPr>
        <p:blipFill>
          <a:blip r:embed="rId3">
            <a:extLst/>
          </a:blip>
          <a:stretch>
            <a:fillRect/>
          </a:stretch>
        </p:blipFill>
        <p:spPr>
          <a:xfrm>
            <a:off x="1650018" y="3403600"/>
            <a:ext cx="10135582" cy="5943600"/>
          </a:xfrm>
          <a:prstGeom prst="rect">
            <a:avLst/>
          </a:prstGeom>
          <a:ln w="12700">
            <a:miter lim="400000"/>
          </a:ln>
        </p:spPr>
      </p:pic>
      <p:pic>
        <p:nvPicPr>
          <p:cNvPr id="895" name="GJ.jpg"/>
          <p:cNvPicPr/>
          <p:nvPr/>
        </p:nvPicPr>
        <p:blipFill>
          <a:blip r:embed="rId4">
            <a:extLst/>
          </a:blip>
          <a:stretch>
            <a:fillRect/>
          </a:stretch>
        </p:blipFill>
        <p:spPr>
          <a:xfrm>
            <a:off x="8464213" y="5162696"/>
            <a:ext cx="2741797" cy="388762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Shape 899"/>
          <p:cNvSpPr>
            <a:spLocks noGrp="1"/>
          </p:cNvSpPr>
          <p:nvPr>
            <p:ph type="title"/>
          </p:nvPr>
        </p:nvSpPr>
        <p:spPr>
          <a:prstGeom prst="rect">
            <a:avLst/>
          </a:prstGeom>
        </p:spPr>
        <p:txBody>
          <a:bodyPr/>
          <a:lstStyle>
            <a:lvl1pPr>
              <a:tabLst>
                <a:tab pos="1244600" algn="l"/>
              </a:tabLst>
            </a:lvl1pPr>
          </a:lstStyle>
          <a:p>
            <a:pPr lvl="0">
              <a:defRPr sz="1800"/>
            </a:pPr>
            <a:r>
              <a:rPr sz="2800"/>
              <a:t>More hard computational problems</a:t>
            </a:r>
          </a:p>
        </p:txBody>
      </p:sp>
      <p:sp>
        <p:nvSpPr>
          <p:cNvPr id="900" name="Shape 900"/>
          <p:cNvSpPr>
            <a:spLocks noGrp="1"/>
          </p:cNvSpPr>
          <p:nvPr>
            <p:ph type="body" idx="1"/>
          </p:nvPr>
        </p:nvSpPr>
        <p:spPr>
          <a:xfrm>
            <a:off x="812800" y="995680"/>
            <a:ext cx="11379200" cy="8178800"/>
          </a:xfrm>
          <a:prstGeom prst="rect">
            <a:avLst/>
          </a:prstGeom>
        </p:spPr>
        <p:txBody>
          <a:bodyPr/>
          <a:lstStyle/>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Aerospace engineering.  </a:t>
            </a:r>
            <a:r>
              <a:rPr sz="2200" dirty="0">
                <a:uFill>
                  <a:solidFill/>
                </a:uFill>
              </a:rPr>
              <a:t>Optimal mesh partitioning for finite elements.</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Biology.  </a:t>
            </a:r>
            <a:r>
              <a:rPr sz="2200" dirty="0">
                <a:uFill>
                  <a:solidFill/>
                </a:uFill>
              </a:rPr>
              <a:t>Phylogeny reconstruction.</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Chemical engineering.  </a:t>
            </a:r>
            <a:r>
              <a:rPr sz="2200" dirty="0">
                <a:uFill>
                  <a:solidFill/>
                </a:uFill>
              </a:rPr>
              <a:t>Heat exchanger network synthesis.</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Chemistry.  </a:t>
            </a:r>
            <a:r>
              <a:rPr sz="2200" dirty="0">
                <a:uFill>
                  <a:solidFill/>
                </a:uFill>
              </a:rPr>
              <a:t>Protein folding.</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Civil engineering.  </a:t>
            </a:r>
            <a:r>
              <a:rPr sz="2200" dirty="0">
                <a:uFill>
                  <a:solidFill/>
                </a:uFill>
              </a:rPr>
              <a:t>Equilibrium of urban traffic flow.</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Economics.  </a:t>
            </a:r>
            <a:r>
              <a:rPr sz="2200" dirty="0">
                <a:uFill>
                  <a:solidFill/>
                </a:uFill>
              </a:rPr>
              <a:t>Computation of arbitrage in financial markets with friction.</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Electrical engineering.  </a:t>
            </a:r>
            <a:r>
              <a:rPr sz="2200" dirty="0">
                <a:uFill>
                  <a:solidFill/>
                </a:uFill>
              </a:rPr>
              <a:t>VLSI layout.</a:t>
            </a:r>
            <a:r>
              <a:rPr sz="2200" dirty="0">
                <a:solidFill>
                  <a:srgbClr val="005493"/>
                </a:solidFill>
                <a:uFill>
                  <a:solidFill>
                    <a:srgbClr val="0048AA"/>
                  </a:solidFill>
                </a:uFill>
              </a:rPr>
              <a:t> </a:t>
            </a: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Environmental engineering.  </a:t>
            </a:r>
            <a:r>
              <a:rPr sz="2200" dirty="0">
                <a:uFill>
                  <a:solidFill/>
                </a:uFill>
              </a:rPr>
              <a:t>Optimal placement of contaminant sensors.</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Financial engineering.  </a:t>
            </a:r>
            <a:r>
              <a:rPr sz="2200" dirty="0">
                <a:uFill>
                  <a:solidFill/>
                </a:uFill>
              </a:rPr>
              <a:t>Minimum risk portfolio of given return.</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Game theory.  </a:t>
            </a:r>
            <a:r>
              <a:rPr sz="2200" dirty="0">
                <a:uFill>
                  <a:solidFill/>
                </a:uFill>
              </a:rPr>
              <a:t>Nash equilibrium that maximizes social welfare.</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Mathematics.  </a:t>
            </a:r>
            <a:r>
              <a:rPr sz="2200" dirty="0">
                <a:uFill>
                  <a:solidFill/>
                </a:uFill>
              </a:rPr>
              <a:t>Given integer </a:t>
            </a:r>
            <a:r>
              <a:rPr sz="2000" i="1" dirty="0">
                <a:uFill>
                  <a:solidFill/>
                </a:uFill>
                <a:latin typeface="Times New Roman"/>
                <a:ea typeface="Times New Roman"/>
                <a:cs typeface="Times New Roman"/>
                <a:sym typeface="Times New Roman"/>
              </a:rPr>
              <a:t>a</a:t>
            </a:r>
            <a:r>
              <a:rPr sz="2000" baseline="-5999" dirty="0">
                <a:uFill>
                  <a:solidFill/>
                </a:uFill>
                <a:latin typeface="Times New Roman"/>
                <a:ea typeface="Times New Roman"/>
                <a:cs typeface="Times New Roman"/>
                <a:sym typeface="Times New Roman"/>
              </a:rPr>
              <a:t>1</a:t>
            </a:r>
            <a:r>
              <a:rPr sz="2200" dirty="0">
                <a:uFill>
                  <a:solidFill/>
                </a:uFill>
              </a:rPr>
              <a:t>, …, </a:t>
            </a:r>
            <a:r>
              <a:rPr sz="2000" i="1" dirty="0">
                <a:uFill>
                  <a:solidFill/>
                </a:uFill>
                <a:latin typeface="Times New Roman"/>
                <a:ea typeface="Times New Roman"/>
                <a:cs typeface="Times New Roman"/>
                <a:sym typeface="Times New Roman"/>
              </a:rPr>
              <a:t>a</a:t>
            </a:r>
            <a:r>
              <a:rPr sz="2000" i="1" baseline="-5999" dirty="0">
                <a:uFill>
                  <a:solidFill/>
                </a:uFill>
                <a:latin typeface="Times New Roman"/>
                <a:ea typeface="Times New Roman"/>
                <a:cs typeface="Times New Roman"/>
                <a:sym typeface="Times New Roman"/>
              </a:rPr>
              <a:t>n</a:t>
            </a:r>
            <a:r>
              <a:rPr sz="2200" dirty="0">
                <a:uFill>
                  <a:solidFill/>
                </a:uFill>
              </a:rPr>
              <a:t>, compute</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Mechanical engineering.  </a:t>
            </a:r>
            <a:r>
              <a:rPr sz="2200" dirty="0">
                <a:uFill>
                  <a:solidFill/>
                </a:uFill>
              </a:rPr>
              <a:t>Structure of turbulence in sheared flows.</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Medicine.  </a:t>
            </a:r>
            <a:r>
              <a:rPr sz="2200" dirty="0">
                <a:uFill>
                  <a:solidFill/>
                </a:uFill>
              </a:rPr>
              <a:t>Reconstructing 3d shape from biplane </a:t>
            </a:r>
            <a:r>
              <a:rPr sz="2200" dirty="0" err="1">
                <a:uFill>
                  <a:solidFill/>
                </a:uFill>
              </a:rPr>
              <a:t>angiocardiogram</a:t>
            </a:r>
            <a:r>
              <a:rPr sz="2200" dirty="0">
                <a:uFill>
                  <a:solidFill/>
                </a:uFill>
              </a:rPr>
              <a:t>.</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Operations research.  </a:t>
            </a:r>
            <a:r>
              <a:rPr sz="2200" dirty="0">
                <a:uFill>
                  <a:solidFill/>
                </a:uFill>
              </a:rPr>
              <a:t>Traveling salesperson problem.</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Physics.  </a:t>
            </a:r>
            <a:r>
              <a:rPr sz="2200" dirty="0">
                <a:uFill>
                  <a:solidFill/>
                </a:uFill>
              </a:rPr>
              <a:t>Partition function of 3d </a:t>
            </a:r>
            <a:r>
              <a:rPr sz="2200" dirty="0" err="1">
                <a:uFill>
                  <a:solidFill/>
                </a:uFill>
              </a:rPr>
              <a:t>Ising</a:t>
            </a:r>
            <a:r>
              <a:rPr sz="2200" dirty="0">
                <a:uFill>
                  <a:solidFill/>
                </a:uFill>
              </a:rPr>
              <a:t> model.</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Politics.  </a:t>
            </a:r>
            <a:r>
              <a:rPr sz="2200" dirty="0">
                <a:uFill>
                  <a:solidFill/>
                </a:uFill>
              </a:rPr>
              <a:t>Shapley-</a:t>
            </a:r>
            <a:r>
              <a:rPr sz="2200" dirty="0" err="1">
                <a:uFill>
                  <a:solidFill/>
                </a:uFill>
              </a:rPr>
              <a:t>Shubik</a:t>
            </a:r>
            <a:r>
              <a:rPr sz="2200" dirty="0">
                <a:uFill>
                  <a:solidFill/>
                </a:uFill>
              </a:rPr>
              <a:t> voting power.</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Recreation.  </a:t>
            </a:r>
            <a:r>
              <a:rPr sz="2200" dirty="0">
                <a:uFill>
                  <a:solidFill/>
                </a:uFill>
              </a:rPr>
              <a:t>Versions of </a:t>
            </a:r>
            <a:r>
              <a:rPr sz="2200" dirty="0" err="1">
                <a:uFill>
                  <a:solidFill/>
                </a:uFill>
              </a:rPr>
              <a:t>Sudoko</a:t>
            </a:r>
            <a:r>
              <a:rPr sz="2200" dirty="0">
                <a:uFill>
                  <a:solidFill/>
                </a:uFill>
              </a:rPr>
              <a:t>, Checkers, Minesweeper, Tetris.</a:t>
            </a:r>
            <a:endParaRPr sz="2200" dirty="0">
              <a:solidFill>
                <a:srgbClr val="005493"/>
              </a:solidFill>
              <a:uFill>
                <a:solidFill>
                  <a:srgbClr val="0048AA"/>
                </a:solidFill>
              </a:uFill>
            </a:endParaRPr>
          </a:p>
          <a:p>
            <a:pPr marL="58702" marR="58702" lvl="0" defTabSz="1295400">
              <a:lnSpc>
                <a:spcPct val="100000"/>
              </a:lnSpc>
              <a:buClr>
                <a:srgbClr val="0048AA"/>
              </a:buClr>
              <a:tabLst/>
              <a:defRPr sz="1800">
                <a:solidFill>
                  <a:srgbClr val="000000"/>
                </a:solidFill>
              </a:defRPr>
            </a:pPr>
            <a:r>
              <a:rPr sz="2200" dirty="0">
                <a:solidFill>
                  <a:srgbClr val="005493"/>
                </a:solidFill>
                <a:uFill>
                  <a:solidFill>
                    <a:srgbClr val="0048AA"/>
                  </a:solidFill>
                </a:uFill>
              </a:rPr>
              <a:t>Statistics.  </a:t>
            </a:r>
            <a:r>
              <a:rPr sz="2200" dirty="0">
                <a:uFill>
                  <a:solidFill/>
                </a:uFill>
              </a:rPr>
              <a:t>Optimal experimental design.</a:t>
            </a:r>
          </a:p>
        </p:txBody>
      </p:sp>
      <p:pic>
        <p:nvPicPr>
          <p:cNvPr id="901" name="image37.png"/>
          <p:cNvPicPr/>
          <p:nvPr/>
        </p:nvPicPr>
        <p:blipFill>
          <a:blip r:embed="rId3">
            <a:extLst/>
          </a:blip>
          <a:srcRect r="14232"/>
          <a:stretch>
            <a:fillRect/>
          </a:stretch>
        </p:blipFill>
        <p:spPr>
          <a:xfrm>
            <a:off x="7303629" y="5715000"/>
            <a:ext cx="3505201" cy="451782"/>
          </a:xfrm>
          <a:prstGeom prst="rect">
            <a:avLst/>
          </a:prstGeom>
          <a:ln w="12700">
            <a:miter lim="400000"/>
          </a:ln>
        </p:spPr>
      </p:pic>
      <p:sp>
        <p:nvSpPr>
          <p:cNvPr id="902" name="Shape 90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41</a:t>
            </a:fld>
            <a:endParaRPr sz="1200"/>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 name="Shape 906"/>
          <p:cNvSpPr>
            <a:spLocks noGrp="1"/>
          </p:cNvSpPr>
          <p:nvPr>
            <p:ph type="title"/>
          </p:nvPr>
        </p:nvSpPr>
        <p:spPr>
          <a:prstGeom prst="rect">
            <a:avLst/>
          </a:prstGeom>
        </p:spPr>
        <p:txBody>
          <a:bodyPr/>
          <a:lstStyle>
            <a:lvl1pPr>
              <a:tabLst>
                <a:tab pos="1244600" algn="l"/>
              </a:tabLst>
            </a:lvl1pPr>
          </a:lstStyle>
          <a:p>
            <a:pPr lvl="0">
              <a:defRPr sz="1800"/>
            </a:pPr>
            <a:r>
              <a:rPr sz="2800"/>
              <a:t>Extent and impact of NP-completeness</a:t>
            </a:r>
          </a:p>
        </p:txBody>
      </p:sp>
      <p:sp>
        <p:nvSpPr>
          <p:cNvPr id="907" name="Shape 907"/>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Extent of NP-completeness.  </a:t>
            </a:r>
            <a:r>
              <a:rPr sz="2400">
                <a:solidFill>
                  <a:srgbClr val="606060"/>
                </a:solidFill>
              </a:rPr>
              <a:t>[Papadimitriou 1995] </a:t>
            </a:r>
            <a:endParaRPr sz="2400">
              <a:solidFill>
                <a:srgbClr val="0048AA"/>
              </a:solidFill>
            </a:endParaRPr>
          </a:p>
          <a:p>
            <a:pPr lvl="1">
              <a:tabLst>
                <a:tab pos="1244600" algn="l"/>
              </a:tabLst>
              <a:defRPr sz="1800"/>
            </a:pPr>
            <a:r>
              <a:rPr sz="2400"/>
              <a:t>Prime intellectual export of CS to other disciplines.</a:t>
            </a:r>
          </a:p>
          <a:p>
            <a:pPr lvl="1">
              <a:tabLst>
                <a:tab pos="1244600" algn="l"/>
              </a:tabLst>
              <a:defRPr sz="1800"/>
            </a:pPr>
            <a:r>
              <a:rPr sz="2400"/>
              <a:t>6,000 citations per year (more than "compiler", "OS", "database").</a:t>
            </a:r>
          </a:p>
          <a:p>
            <a:pPr lvl="1">
              <a:tabLst>
                <a:tab pos="1244600" algn="l"/>
              </a:tabLst>
              <a:defRPr sz="1800"/>
            </a:pPr>
            <a:r>
              <a:rPr sz="2400"/>
              <a:t>Broad applicability and classification power.</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NP-completeness can guide scientific inquiry.</a:t>
            </a:r>
          </a:p>
          <a:p>
            <a:pPr lvl="1">
              <a:tabLst>
                <a:tab pos="1244600" algn="l"/>
              </a:tabLst>
              <a:defRPr sz="1800"/>
            </a:pPr>
            <a:r>
              <a:rPr sz="2400"/>
              <a:t>1926:  Ising introduces simple model for phase transitions.</a:t>
            </a:r>
          </a:p>
          <a:p>
            <a:pPr lvl="1">
              <a:tabLst>
                <a:tab pos="1244600" algn="l"/>
              </a:tabLst>
              <a:defRPr sz="1800"/>
            </a:pPr>
            <a:r>
              <a:rPr sz="2400"/>
              <a:t>1944:  Onsager finds closed-form solution to </a:t>
            </a:r>
            <a:r>
              <a:rPr sz="2400" cap="small"/>
              <a:t>2d-Ising</a:t>
            </a:r>
            <a:r>
              <a:rPr sz="2400"/>
              <a:t> in tour de force.</a:t>
            </a:r>
          </a:p>
          <a:p>
            <a:pPr lvl="1">
              <a:tabLst>
                <a:tab pos="1244600" algn="l"/>
              </a:tabLst>
              <a:defRPr sz="1800"/>
            </a:pPr>
            <a:r>
              <a:rPr sz="2400"/>
              <a:t>19xx:  Feynman and other top minds seek solution to </a:t>
            </a:r>
            <a:r>
              <a:rPr sz="2400" cap="small"/>
              <a:t>3d-Ising</a:t>
            </a:r>
            <a:r>
              <a:rPr sz="2400"/>
              <a:t>.</a:t>
            </a:r>
          </a:p>
          <a:p>
            <a:pPr lvl="1">
              <a:tabLst>
                <a:tab pos="1244600" algn="l"/>
              </a:tabLst>
              <a:defRPr sz="1800"/>
            </a:pPr>
            <a:r>
              <a:rPr sz="2400"/>
              <a:t>2000:  Istrail proves </a:t>
            </a:r>
            <a:r>
              <a:rPr sz="2400" cap="small"/>
              <a:t>3d-Ising</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a:t>
            </a:r>
          </a:p>
        </p:txBody>
      </p:sp>
      <p:grpSp>
        <p:nvGrpSpPr>
          <p:cNvPr id="910" name="Group 910"/>
          <p:cNvGrpSpPr/>
          <p:nvPr/>
        </p:nvGrpSpPr>
        <p:grpSpPr>
          <a:xfrm>
            <a:off x="9848614" y="5602714"/>
            <a:ext cx="2341636" cy="774763"/>
            <a:chOff x="0" y="0"/>
            <a:chExt cx="2341635" cy="774762"/>
          </a:xfrm>
        </p:grpSpPr>
        <p:sp>
          <p:nvSpPr>
            <p:cNvPr id="908" name="Shape 908"/>
            <p:cNvSpPr/>
            <p:nvPr/>
          </p:nvSpPr>
          <p:spPr>
            <a:xfrm>
              <a:off x="123425" y="190460"/>
              <a:ext cx="2218211" cy="5843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marL="58702" marR="58702" lvl="0" defTabSz="1295400">
                <a:lnSpc>
                  <a:spcPct val="150000"/>
                </a:lnSpc>
                <a:buClrTx/>
                <a:buFontTx/>
                <a:tabLst/>
                <a:defRPr sz="1800">
                  <a:solidFill>
                    <a:srgbClr val="000000"/>
                  </a:solidFill>
                </a:defRPr>
              </a:pPr>
              <a:r>
                <a:rPr sz="1600">
                  <a:solidFill>
                    <a:srgbClr val="8D3124"/>
                  </a:solidFill>
                  <a:uFill>
                    <a:solidFill>
                      <a:srgbClr val="8D3124"/>
                    </a:solidFill>
                  </a:uFill>
                </a:rPr>
                <a:t>a holy grail of</a:t>
              </a:r>
            </a:p>
            <a:p>
              <a:pPr marL="58702" marR="58702" lvl="0" defTabSz="1295400">
                <a:lnSpc>
                  <a:spcPct val="150000"/>
                </a:lnSpc>
                <a:buClrTx/>
                <a:buFontTx/>
                <a:tabLst/>
                <a:defRPr sz="1800">
                  <a:solidFill>
                    <a:srgbClr val="000000"/>
                  </a:solidFill>
                </a:defRPr>
              </a:pPr>
              <a:r>
                <a:rPr sz="1600">
                  <a:solidFill>
                    <a:srgbClr val="8D3124"/>
                  </a:solidFill>
                  <a:uFill>
                    <a:solidFill>
                      <a:srgbClr val="8D3124"/>
                    </a:solidFill>
                  </a:uFill>
                </a:rPr>
                <a:t>statistical mechanics</a:t>
              </a:r>
            </a:p>
          </p:txBody>
        </p:sp>
        <p:sp>
          <p:nvSpPr>
            <p:cNvPr id="909" name="Shape 909"/>
            <p:cNvSpPr/>
            <p:nvPr/>
          </p:nvSpPr>
          <p:spPr>
            <a:xfrm>
              <a:off x="0" y="-1"/>
              <a:ext cx="359082" cy="393945"/>
            </a:xfrm>
            <a:prstGeom prst="line">
              <a:avLst/>
            </a:prstGeom>
            <a:noFill/>
            <a:ln w="25400" cap="flat">
              <a:solidFill>
                <a:srgbClr val="8D3124"/>
              </a:solidFill>
              <a:prstDash val="solid"/>
              <a:round/>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grpSp>
        <p:nvGrpSpPr>
          <p:cNvPr id="913" name="Group 913"/>
          <p:cNvGrpSpPr/>
          <p:nvPr/>
        </p:nvGrpSpPr>
        <p:grpSpPr>
          <a:xfrm>
            <a:off x="6375400" y="6134100"/>
            <a:ext cx="4411348" cy="738927"/>
            <a:chOff x="0" y="0"/>
            <a:chExt cx="4411347" cy="738926"/>
          </a:xfrm>
        </p:grpSpPr>
        <p:sp>
          <p:nvSpPr>
            <p:cNvPr id="911" name="Shape 911"/>
            <p:cNvSpPr/>
            <p:nvPr/>
          </p:nvSpPr>
          <p:spPr>
            <a:xfrm>
              <a:off x="0" y="450992"/>
              <a:ext cx="4411348" cy="2879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58702" marR="58702" algn="l" defTabSz="1295400">
                <a:lnSpc>
                  <a:spcPct val="150000"/>
                </a:lnSpc>
                <a:buClrTx/>
                <a:buFontTx/>
                <a:tabLst/>
                <a:defRPr>
                  <a:uFill>
                    <a:solidFill>
                      <a:srgbClr val="8D3124"/>
                    </a:solidFill>
                  </a:uFill>
                </a:defRPr>
              </a:lvl1pPr>
            </a:lstStyle>
            <a:p>
              <a:pPr lvl="0">
                <a:defRPr sz="1800">
                  <a:solidFill>
                    <a:srgbClr val="000000"/>
                  </a:solidFill>
                  <a:uFillTx/>
                </a:defRPr>
              </a:pPr>
              <a:r>
                <a:rPr sz="1600">
                  <a:solidFill>
                    <a:srgbClr val="8D3124"/>
                  </a:solidFill>
                  <a:uFill>
                    <a:solidFill>
                      <a:srgbClr val="8D3124"/>
                    </a:solidFill>
                  </a:uFill>
                </a:rPr>
                <a:t>search for closed formula appears doomed</a:t>
              </a:r>
            </a:p>
          </p:txBody>
        </p:sp>
        <p:sp>
          <p:nvSpPr>
            <p:cNvPr id="912" name="Shape 912"/>
            <p:cNvSpPr/>
            <p:nvPr/>
          </p:nvSpPr>
          <p:spPr>
            <a:xfrm>
              <a:off x="847" y="-1"/>
              <a:ext cx="250765" cy="373666"/>
            </a:xfrm>
            <a:prstGeom prst="line">
              <a:avLst/>
            </a:prstGeom>
            <a:noFill/>
            <a:ln w="25400" cap="flat">
              <a:solidFill>
                <a:srgbClr val="8D3124"/>
              </a:solidFill>
              <a:prstDash val="solid"/>
              <a:round/>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sp>
        <p:nvSpPr>
          <p:cNvPr id="914" name="Shape 91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42</a:t>
            </a:fld>
            <a:endParaRPr sz="1200"/>
          </a:p>
        </p:txBody>
      </p:sp>
      <p:pic>
        <p:nvPicPr>
          <p:cNvPr id="915" name="url?sa=i&amp;rct=j&amp;q=&amp;esrc=s&amp;source=images&amp;cd=&amp;docid=jFp44EY-bePeZM&amp;tbnid=cVtRmsEhq-BLAM-&amp;ved=0CAUQjRw&amp;url=http%3A%2F%2Ftheor.jinr.ru%2F~kuzemsky%2Fisingbio.html&amp;ei=TDR5Ua72Ksno0wHYv4GQAw&amp;bvm=bv.45645796,.png"/>
          <p:cNvPicPr/>
          <p:nvPr/>
        </p:nvPicPr>
        <p:blipFill>
          <a:blip r:embed="rId3">
            <a:extLst/>
          </a:blip>
          <a:srcRect l="21615" b="1242"/>
          <a:stretch>
            <a:fillRect/>
          </a:stretch>
        </p:blipFill>
        <p:spPr>
          <a:xfrm>
            <a:off x="2044700" y="7327900"/>
            <a:ext cx="1460501" cy="2019300"/>
          </a:xfrm>
          <a:prstGeom prst="rect">
            <a:avLst/>
          </a:prstGeom>
          <a:ln w="12700">
            <a:miter lim="400000"/>
          </a:ln>
        </p:spPr>
      </p:pic>
      <p:pic>
        <p:nvPicPr>
          <p:cNvPr id="916" name="Lars_Onsager2.png"/>
          <p:cNvPicPr/>
          <p:nvPr/>
        </p:nvPicPr>
        <p:blipFill>
          <a:blip r:embed="rId4">
            <a:extLst/>
          </a:blip>
          <a:stretch>
            <a:fillRect/>
          </a:stretch>
        </p:blipFill>
        <p:spPr>
          <a:xfrm>
            <a:off x="4114800" y="7327900"/>
            <a:ext cx="1467148" cy="2019300"/>
          </a:xfrm>
          <a:prstGeom prst="rect">
            <a:avLst/>
          </a:prstGeom>
          <a:ln w="12700">
            <a:miter lim="400000"/>
          </a:ln>
        </p:spPr>
      </p:pic>
      <p:pic>
        <p:nvPicPr>
          <p:cNvPr id="917" name="Richard_Feynman_Nobel.png"/>
          <p:cNvPicPr/>
          <p:nvPr/>
        </p:nvPicPr>
        <p:blipFill>
          <a:blip r:embed="rId5">
            <a:extLst/>
          </a:blip>
          <a:stretch>
            <a:fillRect/>
          </a:stretch>
        </p:blipFill>
        <p:spPr>
          <a:xfrm>
            <a:off x="6197600" y="7315200"/>
            <a:ext cx="1424215" cy="1993900"/>
          </a:xfrm>
          <a:prstGeom prst="rect">
            <a:avLst/>
          </a:prstGeom>
          <a:ln w="12700">
            <a:miter lim="400000"/>
          </a:ln>
        </p:spPr>
      </p:pic>
      <p:pic>
        <p:nvPicPr>
          <p:cNvPr id="918" name="sorin_istrail.png"/>
          <p:cNvPicPr/>
          <p:nvPr/>
        </p:nvPicPr>
        <p:blipFill>
          <a:blip r:embed="rId6">
            <a:extLst/>
          </a:blip>
          <a:stretch>
            <a:fillRect/>
          </a:stretch>
        </p:blipFill>
        <p:spPr>
          <a:xfrm>
            <a:off x="8242300" y="7327900"/>
            <a:ext cx="1320800" cy="19812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7">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90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0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0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0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90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907">
                                            <p:txEl>
                                              <p:pRg st="5" end="5"/>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9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907">
                                            <p:txEl>
                                              <p:pRg st="6" end="6"/>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3" nodeType="afterEffect">
                                  <p:stCondLst>
                                    <p:cond delay="0"/>
                                  </p:stCondLst>
                                  <p:iterate>
                                    <p:tmAbs val="0"/>
                                  </p:iterate>
                                  <p:childTnLst>
                                    <p:set>
                                      <p:cBhvr>
                                        <p:cTn id="38" fill="hold"/>
                                        <p:tgtEl>
                                          <p:spTgt spid="9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iterate>
                                    <p:tmAbs val="0"/>
                                  </p:iterate>
                                  <p:childTnLst>
                                    <p:set>
                                      <p:cBhvr>
                                        <p:cTn id="42" fill="hold"/>
                                        <p:tgtEl>
                                          <p:spTgt spid="907">
                                            <p:txEl>
                                              <p:pRg st="7" end="7"/>
                                            </p:txEl>
                                          </p:spTgt>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4" nodeType="afterEffect">
                                  <p:stCondLst>
                                    <p:cond delay="0"/>
                                  </p:stCondLst>
                                  <p:iterate>
                                    <p:tmAbs val="0"/>
                                  </p:iterate>
                                  <p:childTnLst>
                                    <p:set>
                                      <p:cBhvr>
                                        <p:cTn id="45" fill="hold"/>
                                        <p:tgtEl>
                                          <p:spTgt spid="91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5" nodeType="afterEffect">
                                  <p:stCondLst>
                                    <p:cond delay="0"/>
                                  </p:stCondLst>
                                  <p:iterate>
                                    <p:tmAbs val="0"/>
                                  </p:iterate>
                                  <p:childTnLst>
                                    <p:set>
                                      <p:cBhvr>
                                        <p:cTn id="48" fill="hold"/>
                                        <p:tgtEl>
                                          <p:spTgt spid="9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907">
                                            <p:txEl>
                                              <p:pRg st="8" end="8"/>
                                            </p:txEl>
                                          </p:spTgt>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6" nodeType="afterEffect">
                                  <p:stCondLst>
                                    <p:cond delay="0"/>
                                  </p:stCondLst>
                                  <p:iterate>
                                    <p:tmAbs val="0"/>
                                  </p:iterate>
                                  <p:childTnLst>
                                    <p:set>
                                      <p:cBhvr>
                                        <p:cTn id="55" fill="hold"/>
                                        <p:tgtEl>
                                          <p:spTgt spid="918"/>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7" nodeType="afterEffect">
                                  <p:stCondLst>
                                    <p:cond delay="0"/>
                                  </p:stCondLst>
                                  <p:iterate>
                                    <p:tmAbs val="0"/>
                                  </p:iterate>
                                  <p:childTnLst>
                                    <p:set>
                                      <p:cBhvr>
                                        <p:cTn id="58" fill="hold"/>
                                        <p:tgtEl>
                                          <p:spTgt spid="9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 grpId="1" build="p" bldLvl="5" animBg="1" advAuto="0"/>
      <p:bldP spid="910" grpId="5" animBg="1" advAuto="0"/>
      <p:bldP spid="913" grpId="7" animBg="1" advAuto="0"/>
      <p:bldP spid="915" grpId="2" animBg="1" advAuto="0"/>
      <p:bldP spid="916" grpId="3" animBg="1" advAuto="0"/>
      <p:bldP spid="917" grpId="4" animBg="1" advAuto="0"/>
      <p:bldP spid="918" grpId="6"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Shape 922"/>
          <p:cNvSpPr>
            <a:spLocks noGrp="1"/>
          </p:cNvSpPr>
          <p:nvPr>
            <p:ph type="title"/>
          </p:nvPr>
        </p:nvSpPr>
        <p:spPr>
          <a:prstGeom prst="rect">
            <a:avLst/>
          </a:prstGeom>
        </p:spPr>
        <p:txBody>
          <a:bodyPr/>
          <a:lstStyle>
            <a:lvl1pPr>
              <a:tabLst>
                <a:tab pos="1244600" algn="l"/>
              </a:tabLst>
            </a:lvl1pPr>
          </a:lstStyle>
          <a:p>
            <a:pPr lvl="0">
              <a:defRPr sz="1800"/>
            </a:pPr>
            <a:r>
              <a:rPr sz="2800"/>
              <a:t>P vs. NP revisited</a:t>
            </a:r>
          </a:p>
        </p:txBody>
      </p:sp>
      <p:sp>
        <p:nvSpPr>
          <p:cNvPr id="923" name="Shape 923"/>
          <p:cNvSpPr>
            <a:spLocks noGrp="1"/>
          </p:cNvSpPr>
          <p:nvPr>
            <p:ph type="body" idx="1"/>
          </p:nvPr>
        </p:nvSpPr>
        <p:spPr>
          <a:prstGeom prst="rect">
            <a:avLst/>
          </a:prstGeom>
        </p:spPr>
        <p:txBody>
          <a:bodyPr/>
          <a:lstStyle/>
          <a:p>
            <a:pPr marL="58702" marR="58702" lvl="0" defTabSz="1295400">
              <a:lnSpc>
                <a:spcPts val="3900"/>
              </a:lnSpc>
              <a:buClr>
                <a:srgbClr val="0048AA"/>
              </a:buClr>
              <a:tabLst/>
              <a:defRPr sz="1800">
                <a:solidFill>
                  <a:srgbClr val="000000"/>
                </a:solidFill>
              </a:defRPr>
            </a:pPr>
            <a:r>
              <a:rPr sz="2400">
                <a:solidFill>
                  <a:srgbClr val="005493"/>
                </a:solidFill>
                <a:uFill>
                  <a:solidFill>
                    <a:srgbClr val="0048AA"/>
                  </a:solidFill>
                </a:uFill>
              </a:rPr>
              <a:t>Overwhelming consensus (still). </a:t>
            </a:r>
            <a:r>
              <a:rPr sz="2400">
                <a:uFill>
                  <a:solidFill/>
                </a:uFill>
              </a:rPr>
              <a:t> P ≠ NP.</a:t>
            </a:r>
          </a:p>
          <a:p>
            <a:pPr marL="58702" marR="58702" lvl="0" defTabSz="1295400">
              <a:lnSpc>
                <a:spcPts val="3900"/>
              </a:lnSpc>
              <a:buClr>
                <a:srgbClr val="0048AA"/>
              </a:buClr>
              <a:tabLst/>
              <a:defRPr sz="1800">
                <a:solidFill>
                  <a:srgbClr val="000000"/>
                </a:solidFill>
              </a:defRPr>
            </a:pP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Why we believe </a:t>
            </a:r>
            <a:r>
              <a:rPr sz="2400" b="1">
                <a:uFill>
                  <a:solidFill/>
                </a:uFill>
                <a:latin typeface="Lucida Grande"/>
                <a:ea typeface="Lucida Grande"/>
                <a:cs typeface="Lucida Grande"/>
                <a:sym typeface="Lucida Grande"/>
              </a:rPr>
              <a:t>P</a:t>
            </a:r>
            <a:r>
              <a:rPr sz="2400">
                <a:uFill>
                  <a:solidFill/>
                </a:uFill>
                <a:latin typeface="Times"/>
                <a:ea typeface="Times"/>
                <a:cs typeface="Times"/>
                <a:sym typeface="Times"/>
              </a:rPr>
              <a:t> ≠ </a:t>
            </a:r>
            <a:r>
              <a:rPr sz="2400" b="1">
                <a:uFill>
                  <a:solidFill/>
                </a:uFill>
                <a:latin typeface="Lucida Grande"/>
                <a:ea typeface="Lucida Grande"/>
                <a:cs typeface="Lucida Grande"/>
                <a:sym typeface="Lucida Grande"/>
              </a:rPr>
              <a:t>NP</a:t>
            </a:r>
            <a:r>
              <a:rPr sz="2400">
                <a:uFill>
                  <a:solidFill/>
                </a:uFill>
              </a:rPr>
              <a:t>.</a:t>
            </a:r>
          </a:p>
        </p:txBody>
      </p:sp>
      <p:sp>
        <p:nvSpPr>
          <p:cNvPr id="924" name="Shape 9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43</a:t>
            </a:fld>
            <a:endParaRPr sz="1200"/>
          </a:p>
        </p:txBody>
      </p:sp>
      <p:sp>
        <p:nvSpPr>
          <p:cNvPr id="925" name="Shape 925"/>
          <p:cNvSpPr/>
          <p:nvPr/>
        </p:nvSpPr>
        <p:spPr>
          <a:xfrm>
            <a:off x="914400" y="6718300"/>
            <a:ext cx="10972800" cy="2387600"/>
          </a:xfrm>
          <a:prstGeom prst="rect">
            <a:avLst/>
          </a:prstGeom>
          <a:solidFill>
            <a:srgbClr val="FFFFFF"/>
          </a:solidFill>
          <a:ln w="12700">
            <a:round/>
          </a:ln>
          <a:extLst>
            <a:ext uri="{C572A759-6A51-4108-AA02-DFA0A04FC94B}">
              <ma14:wrappingTextBoxFlag xmlns:ma14="http://schemas.microsoft.com/office/mac/drawingml/2011/main" val="1"/>
            </a:ext>
          </a:extLst>
        </p:spPr>
        <p:txBody>
          <a:bodyPr lIns="203200" tIns="203200" rIns="203200" bIns="203200"/>
          <a:lstStyle/>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We admire Wiles' proof of Fermat's last theorem, the scientific theories of Newton,</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Einstein, Darwin, Watson and Crick, the design of the Golden Gate bridge and the</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Pyramids, precisely because they seem to require a leap which cannot be made by</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everyone, let alone a by simple mechanical device. ” </a:t>
            </a:r>
            <a:r>
              <a:rPr sz="2400" i="1">
                <a:solidFill>
                  <a:srgbClr val="005493"/>
                </a:solidFill>
                <a:uFill>
                  <a:solidFill>
                    <a:srgbClr val="0048AA"/>
                  </a:solidFill>
                </a:uFill>
                <a:latin typeface="Times New Roman"/>
                <a:ea typeface="Times New Roman"/>
                <a:cs typeface="Times New Roman"/>
                <a:sym typeface="Times New Roman"/>
              </a:rPr>
              <a:t>       —   Avi Wigderson</a:t>
            </a:r>
          </a:p>
        </p:txBody>
      </p:sp>
      <p:grpSp>
        <p:nvGrpSpPr>
          <p:cNvPr id="932" name="Group 932"/>
          <p:cNvGrpSpPr/>
          <p:nvPr/>
        </p:nvGrpSpPr>
        <p:grpSpPr>
          <a:xfrm>
            <a:off x="2260599" y="2311399"/>
            <a:ext cx="7721602" cy="2768601"/>
            <a:chOff x="0" y="0"/>
            <a:chExt cx="7721600" cy="2768600"/>
          </a:xfrm>
        </p:grpSpPr>
        <p:sp>
          <p:nvSpPr>
            <p:cNvPr id="926" name="Shape 926"/>
            <p:cNvSpPr/>
            <p:nvPr/>
          </p:nvSpPr>
          <p:spPr>
            <a:xfrm>
              <a:off x="-1" y="-1"/>
              <a:ext cx="3136902" cy="2235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0C0C0"/>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203200" tIns="203200" rIns="203200" bIns="203200" numCol="1" anchor="t">
              <a:noAutofit/>
            </a:bodyPr>
            <a:lstStyle>
              <a:lvl1pPr marL="7224" marR="7224" defTabSz="1295400">
                <a:lnSpc>
                  <a:spcPct val="100000"/>
                </a:lnSpc>
                <a:buClrTx/>
                <a:buFontTx/>
                <a:tabLst/>
                <a:defRPr sz="2000" b="1">
                  <a:solidFill>
                    <a:srgbClr val="000000"/>
                  </a:solidFill>
                  <a:uFill>
                    <a:solidFill/>
                  </a:uFill>
                  <a:latin typeface="Lucida Grande"/>
                  <a:ea typeface="Lucida Grande"/>
                  <a:cs typeface="Lucida Grande"/>
                  <a:sym typeface="Lucida Grande"/>
                </a:defRPr>
              </a:lvl1pPr>
            </a:lstStyle>
            <a:p>
              <a:pPr lvl="0">
                <a:defRPr sz="1800" b="0">
                  <a:uFillTx/>
                </a:defRPr>
              </a:pPr>
              <a:r>
                <a:rPr sz="2000" b="1">
                  <a:uFill>
                    <a:solidFill/>
                  </a:uFill>
                </a:rPr>
                <a:t>NP</a:t>
              </a:r>
            </a:p>
          </p:txBody>
        </p:sp>
        <p:sp>
          <p:nvSpPr>
            <p:cNvPr id="927" name="Shape 927"/>
            <p:cNvSpPr/>
            <p:nvPr/>
          </p:nvSpPr>
          <p:spPr>
            <a:xfrm>
              <a:off x="279399" y="850900"/>
              <a:ext cx="1104901" cy="76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0C0C0"/>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lnSpc>
                  <a:spcPct val="100000"/>
                </a:lnSpc>
                <a:buClrTx/>
                <a:buFontTx/>
                <a:tabLst/>
                <a:defRPr sz="2000" b="1">
                  <a:solidFill>
                    <a:srgbClr val="000000"/>
                  </a:solidFill>
                  <a:uFill>
                    <a:solidFill/>
                  </a:uFill>
                  <a:latin typeface="Lucida Grande"/>
                  <a:ea typeface="Lucida Grande"/>
                  <a:cs typeface="Lucida Grande"/>
                  <a:sym typeface="Lucida Grande"/>
                </a:defRPr>
              </a:lvl1pPr>
            </a:lstStyle>
            <a:p>
              <a:pPr lvl="0">
                <a:defRPr sz="1800" b="0">
                  <a:uFillTx/>
                </a:defRPr>
              </a:pPr>
              <a:r>
                <a:rPr sz="2000" b="1">
                  <a:uFill>
                    <a:solidFill/>
                  </a:uFill>
                </a:rPr>
                <a:t>P</a:t>
              </a:r>
            </a:p>
          </p:txBody>
        </p:sp>
        <p:sp>
          <p:nvSpPr>
            <p:cNvPr id="928" name="Shape 928"/>
            <p:cNvSpPr/>
            <p:nvPr/>
          </p:nvSpPr>
          <p:spPr>
            <a:xfrm>
              <a:off x="1676399" y="850900"/>
              <a:ext cx="1104901" cy="76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0C0C0"/>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lnSpc>
                  <a:spcPct val="100000"/>
                </a:lnSpc>
                <a:buClrTx/>
                <a:buFontTx/>
                <a:tabLst/>
                <a:defRPr sz="2000" b="1">
                  <a:solidFill>
                    <a:srgbClr val="000000"/>
                  </a:solidFill>
                  <a:uFill>
                    <a:solidFill/>
                  </a:uFill>
                  <a:latin typeface="Lucida Grande"/>
                  <a:ea typeface="Lucida Grande"/>
                  <a:cs typeface="Lucida Grande"/>
                  <a:sym typeface="Lucida Grande"/>
                </a:defRPr>
              </a:lvl1pPr>
            </a:lstStyle>
            <a:p>
              <a:pPr lvl="0">
                <a:defRPr sz="1800" b="0">
                  <a:uFillTx/>
                </a:defRPr>
              </a:pPr>
              <a:r>
                <a:rPr sz="2000" b="1">
                  <a:uFill>
                    <a:solidFill/>
                  </a:uFill>
                </a:rPr>
                <a:t>NPC</a:t>
              </a:r>
            </a:p>
          </p:txBody>
        </p:sp>
        <p:sp>
          <p:nvSpPr>
            <p:cNvPr id="929" name="Shape 929"/>
            <p:cNvSpPr/>
            <p:nvPr/>
          </p:nvSpPr>
          <p:spPr>
            <a:xfrm>
              <a:off x="1155700" y="2438400"/>
              <a:ext cx="873884" cy="330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58702" marR="58702" algn="l" defTabSz="1295400">
                <a:lnSpc>
                  <a:spcPct val="150000"/>
                </a:lnSpc>
                <a:buClrTx/>
                <a:buFontTx/>
                <a:tabLst/>
                <a:defRPr b="1">
                  <a:uFill>
                    <a:solidFill>
                      <a:srgbClr val="8D3124"/>
                    </a:solidFill>
                  </a:uFill>
                  <a:latin typeface="Lucida Grande"/>
                  <a:ea typeface="Lucida Grande"/>
                  <a:cs typeface="Lucida Grande"/>
                  <a:sym typeface="Lucida Grande"/>
                </a:defRPr>
              </a:lvl1pPr>
            </a:lstStyle>
            <a:p>
              <a:pPr lvl="0">
                <a:defRPr sz="1800" b="0">
                  <a:solidFill>
                    <a:srgbClr val="000000"/>
                  </a:solidFill>
                  <a:uFillTx/>
                </a:defRPr>
              </a:pPr>
              <a:r>
                <a:rPr sz="1600" b="1">
                  <a:solidFill>
                    <a:srgbClr val="8D3124"/>
                  </a:solidFill>
                  <a:uFill>
                    <a:solidFill>
                      <a:srgbClr val="8D3124"/>
                    </a:solidFill>
                  </a:uFill>
                </a:rPr>
                <a:t>P ≠ NP</a:t>
              </a:r>
            </a:p>
          </p:txBody>
        </p:sp>
        <p:sp>
          <p:nvSpPr>
            <p:cNvPr id="930" name="Shape 930"/>
            <p:cNvSpPr/>
            <p:nvPr/>
          </p:nvSpPr>
          <p:spPr>
            <a:xfrm>
              <a:off x="4584699" y="-1"/>
              <a:ext cx="3136902" cy="2235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C0C0C0"/>
            </a:solid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marL="7224" marR="7224" defTabSz="1295400">
                <a:lnSpc>
                  <a:spcPct val="100000"/>
                </a:lnSpc>
                <a:buClrTx/>
                <a:buFontTx/>
                <a:tabLst/>
                <a:defRPr sz="2000" b="1">
                  <a:solidFill>
                    <a:srgbClr val="000000"/>
                  </a:solidFill>
                  <a:uFill>
                    <a:solidFill/>
                  </a:uFill>
                  <a:latin typeface="Lucida Grande"/>
                  <a:ea typeface="Lucida Grande"/>
                  <a:cs typeface="Lucida Grande"/>
                  <a:sym typeface="Lucida Grande"/>
                </a:defRPr>
              </a:lvl1pPr>
            </a:lstStyle>
            <a:p>
              <a:pPr lvl="0">
                <a:defRPr sz="1800" b="0">
                  <a:uFillTx/>
                </a:defRPr>
              </a:pPr>
              <a:r>
                <a:rPr sz="2000" b="1">
                  <a:uFill>
                    <a:solidFill/>
                  </a:uFill>
                </a:rPr>
                <a:t>P = NP</a:t>
              </a:r>
            </a:p>
          </p:txBody>
        </p:sp>
        <p:sp>
          <p:nvSpPr>
            <p:cNvPr id="931" name="Shape 931"/>
            <p:cNvSpPr/>
            <p:nvPr/>
          </p:nvSpPr>
          <p:spPr>
            <a:xfrm>
              <a:off x="5740400" y="2438400"/>
              <a:ext cx="873983" cy="330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marL="58702" marR="58702" algn="l" defTabSz="1295400">
                <a:lnSpc>
                  <a:spcPct val="150000"/>
                </a:lnSpc>
                <a:buClrTx/>
                <a:buFontTx/>
                <a:tabLst/>
                <a:defRPr b="1">
                  <a:uFill>
                    <a:solidFill>
                      <a:srgbClr val="8D3124"/>
                    </a:solidFill>
                  </a:uFill>
                  <a:latin typeface="Lucida Grande"/>
                  <a:ea typeface="Lucida Grande"/>
                  <a:cs typeface="Lucida Grande"/>
                  <a:sym typeface="Lucida Grande"/>
                </a:defRPr>
              </a:lvl1pPr>
            </a:lstStyle>
            <a:p>
              <a:pPr lvl="0">
                <a:defRPr sz="1800" b="0">
                  <a:solidFill>
                    <a:srgbClr val="000000"/>
                  </a:solidFill>
                  <a:uFillTx/>
                </a:defRPr>
              </a:pPr>
              <a:r>
                <a:rPr sz="1600" b="1">
                  <a:solidFill>
                    <a:srgbClr val="8D3124"/>
                  </a:solidFill>
                  <a:uFill>
                    <a:solidFill>
                      <a:srgbClr val="8D3124"/>
                    </a:solidFill>
                  </a:uFill>
                </a:rPr>
                <a:t>P = NP</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23">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9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23">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 grpId="1" build="p" animBg="1" advAuto="0"/>
      <p:bldP spid="925" grpId="2"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Shape 934"/>
          <p:cNvSpPr>
            <a:spLocks noGrp="1"/>
          </p:cNvSpPr>
          <p:nvPr>
            <p:ph type="title"/>
          </p:nvPr>
        </p:nvSpPr>
        <p:spPr>
          <a:prstGeom prst="rect">
            <a:avLst/>
          </a:prstGeom>
        </p:spPr>
        <p:txBody>
          <a:bodyPr/>
          <a:lstStyle>
            <a:lvl1pPr>
              <a:tabLst>
                <a:tab pos="1244600" algn="l"/>
              </a:tabLst>
            </a:lvl1pPr>
          </a:lstStyle>
          <a:p>
            <a:pPr lvl="0">
              <a:defRPr sz="1800"/>
            </a:pPr>
            <a:r>
              <a:rPr sz="2800"/>
              <a:t>You NP-complete me</a:t>
            </a:r>
          </a:p>
        </p:txBody>
      </p:sp>
      <p:sp>
        <p:nvSpPr>
          <p:cNvPr id="935" name="Shape 935"/>
          <p:cNvSpPr>
            <a:spLocks noGrp="1"/>
          </p:cNvSpPr>
          <p:nvPr>
            <p:ph type="body" idx="1"/>
          </p:nvPr>
        </p:nvSpPr>
        <p:spPr>
          <a:prstGeom prst="rect">
            <a:avLst/>
          </a:prstGeom>
        </p:spPr>
        <p:txBody>
          <a:bodyPr/>
          <a:lstStyle/>
          <a:p>
            <a:pPr lvl="0">
              <a:tabLst>
                <a:tab pos="1244600" algn="l"/>
              </a:tabLst>
            </a:pPr>
            <a:endParaRPr/>
          </a:p>
        </p:txBody>
      </p:sp>
      <p:pic>
        <p:nvPicPr>
          <p:cNvPr id="936" name="image38.jpg"/>
          <p:cNvPicPr/>
          <p:nvPr/>
        </p:nvPicPr>
        <p:blipFill>
          <a:blip r:embed="rId2">
            <a:extLst/>
          </a:blip>
          <a:stretch>
            <a:fillRect/>
          </a:stretch>
        </p:blipFill>
        <p:spPr>
          <a:xfrm>
            <a:off x="3118366" y="1830736"/>
            <a:ext cx="6743701" cy="6743701"/>
          </a:xfrm>
          <a:prstGeom prst="rect">
            <a:avLst/>
          </a:prstGeom>
          <a:ln w="12700">
            <a:round/>
          </a:ln>
        </p:spPr>
      </p:pic>
      <p:sp>
        <p:nvSpPr>
          <p:cNvPr id="937" name="Shape 9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44</a:t>
            </a:fld>
            <a:endParaRPr sz="1200"/>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9" name="Shape 939"/>
          <p:cNvSpPr>
            <a:spLocks noGrp="1"/>
          </p:cNvSpPr>
          <p:nvPr>
            <p:ph type="title"/>
          </p:nvPr>
        </p:nvSpPr>
        <p:spPr>
          <a:prstGeom prst="rect">
            <a:avLst/>
          </a:prstGeom>
        </p:spPr>
        <p:txBody>
          <a:bodyPr/>
          <a:lstStyle>
            <a:lvl1pPr>
              <a:tabLst>
                <a:tab pos="1244600" algn="l"/>
              </a:tabLst>
            </a:lvl1pPr>
          </a:lstStyle>
          <a:p>
            <a:pPr lvl="0">
              <a:defRPr sz="1800" b="0" cap="none" spc="0"/>
            </a:pPr>
            <a:r>
              <a:rPr sz="3600" b="1" cap="small" spc="144"/>
              <a:t>8.  Intractability II</a:t>
            </a:r>
          </a:p>
        </p:txBody>
      </p:sp>
      <p:sp>
        <p:nvSpPr>
          <p:cNvPr id="940" name="Shape 940"/>
          <p:cNvSpPr>
            <a:spLocks noGrp="1"/>
          </p:cNvSpPr>
          <p:nvPr>
            <p:ph type="body" idx="1"/>
          </p:nvPr>
        </p:nvSpPr>
        <p:spPr>
          <a:prstGeom prst="rect">
            <a:avLst/>
          </a:prstGeom>
        </p:spPr>
        <p:txBody>
          <a:bodyPr/>
          <a:lstStyle/>
          <a:p>
            <a:pPr lvl="1">
              <a:tabLst>
                <a:tab pos="1244600" algn="l"/>
              </a:tabLst>
              <a:defRPr sz="1800" i="0">
                <a:solidFill>
                  <a:srgbClr val="000000"/>
                </a:solidFill>
              </a:defRPr>
            </a:pPr>
            <a:r>
              <a:rPr sz="3000" i="1">
                <a:solidFill>
                  <a:srgbClr val="D5D5D5"/>
                </a:solidFill>
              </a:rPr>
              <a:t>P vs. NP</a:t>
            </a:r>
          </a:p>
          <a:p>
            <a:pPr lvl="1">
              <a:tabLst>
                <a:tab pos="1244600" algn="l"/>
              </a:tabLst>
              <a:defRPr sz="1800" i="0">
                <a:solidFill>
                  <a:srgbClr val="000000"/>
                </a:solidFill>
              </a:defRPr>
            </a:pPr>
            <a:r>
              <a:rPr sz="3000" i="1">
                <a:solidFill>
                  <a:srgbClr val="D5D5D5"/>
                </a:solidFill>
              </a:rPr>
              <a:t>NP-complete</a:t>
            </a:r>
          </a:p>
          <a:p>
            <a:pPr lvl="2">
              <a:tabLst>
                <a:tab pos="1244600" algn="l"/>
              </a:tabLst>
              <a:defRPr sz="1800" i="0"/>
            </a:pPr>
            <a:r>
              <a:rPr sz="3000" i="1"/>
              <a:t>co-NP</a:t>
            </a:r>
          </a:p>
          <a:p>
            <a:pPr lvl="3">
              <a:tabLst>
                <a:tab pos="1244600" algn="l"/>
              </a:tabLst>
              <a:defRPr sz="1800" i="0">
                <a:solidFill>
                  <a:srgbClr val="000000"/>
                </a:solidFill>
              </a:defRPr>
            </a:pPr>
            <a:r>
              <a:rPr sz="3000" i="1">
                <a:solidFill>
                  <a:srgbClr val="D5D5D5"/>
                </a:solidFill>
              </a:rPr>
              <a:t>NP-hard</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 name="Shape 942"/>
          <p:cNvSpPr>
            <a:spLocks noGrp="1"/>
          </p:cNvSpPr>
          <p:nvPr>
            <p:ph type="title"/>
          </p:nvPr>
        </p:nvSpPr>
        <p:spPr>
          <a:prstGeom prst="rect">
            <a:avLst/>
          </a:prstGeom>
        </p:spPr>
        <p:txBody>
          <a:bodyPr/>
          <a:lstStyle>
            <a:lvl1pPr>
              <a:tabLst>
                <a:tab pos="1244600" algn="l"/>
              </a:tabLst>
            </a:lvl1pPr>
          </a:lstStyle>
          <a:p>
            <a:pPr lvl="0">
              <a:defRPr sz="1800"/>
            </a:pPr>
            <a:r>
              <a:rPr sz="2800"/>
              <a:t>Asymmetry of NP</a:t>
            </a:r>
          </a:p>
        </p:txBody>
      </p:sp>
      <p:sp>
        <p:nvSpPr>
          <p:cNvPr id="943" name="Shape 943"/>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Asymmetry of NP.  </a:t>
            </a:r>
            <a:r>
              <a:rPr sz="2400"/>
              <a:t>We only need to have short proofs of </a:t>
            </a:r>
            <a:r>
              <a:rPr sz="2400" i="1">
                <a:latin typeface="Times"/>
                <a:ea typeface="Times"/>
                <a:cs typeface="Times"/>
                <a:sym typeface="Times"/>
              </a:rPr>
              <a:t>yes</a:t>
            </a:r>
            <a:r>
              <a:rPr sz="2400"/>
              <a:t> instances.</a:t>
            </a:r>
          </a:p>
          <a:p>
            <a:pPr lvl="0">
              <a:tabLst>
                <a:tab pos="1244600" algn="l"/>
              </a:tabLst>
              <a:defRPr sz="1800">
                <a:solidFill>
                  <a:srgbClr val="000000"/>
                </a:solidFill>
              </a:defRPr>
            </a:pPr>
            <a:r>
              <a:rPr sz="2400"/>
              <a:t/>
            </a:r>
            <a:br>
              <a:rPr sz="2400"/>
            </a:br>
            <a:r>
              <a:rPr sz="2400">
                <a:solidFill>
                  <a:srgbClr val="0048AA"/>
                </a:solidFill>
              </a:rPr>
              <a:t>Ex 1.  </a:t>
            </a:r>
            <a:r>
              <a:rPr sz="2400" cap="small">
                <a:uFill>
                  <a:solidFill/>
                </a:uFill>
              </a:rPr>
              <a:t>Sat</a:t>
            </a:r>
            <a:r>
              <a:rPr sz="2400"/>
              <a:t> vs. </a:t>
            </a:r>
            <a:r>
              <a:rPr sz="2400" cap="small">
                <a:uFill>
                  <a:solidFill/>
                </a:uFill>
              </a:rPr>
              <a:t>Tautology</a:t>
            </a:r>
            <a:r>
              <a:rPr sz="2400"/>
              <a:t>.</a:t>
            </a:r>
          </a:p>
          <a:p>
            <a:pPr lvl="1">
              <a:tabLst>
                <a:tab pos="1244600" algn="l"/>
              </a:tabLst>
              <a:defRPr sz="1800"/>
            </a:pPr>
            <a:r>
              <a:rPr sz="2400"/>
              <a:t>Can prove a CNF formula is satisfiable by specifying an assignment.</a:t>
            </a:r>
          </a:p>
          <a:p>
            <a:pPr lvl="1">
              <a:tabLst>
                <a:tab pos="1244600" algn="l"/>
              </a:tabLst>
              <a:defRPr sz="1800"/>
            </a:pPr>
            <a:r>
              <a:rPr sz="2400"/>
              <a:t>How could we prove that a formula is not satisfiable? </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Ex 2.  </a:t>
            </a:r>
            <a:r>
              <a:rPr sz="2400" cap="small">
                <a:uFill>
                  <a:solidFill/>
                </a:uFill>
              </a:rPr>
              <a:t>Ham-Cycle</a:t>
            </a:r>
            <a:r>
              <a:rPr sz="2400"/>
              <a:t> vs. </a:t>
            </a:r>
            <a:r>
              <a:rPr sz="2400" cap="small">
                <a:uFill>
                  <a:solidFill/>
                </a:uFill>
              </a:rPr>
              <a:t>No-Ham-Cycle</a:t>
            </a:r>
            <a:r>
              <a:rPr sz="2400"/>
              <a:t>.</a:t>
            </a:r>
          </a:p>
          <a:p>
            <a:pPr lvl="1">
              <a:tabLst>
                <a:tab pos="1244600" algn="l"/>
              </a:tabLst>
              <a:defRPr sz="1800"/>
            </a:pPr>
            <a:r>
              <a:rPr sz="2400"/>
              <a:t>Can prove a graph is Hamiltonian by specifying a permutation.</a:t>
            </a:r>
          </a:p>
          <a:p>
            <a:pPr lvl="1">
              <a:tabLst>
                <a:tab pos="1244600" algn="l"/>
              </a:tabLst>
              <a:defRPr sz="1800"/>
            </a:pPr>
            <a:r>
              <a:rPr sz="2400"/>
              <a:t>How could we prove that a graph is not Hamiltonian?</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Q.  </a:t>
            </a:r>
            <a:r>
              <a:rPr sz="2400"/>
              <a:t>How to classify </a:t>
            </a:r>
            <a:r>
              <a:rPr sz="2400" cap="small">
                <a:uFill>
                  <a:solidFill/>
                </a:uFill>
              </a:rPr>
              <a:t>Tautology</a:t>
            </a:r>
            <a:r>
              <a:rPr sz="2400"/>
              <a:t> and </a:t>
            </a:r>
            <a:r>
              <a:rPr sz="2400" cap="small">
                <a:uFill>
                  <a:solidFill/>
                </a:uFill>
              </a:rPr>
              <a:t>No-Hamilton-Cycle </a:t>
            </a:r>
            <a:r>
              <a:rPr sz="2400"/>
              <a:t>? </a:t>
            </a:r>
            <a:endParaRPr sz="2400">
              <a:solidFill>
                <a:srgbClr val="0048AA"/>
              </a:solidFill>
            </a:endParaRPr>
          </a:p>
          <a:p>
            <a:pPr lvl="1">
              <a:tabLst>
                <a:tab pos="1244600" algn="l"/>
              </a:tabLst>
              <a:defRPr sz="1800"/>
            </a:pPr>
            <a:r>
              <a:rPr sz="2400" cap="small">
                <a:uFill>
                  <a:solidFill/>
                </a:uFill>
              </a:rPr>
              <a:t>Sat</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 and </a:t>
            </a:r>
            <a:r>
              <a:rPr sz="2400" cap="small">
                <a:uFill>
                  <a:solidFill/>
                </a:uFill>
              </a:rPr>
              <a:t>Sat</a:t>
            </a:r>
            <a:r>
              <a:rPr sz="2400"/>
              <a:t> </a:t>
            </a:r>
            <a:r>
              <a:rPr sz="2400">
                <a:latin typeface="Times"/>
                <a:ea typeface="Times"/>
                <a:cs typeface="Times"/>
                <a:sym typeface="Times"/>
              </a:rPr>
              <a:t>≡</a:t>
            </a:r>
            <a:r>
              <a:rPr sz="2400" i="1" baseline="-5999">
                <a:latin typeface="Times"/>
                <a:ea typeface="Times"/>
                <a:cs typeface="Times"/>
                <a:sym typeface="Times"/>
              </a:rPr>
              <a:t> P</a:t>
            </a:r>
            <a:r>
              <a:rPr sz="2400"/>
              <a:t> </a:t>
            </a:r>
            <a:r>
              <a:rPr sz="2400" cap="small">
                <a:uFill>
                  <a:solidFill/>
                </a:uFill>
              </a:rPr>
              <a:t>Tautology</a:t>
            </a:r>
            <a:r>
              <a:rPr sz="2400"/>
              <a:t>.</a:t>
            </a:r>
          </a:p>
          <a:p>
            <a:pPr lvl="1">
              <a:tabLst>
                <a:tab pos="1244600" algn="l"/>
              </a:tabLst>
              <a:defRPr sz="1800"/>
            </a:pPr>
            <a:r>
              <a:rPr sz="2400" cap="small">
                <a:uFill>
                  <a:solidFill/>
                </a:uFill>
              </a:rPr>
              <a:t>Ham-Cycle</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-complete and </a:t>
            </a:r>
            <a:r>
              <a:rPr sz="2400" cap="small">
                <a:uFill>
                  <a:solidFill/>
                </a:uFill>
              </a:rPr>
              <a:t>Ham-Cycle</a:t>
            </a:r>
            <a:r>
              <a:rPr sz="2400"/>
              <a:t> </a:t>
            </a:r>
            <a:r>
              <a:rPr sz="2400">
                <a:latin typeface="Times"/>
                <a:ea typeface="Times"/>
                <a:cs typeface="Times"/>
                <a:sym typeface="Times"/>
              </a:rPr>
              <a:t>≡</a:t>
            </a:r>
            <a:r>
              <a:rPr sz="2400" i="1" baseline="-5999">
                <a:latin typeface="Times"/>
                <a:ea typeface="Times"/>
                <a:cs typeface="Times"/>
                <a:sym typeface="Times"/>
              </a:rPr>
              <a:t> P</a:t>
            </a:r>
            <a:r>
              <a:rPr sz="2400"/>
              <a:t> </a:t>
            </a:r>
            <a:r>
              <a:rPr sz="2400" cap="small">
                <a:uFill>
                  <a:solidFill/>
                </a:uFill>
              </a:rPr>
              <a:t>No-Ham-Cycle</a:t>
            </a:r>
            <a:r>
              <a:rPr sz="2400"/>
              <a:t>.</a:t>
            </a:r>
          </a:p>
          <a:p>
            <a:pPr lvl="1">
              <a:tabLst>
                <a:tab pos="1244600" algn="l"/>
              </a:tabLst>
              <a:defRPr sz="1800"/>
            </a:pPr>
            <a:r>
              <a:rPr sz="2400"/>
              <a:t>But neither </a:t>
            </a:r>
            <a:r>
              <a:rPr sz="2400" cap="small">
                <a:uFill>
                  <a:solidFill/>
                </a:uFill>
              </a:rPr>
              <a:t>Tautology</a:t>
            </a:r>
            <a:r>
              <a:rPr sz="2400"/>
              <a:t> nor </a:t>
            </a:r>
            <a:r>
              <a:rPr sz="2400" cap="small">
                <a:uFill>
                  <a:solidFill/>
                </a:uFill>
              </a:rPr>
              <a:t>No-Ham-Cycle </a:t>
            </a:r>
            <a:r>
              <a:rPr sz="2400"/>
              <a:t>are known to be in NP.</a:t>
            </a:r>
          </a:p>
        </p:txBody>
      </p:sp>
      <p:sp>
        <p:nvSpPr>
          <p:cNvPr id="944" name="Shape 9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46</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43">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9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43">
                                            <p:txEl>
                                              <p:pRg st="1" end="1"/>
                                            </p:txEl>
                                          </p:spTgt>
                                        </p:tgtEl>
                                        <p:attrNameLst>
                                          <p:attrName>style.visibility</p:attrName>
                                        </p:attrNameLst>
                                      </p:cBhvr>
                                      <p:to>
                                        <p:strVal val="visible"/>
                                      </p:to>
                                    </p:set>
                                  </p:childTnLst>
                                </p:cTn>
                              </p:par>
                              <p:par>
                                <p:cTn id="13" presetID="1" presetClass="entr" presetSubtype="0" fill="hold" grpId="1">
                                  <p:stCondLst>
                                    <p:cond delay="0"/>
                                  </p:stCondLst>
                                  <p:iterate>
                                    <p:tmAbs val="0"/>
                                  </p:iterate>
                                  <p:childTnLst>
                                    <p:set>
                                      <p:cBhvr>
                                        <p:cTn id="14" fill="hold"/>
                                        <p:tgtEl>
                                          <p:spTgt spid="943">
                                            <p:txEl>
                                              <p:pRg st="2" end="2"/>
                                            </p:txEl>
                                          </p:spTgt>
                                        </p:tgtEl>
                                        <p:attrNameLst>
                                          <p:attrName>style.visibility</p:attrName>
                                        </p:attrNameLst>
                                      </p:cBhvr>
                                      <p:to>
                                        <p:strVal val="visible"/>
                                      </p:to>
                                    </p:set>
                                  </p:childTnLst>
                                </p:cTn>
                              </p:par>
                              <p:par>
                                <p:cTn id="15" presetID="1" presetClass="entr" presetSubtype="0" fill="hold" grpId="1">
                                  <p:stCondLst>
                                    <p:cond delay="0"/>
                                  </p:stCondLst>
                                  <p:iterate>
                                    <p:tmAbs val="0"/>
                                  </p:iterate>
                                  <p:childTnLst>
                                    <p:set>
                                      <p:cBhvr>
                                        <p:cTn id="16" fill="hold"/>
                                        <p:tgtEl>
                                          <p:spTgt spid="94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43">
                                            <p:txEl>
                                              <p:pRg st="4" end="4"/>
                                            </p:txEl>
                                          </p:spTgt>
                                        </p:tgtEl>
                                        <p:attrNameLst>
                                          <p:attrName>style.visibility</p:attrName>
                                        </p:attrNameLst>
                                      </p:cBhvr>
                                      <p:to>
                                        <p:strVal val="visible"/>
                                      </p:to>
                                    </p:set>
                                  </p:childTnLst>
                                </p:cTn>
                              </p:par>
                              <p:par>
                                <p:cTn id="21" presetID="1" presetClass="entr" presetSubtype="0" fill="hold" grpId="1">
                                  <p:stCondLst>
                                    <p:cond delay="0"/>
                                  </p:stCondLst>
                                  <p:iterate>
                                    <p:tmAbs val="0"/>
                                  </p:iterate>
                                  <p:childTnLst>
                                    <p:set>
                                      <p:cBhvr>
                                        <p:cTn id="22" fill="hold"/>
                                        <p:tgtEl>
                                          <p:spTgt spid="943">
                                            <p:txEl>
                                              <p:pRg st="5" end="5"/>
                                            </p:txEl>
                                          </p:spTgt>
                                        </p:tgtEl>
                                        <p:attrNameLst>
                                          <p:attrName>style.visibility</p:attrName>
                                        </p:attrNameLst>
                                      </p:cBhvr>
                                      <p:to>
                                        <p:strVal val="visible"/>
                                      </p:to>
                                    </p:set>
                                  </p:childTnLst>
                                </p:cTn>
                              </p:par>
                              <p:par>
                                <p:cTn id="23" presetID="1" presetClass="entr" presetSubtype="0" fill="hold" grpId="1">
                                  <p:stCondLst>
                                    <p:cond delay="0"/>
                                  </p:stCondLst>
                                  <p:iterate>
                                    <p:tmAbs val="0"/>
                                  </p:iterate>
                                  <p:childTnLst>
                                    <p:set>
                                      <p:cBhvr>
                                        <p:cTn id="24" fill="hold"/>
                                        <p:tgtEl>
                                          <p:spTgt spid="94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943">
                                            <p:txEl>
                                              <p:pRg st="7" end="7"/>
                                            </p:txEl>
                                          </p:spTgt>
                                        </p:tgtEl>
                                        <p:attrNameLst>
                                          <p:attrName>style.visibility</p:attrName>
                                        </p:attrNameLst>
                                      </p:cBhvr>
                                      <p:to>
                                        <p:strVal val="visible"/>
                                      </p:to>
                                    </p:set>
                                  </p:childTnLst>
                                </p:cTn>
                              </p:par>
                              <p:par>
                                <p:cTn id="29" presetID="1" presetClass="entr" presetSubtype="0" fill="hold" grpId="1">
                                  <p:stCondLst>
                                    <p:cond delay="0"/>
                                  </p:stCondLst>
                                  <p:iterate>
                                    <p:tmAbs val="0"/>
                                  </p:iterate>
                                  <p:childTnLst>
                                    <p:set>
                                      <p:cBhvr>
                                        <p:cTn id="30" fill="hold"/>
                                        <p:tgtEl>
                                          <p:spTgt spid="943">
                                            <p:txEl>
                                              <p:pRg st="8" end="8"/>
                                            </p:txEl>
                                          </p:spTgt>
                                        </p:tgtEl>
                                        <p:attrNameLst>
                                          <p:attrName>style.visibility</p:attrName>
                                        </p:attrNameLst>
                                      </p:cBhvr>
                                      <p:to>
                                        <p:strVal val="visible"/>
                                      </p:to>
                                    </p:set>
                                  </p:childTnLst>
                                </p:cTn>
                              </p:par>
                              <p:par>
                                <p:cTn id="31" presetID="1" presetClass="entr" presetSubtype="0" fill="hold" grpId="1">
                                  <p:stCondLst>
                                    <p:cond delay="0"/>
                                  </p:stCondLst>
                                  <p:iterate>
                                    <p:tmAbs val="0"/>
                                  </p:iterate>
                                  <p:childTnLst>
                                    <p:set>
                                      <p:cBhvr>
                                        <p:cTn id="32" fill="hold"/>
                                        <p:tgtEl>
                                          <p:spTgt spid="943">
                                            <p:txEl>
                                              <p:pRg st="9" end="9"/>
                                            </p:txEl>
                                          </p:spTgt>
                                        </p:tgtEl>
                                        <p:attrNameLst>
                                          <p:attrName>style.visibility</p:attrName>
                                        </p:attrNameLst>
                                      </p:cBhvr>
                                      <p:to>
                                        <p:strVal val="visible"/>
                                      </p:to>
                                    </p:set>
                                  </p:childTnLst>
                                </p:cTn>
                              </p:par>
                              <p:par>
                                <p:cTn id="33" presetID="1" presetClass="entr" presetSubtype="0" fill="hold" grpId="1">
                                  <p:stCondLst>
                                    <p:cond delay="0"/>
                                  </p:stCondLst>
                                  <p:iterate>
                                    <p:tmAbs val="0"/>
                                  </p:iterate>
                                  <p:childTnLst>
                                    <p:set>
                                      <p:cBhvr>
                                        <p:cTn id="34" fill="hold"/>
                                        <p:tgtEl>
                                          <p:spTgt spid="9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 grpId="1" build="p" animBg="1" advAuto="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6" name="Shape 946"/>
          <p:cNvSpPr>
            <a:spLocks noGrp="1"/>
          </p:cNvSpPr>
          <p:nvPr>
            <p:ph type="title"/>
          </p:nvPr>
        </p:nvSpPr>
        <p:spPr>
          <a:prstGeom prst="rect">
            <a:avLst/>
          </a:prstGeom>
        </p:spPr>
        <p:txBody>
          <a:bodyPr/>
          <a:lstStyle>
            <a:lvl1pPr>
              <a:tabLst>
                <a:tab pos="1244600" algn="l"/>
              </a:tabLst>
            </a:lvl1pPr>
          </a:lstStyle>
          <a:p>
            <a:pPr lvl="0">
              <a:defRPr sz="1800"/>
            </a:pPr>
            <a:r>
              <a:rPr sz="2800"/>
              <a:t>NP and co-NP</a:t>
            </a:r>
          </a:p>
        </p:txBody>
      </p:sp>
      <p:sp>
        <p:nvSpPr>
          <p:cNvPr id="947" name="Shape 947"/>
          <p:cNvSpPr>
            <a:spLocks noGrp="1"/>
          </p:cNvSpPr>
          <p:nvPr>
            <p:ph type="body" idx="1"/>
          </p:nvPr>
        </p:nvSpPr>
        <p:spPr>
          <a:prstGeom prst="rect">
            <a:avLst/>
          </a:prstGeom>
        </p:spPr>
        <p:txBody>
          <a:bodyPr/>
          <a:lstStyle/>
          <a:p>
            <a:pPr marL="58702" lvl="0" indent="-58702">
              <a:buClr>
                <a:srgbClr val="0048AA"/>
              </a:buClr>
              <a:buFont typeface="Helvetica"/>
              <a:tabLst>
                <a:tab pos="1244600" algn="l"/>
              </a:tabLst>
              <a:defRPr sz="1800">
                <a:solidFill>
                  <a:srgbClr val="000000"/>
                </a:solidFill>
              </a:defRPr>
            </a:pPr>
            <a:r>
              <a:rPr sz="2400">
                <a:solidFill>
                  <a:srgbClr val="0048AA"/>
                </a:solidFill>
              </a:rPr>
              <a:t>NP.  </a:t>
            </a:r>
            <a:r>
              <a:rPr sz="2400">
                <a:uFill>
                  <a:solidFill/>
                </a:uFill>
              </a:rPr>
              <a:t>Decision problems for which there is a poly-time certifier.</a:t>
            </a:r>
          </a:p>
          <a:p>
            <a:pPr marL="58702" lvl="0" indent="-58702">
              <a:buClr>
                <a:srgbClr val="0048AA"/>
              </a:buClr>
              <a:buFont typeface="Helvetica"/>
              <a:tabLst>
                <a:tab pos="1244600" algn="l"/>
              </a:tabLst>
              <a:defRPr sz="1800">
                <a:solidFill>
                  <a:srgbClr val="000000"/>
                </a:solidFill>
              </a:defRPr>
            </a:pPr>
            <a:r>
              <a:rPr sz="2400">
                <a:solidFill>
                  <a:srgbClr val="0048AA"/>
                </a:solidFill>
              </a:rPr>
              <a:t>Ex.  </a:t>
            </a:r>
            <a:r>
              <a:rPr sz="2400" cap="small">
                <a:uFill>
                  <a:solidFill/>
                </a:uFill>
              </a:rPr>
              <a:t>Sat</a:t>
            </a:r>
            <a:r>
              <a:rPr sz="2200" cap="small">
                <a:uFill>
                  <a:solidFill/>
                </a:uFill>
              </a:rPr>
              <a:t>, </a:t>
            </a:r>
            <a:r>
              <a:rPr sz="2400" cap="small">
                <a:uFill>
                  <a:solidFill/>
                </a:uFill>
              </a:rPr>
              <a:t>Hamilton-Cycle</a:t>
            </a:r>
            <a:r>
              <a:rPr sz="2200" cap="small">
                <a:uFill>
                  <a:solidFill/>
                </a:uFill>
              </a:rPr>
              <a:t>, </a:t>
            </a:r>
            <a:r>
              <a:rPr sz="2400">
                <a:uFill>
                  <a:solidFill/>
                </a:uFill>
              </a:rPr>
              <a:t>and</a:t>
            </a:r>
            <a:r>
              <a:rPr sz="2200" cap="small">
                <a:uFill>
                  <a:solidFill/>
                </a:uFill>
              </a:rPr>
              <a:t> </a:t>
            </a:r>
            <a:r>
              <a:rPr sz="2400" cap="small">
                <a:uFill>
                  <a:solidFill/>
                </a:uFill>
              </a:rPr>
              <a:t>Composite</a:t>
            </a:r>
            <a:r>
              <a:rPr sz="2200">
                <a:uFill>
                  <a:solidFill/>
                </a:uFill>
              </a:rPr>
              <a:t>.</a:t>
            </a:r>
          </a:p>
          <a:p>
            <a:pPr marL="58702" lvl="0" indent="-58702">
              <a:buClr>
                <a:srgbClr val="0048AA"/>
              </a:buClr>
              <a:buFont typeface="Helvetica"/>
              <a:tabLst>
                <a:tab pos="1244600" algn="l"/>
              </a:tabLst>
              <a:defRPr sz="1800">
                <a:solidFill>
                  <a:srgbClr val="000000"/>
                </a:solidFill>
              </a:defRPr>
            </a:pPr>
            <a:r>
              <a:rPr sz="2200">
                <a:uFill>
                  <a:solidFill/>
                </a:uFill>
              </a:rPr>
              <a:t/>
            </a:r>
            <a:br>
              <a:rPr sz="2200">
                <a:uFill>
                  <a:solidFill/>
                </a:uFill>
              </a:rPr>
            </a:br>
            <a:r>
              <a:rPr sz="2400">
                <a:solidFill>
                  <a:srgbClr val="0048AA"/>
                </a:solidFill>
              </a:rPr>
              <a:t>Def.  </a:t>
            </a:r>
            <a:r>
              <a:rPr sz="2400">
                <a:uFill>
                  <a:solidFill/>
                </a:uFill>
              </a:rPr>
              <a:t>Given a decision problem </a:t>
            </a:r>
            <a:r>
              <a:rPr sz="2400" i="1">
                <a:uFill>
                  <a:solidFill/>
                </a:uFill>
                <a:latin typeface="Times"/>
                <a:ea typeface="Times"/>
                <a:cs typeface="Times"/>
                <a:sym typeface="Times"/>
              </a:rPr>
              <a:t>X</a:t>
            </a:r>
            <a:r>
              <a:rPr sz="2400">
                <a:uFill>
                  <a:solidFill/>
                </a:uFill>
              </a:rPr>
              <a:t>, its </a:t>
            </a:r>
            <a:r>
              <a:rPr sz="2400">
                <a:solidFill>
                  <a:srgbClr val="8D3124"/>
                </a:solidFill>
                <a:uFill>
                  <a:solidFill>
                    <a:srgbClr val="8D3124"/>
                  </a:solidFill>
                </a:uFill>
              </a:rPr>
              <a:t>complement</a:t>
            </a:r>
            <a:r>
              <a:rPr sz="2400">
                <a:uFill>
                  <a:solidFill/>
                </a:uFill>
              </a:rPr>
              <a:t> </a:t>
            </a:r>
            <a:r>
              <a:rPr sz="2400" i="1">
                <a:uFill>
                  <a:solidFill/>
                </a:uFill>
                <a:latin typeface="Times"/>
                <a:ea typeface="Times"/>
                <a:cs typeface="Times"/>
                <a:sym typeface="Times"/>
              </a:rPr>
              <a:t>X</a:t>
            </a:r>
            <a:r>
              <a:rPr sz="2400">
                <a:uFill>
                  <a:solidFill/>
                </a:uFill>
              </a:rPr>
              <a:t> is the same problem with the </a:t>
            </a:r>
            <a:r>
              <a:rPr sz="2200" i="1">
                <a:uFill>
                  <a:solidFill/>
                </a:uFill>
                <a:latin typeface="Times"/>
                <a:ea typeface="Times"/>
                <a:cs typeface="Times"/>
                <a:sym typeface="Times"/>
              </a:rPr>
              <a:t>yes</a:t>
            </a:r>
            <a:r>
              <a:rPr sz="2400">
                <a:uFill>
                  <a:solidFill/>
                </a:uFill>
              </a:rPr>
              <a:t> and </a:t>
            </a:r>
            <a:r>
              <a:rPr sz="2200" i="1">
                <a:uFill>
                  <a:solidFill/>
                </a:uFill>
                <a:latin typeface="Times"/>
                <a:ea typeface="Times"/>
                <a:cs typeface="Times"/>
                <a:sym typeface="Times"/>
              </a:rPr>
              <a:t>no</a:t>
            </a:r>
            <a:r>
              <a:rPr sz="2400">
                <a:uFill>
                  <a:solidFill/>
                </a:uFill>
              </a:rPr>
              <a:t> answers reverse.</a:t>
            </a:r>
          </a:p>
          <a:p>
            <a:pPr marL="58702" lvl="0" indent="-58702">
              <a:buClr>
                <a:srgbClr val="0048AA"/>
              </a:buClr>
              <a:buFont typeface="Helvetica"/>
              <a:tabLst>
                <a:tab pos="1244600" algn="l"/>
              </a:tabLst>
              <a:defRPr sz="1800">
                <a:solidFill>
                  <a:srgbClr val="000000"/>
                </a:solidFill>
              </a:defRPr>
            </a:pPr>
            <a:r>
              <a:rPr sz="2400">
                <a:uFill>
                  <a:solidFill/>
                </a:uFill>
              </a:rPr>
              <a:t/>
            </a:r>
            <a:br>
              <a:rPr sz="2400">
                <a:uFill>
                  <a:solidFill/>
                </a:uFill>
              </a:rPr>
            </a:br>
            <a:r>
              <a:rPr sz="2400">
                <a:solidFill>
                  <a:srgbClr val="0048AA"/>
                </a:solidFill>
              </a:rPr>
              <a:t>Ex.  </a:t>
            </a:r>
            <a:r>
              <a:rPr sz="2400" i="1">
                <a:uFill>
                  <a:solidFill/>
                </a:uFill>
                <a:latin typeface="Times"/>
                <a:ea typeface="Times"/>
                <a:cs typeface="Times"/>
                <a:sym typeface="Times"/>
              </a:rPr>
              <a:t>X</a:t>
            </a:r>
            <a:r>
              <a:rPr sz="2400">
                <a:uFill>
                  <a:solidFill/>
                </a:uFill>
                <a:latin typeface="Times"/>
                <a:ea typeface="Times"/>
                <a:cs typeface="Times"/>
                <a:sym typeface="Times"/>
              </a:rPr>
              <a:t> = { 0, 1, 4, 6, 8, 9, 10, 12, 14, 15, … }</a:t>
            </a:r>
            <a:br>
              <a:rPr sz="2400">
                <a:uFill>
                  <a:solidFill/>
                </a:uFill>
                <a:latin typeface="Times"/>
                <a:ea typeface="Times"/>
                <a:cs typeface="Times"/>
                <a:sym typeface="Times"/>
              </a:rPr>
            </a:br>
            <a:r>
              <a:rPr sz="2400">
                <a:solidFill>
                  <a:srgbClr val="FFFFFF"/>
                </a:solidFill>
                <a:uFill>
                  <a:solidFill>
                    <a:srgbClr val="FFFFFF"/>
                  </a:solidFill>
                </a:uFill>
              </a:rPr>
              <a:t>   </a:t>
            </a:r>
            <a:r>
              <a:rPr sz="2400" baseline="-5999">
                <a:solidFill>
                  <a:srgbClr val="FFFFFF"/>
                </a:solidFill>
                <a:uFill>
                  <a:solidFill>
                    <a:srgbClr val="FFFFFF"/>
                  </a:solidFill>
                </a:uFill>
              </a:rPr>
              <a:t>     </a:t>
            </a:r>
            <a:r>
              <a:rPr sz="2400" i="1">
                <a:uFill>
                  <a:solidFill/>
                </a:uFill>
                <a:latin typeface="Times"/>
                <a:ea typeface="Times"/>
                <a:cs typeface="Times"/>
                <a:sym typeface="Times"/>
              </a:rPr>
              <a:t>X</a:t>
            </a:r>
            <a:r>
              <a:rPr sz="2400">
                <a:uFill>
                  <a:solidFill/>
                </a:uFill>
                <a:latin typeface="Times"/>
                <a:ea typeface="Times"/>
                <a:cs typeface="Times"/>
                <a:sym typeface="Times"/>
              </a:rPr>
              <a:t> = { 2, 3, 5, 7, 11, 13, 17, 23, 29, … }</a:t>
            </a:r>
          </a:p>
          <a:p>
            <a:pPr marL="58702" lvl="0" indent="-58702">
              <a:buClr>
                <a:srgbClr val="0048AA"/>
              </a:buClr>
              <a:buFont typeface="Helvetica"/>
              <a:tabLst>
                <a:tab pos="1244600" algn="l"/>
              </a:tabLst>
              <a:defRPr sz="1800">
                <a:solidFill>
                  <a:srgbClr val="000000"/>
                </a:solidFill>
              </a:defRPr>
            </a:pPr>
            <a:r>
              <a:rPr sz="2400">
                <a:uFill>
                  <a:solidFill/>
                </a:uFill>
                <a:latin typeface="Times"/>
                <a:ea typeface="Times"/>
                <a:cs typeface="Times"/>
                <a:sym typeface="Times"/>
              </a:rPr>
              <a:t/>
            </a:r>
            <a:br>
              <a:rPr sz="2400">
                <a:uFill>
                  <a:solidFill/>
                </a:uFill>
                <a:latin typeface="Times"/>
                <a:ea typeface="Times"/>
                <a:cs typeface="Times"/>
                <a:sym typeface="Times"/>
              </a:rPr>
            </a:br>
            <a:r>
              <a:rPr sz="2400">
                <a:uFill>
                  <a:solidFill/>
                </a:uFill>
                <a:latin typeface="Times"/>
                <a:ea typeface="Times"/>
                <a:cs typeface="Times"/>
                <a:sym typeface="Times"/>
              </a:rPr>
              <a:t/>
            </a:r>
            <a:br>
              <a:rPr sz="2400">
                <a:uFill>
                  <a:solidFill/>
                </a:uFill>
                <a:latin typeface="Times"/>
                <a:ea typeface="Times"/>
                <a:cs typeface="Times"/>
                <a:sym typeface="Times"/>
              </a:rPr>
            </a:br>
            <a:r>
              <a:rPr sz="2400">
                <a:solidFill>
                  <a:srgbClr val="0048AA"/>
                </a:solidFill>
              </a:rPr>
              <a:t>co-NP.  </a:t>
            </a:r>
            <a:r>
              <a:rPr sz="2400">
                <a:uFill>
                  <a:solidFill/>
                </a:uFill>
              </a:rPr>
              <a:t>Complements of decision problems in </a:t>
            </a:r>
            <a:r>
              <a:rPr sz="2400" b="1">
                <a:uFill>
                  <a:solidFill/>
                </a:uFill>
                <a:latin typeface="Lucida Grande"/>
                <a:ea typeface="Lucida Grande"/>
                <a:cs typeface="Lucida Grande"/>
                <a:sym typeface="Lucida Grande"/>
              </a:rPr>
              <a:t>NP</a:t>
            </a:r>
            <a:r>
              <a:rPr sz="2400">
                <a:uFill>
                  <a:solidFill/>
                </a:uFill>
              </a:rPr>
              <a:t>.</a:t>
            </a:r>
            <a:br>
              <a:rPr sz="2400">
                <a:uFill>
                  <a:solidFill/>
                </a:uFill>
              </a:rPr>
            </a:br>
            <a:r>
              <a:rPr sz="2400">
                <a:solidFill>
                  <a:srgbClr val="0048AA"/>
                </a:solidFill>
              </a:rPr>
              <a:t>Ex.  </a:t>
            </a:r>
            <a:r>
              <a:rPr sz="2400" cap="small">
                <a:uFill>
                  <a:solidFill/>
                </a:uFill>
              </a:rPr>
              <a:t>Tautology</a:t>
            </a:r>
            <a:r>
              <a:rPr sz="2200" cap="small">
                <a:uFill>
                  <a:solidFill/>
                </a:uFill>
              </a:rPr>
              <a:t>, </a:t>
            </a:r>
            <a:r>
              <a:rPr sz="2400" cap="small">
                <a:uFill>
                  <a:solidFill/>
                </a:uFill>
              </a:rPr>
              <a:t>No-Hamilton-Cycle</a:t>
            </a:r>
            <a:r>
              <a:rPr sz="2200" cap="small">
                <a:uFill>
                  <a:solidFill/>
                </a:uFill>
              </a:rPr>
              <a:t>, </a:t>
            </a:r>
            <a:r>
              <a:rPr sz="2400">
                <a:uFill>
                  <a:solidFill/>
                </a:uFill>
              </a:rPr>
              <a:t>and</a:t>
            </a:r>
            <a:r>
              <a:rPr sz="2200" cap="small">
                <a:uFill>
                  <a:solidFill/>
                </a:uFill>
              </a:rPr>
              <a:t> </a:t>
            </a:r>
            <a:r>
              <a:rPr sz="2400" cap="small">
                <a:uFill>
                  <a:solidFill/>
                </a:uFill>
              </a:rPr>
              <a:t>Primes</a:t>
            </a:r>
            <a:r>
              <a:rPr sz="2200">
                <a:uFill>
                  <a:solidFill/>
                </a:uFill>
              </a:rPr>
              <a:t>.</a:t>
            </a:r>
          </a:p>
        </p:txBody>
      </p:sp>
      <p:sp>
        <p:nvSpPr>
          <p:cNvPr id="948" name="Shape 948"/>
          <p:cNvSpPr/>
          <p:nvPr/>
        </p:nvSpPr>
        <p:spPr>
          <a:xfrm flipV="1">
            <a:off x="8261773" y="2849312"/>
            <a:ext cx="259927" cy="4"/>
          </a:xfrm>
          <a:prstGeom prst="line">
            <a:avLst/>
          </a:prstGeom>
          <a:ln w="12700">
            <a:solidFill/>
            <a:miter lim="400000"/>
          </a:ln>
        </p:spPr>
        <p:txBody>
          <a:bodyPr lIns="0" tIns="0" rIns="0" bIns="0"/>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949" name="Shape 9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47</a:t>
            </a:fld>
            <a:endParaRPr sz="1200"/>
          </a:p>
        </p:txBody>
      </p:sp>
      <p:sp>
        <p:nvSpPr>
          <p:cNvPr id="950" name="Shape 950"/>
          <p:cNvSpPr/>
          <p:nvPr/>
        </p:nvSpPr>
        <p:spPr>
          <a:xfrm flipV="1">
            <a:off x="1460500" y="4749800"/>
            <a:ext cx="259927" cy="3"/>
          </a:xfrm>
          <a:prstGeom prst="line">
            <a:avLst/>
          </a:prstGeom>
          <a:ln w="12700">
            <a:solidFill/>
            <a:miter lim="400000"/>
          </a:ln>
        </p:spPr>
        <p:txBody>
          <a:bodyPr lIns="0" tIns="0" rIns="0" bIns="0"/>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47">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9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4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947">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2" nodeType="afterEffect">
                                  <p:stCondLst>
                                    <p:cond delay="0"/>
                                  </p:stCondLst>
                                  <p:iterate>
                                    <p:tmAbs val="0"/>
                                  </p:iterate>
                                  <p:childTnLst>
                                    <p:set>
                                      <p:cBhvr>
                                        <p:cTn id="27" fill="hold"/>
                                        <p:tgtEl>
                                          <p:spTgt spid="94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3" nodeType="afterEffect">
                                  <p:stCondLst>
                                    <p:cond delay="0"/>
                                  </p:stCondLst>
                                  <p:iterate>
                                    <p:tmAbs val="0"/>
                                  </p:iterate>
                                  <p:childTnLst>
                                    <p:set>
                                      <p:cBhvr>
                                        <p:cTn id="30" fill="hold"/>
                                        <p:tgtEl>
                                          <p:spTgt spid="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7" grpId="1" build="p" bldLvl="5" animBg="1" advAuto="0"/>
      <p:bldP spid="948" grpId="2" animBg="1" advAuto="0"/>
      <p:bldP spid="950" grpId="3" animBg="1"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 name="Shape 952"/>
          <p:cNvSpPr>
            <a:spLocks noGrp="1"/>
          </p:cNvSpPr>
          <p:nvPr>
            <p:ph type="title"/>
          </p:nvPr>
        </p:nvSpPr>
        <p:spPr>
          <a:prstGeom prst="rect">
            <a:avLst/>
          </a:prstGeom>
        </p:spPr>
        <p:txBody>
          <a:bodyPr/>
          <a:lstStyle>
            <a:lvl1pPr>
              <a:tabLst>
                <a:tab pos="1244600" algn="l"/>
              </a:tabLst>
            </a:lvl1pPr>
          </a:lstStyle>
          <a:p>
            <a:pPr lvl="0">
              <a:defRPr sz="1800"/>
            </a:pPr>
            <a:r>
              <a:rPr sz="2800"/>
              <a:t>NP = co-NP ?</a:t>
            </a:r>
          </a:p>
        </p:txBody>
      </p:sp>
      <p:sp>
        <p:nvSpPr>
          <p:cNvPr id="953" name="Shape 953"/>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Fundamental open question.  </a:t>
            </a:r>
            <a:r>
              <a:rPr sz="2400"/>
              <a:t>Does </a:t>
            </a:r>
            <a:r>
              <a:rPr sz="2400" b="1">
                <a:latin typeface="Lucida Grande"/>
                <a:ea typeface="Lucida Grande"/>
                <a:cs typeface="Lucida Grande"/>
                <a:sym typeface="Lucida Grande"/>
              </a:rPr>
              <a:t>NP</a:t>
            </a:r>
            <a:r>
              <a:rPr sz="2400"/>
              <a:t> = </a:t>
            </a:r>
            <a:r>
              <a:rPr sz="2400" b="1">
                <a:latin typeface="Lucida Grande"/>
                <a:ea typeface="Lucida Grande"/>
                <a:cs typeface="Lucida Grande"/>
                <a:sym typeface="Lucida Grande"/>
              </a:rPr>
              <a:t>co-NP</a:t>
            </a:r>
            <a:r>
              <a:rPr sz="2400"/>
              <a:t>?</a:t>
            </a:r>
            <a:endParaRPr sz="2400">
              <a:solidFill>
                <a:srgbClr val="0048AA"/>
              </a:solidFill>
            </a:endParaRPr>
          </a:p>
          <a:p>
            <a:pPr lvl="1">
              <a:tabLst>
                <a:tab pos="1244600" algn="l"/>
              </a:tabLst>
              <a:defRPr sz="1800"/>
            </a:pPr>
            <a:r>
              <a:rPr sz="2400"/>
              <a:t>Do </a:t>
            </a:r>
            <a:r>
              <a:rPr sz="2400" i="1">
                <a:latin typeface="Times"/>
                <a:ea typeface="Times"/>
                <a:cs typeface="Times"/>
                <a:sym typeface="Times"/>
              </a:rPr>
              <a:t>yes</a:t>
            </a:r>
            <a:r>
              <a:rPr sz="2400"/>
              <a:t> instances have succinct certificates iff </a:t>
            </a:r>
            <a:r>
              <a:rPr sz="2400" i="1">
                <a:latin typeface="Times"/>
                <a:ea typeface="Times"/>
                <a:cs typeface="Times"/>
                <a:sym typeface="Times"/>
              </a:rPr>
              <a:t>no</a:t>
            </a:r>
            <a:r>
              <a:rPr sz="2400"/>
              <a:t> instances do?</a:t>
            </a:r>
          </a:p>
          <a:p>
            <a:pPr lvl="1">
              <a:tabLst>
                <a:tab pos="1244600" algn="l"/>
              </a:tabLst>
              <a:defRPr sz="1800"/>
            </a:pPr>
            <a:r>
              <a:rPr sz="2400"/>
              <a:t>Consensus opinion:  no.</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Theorem.  </a:t>
            </a:r>
            <a:r>
              <a:rPr sz="2400"/>
              <a:t>If </a:t>
            </a:r>
            <a:r>
              <a:rPr sz="2400" b="1">
                <a:latin typeface="Lucida Grande"/>
                <a:ea typeface="Lucida Grande"/>
                <a:cs typeface="Lucida Grande"/>
                <a:sym typeface="Lucida Grande"/>
              </a:rPr>
              <a:t>NP</a:t>
            </a:r>
            <a:r>
              <a:rPr sz="2400"/>
              <a:t> ≠ </a:t>
            </a:r>
            <a:r>
              <a:rPr sz="2400" b="1">
                <a:latin typeface="Lucida Grande"/>
                <a:ea typeface="Lucida Grande"/>
                <a:cs typeface="Lucida Grande"/>
                <a:sym typeface="Lucida Grande"/>
              </a:rPr>
              <a:t>co-NP</a:t>
            </a:r>
            <a:r>
              <a:rPr sz="2400"/>
              <a:t>, then </a:t>
            </a:r>
            <a:r>
              <a:rPr sz="2400" b="1">
                <a:latin typeface="Lucida Grande"/>
                <a:ea typeface="Lucida Grande"/>
                <a:cs typeface="Lucida Grande"/>
                <a:sym typeface="Lucida Grande"/>
              </a:rPr>
              <a:t>P</a:t>
            </a:r>
            <a:r>
              <a:rPr sz="2400"/>
              <a:t> ≠ </a:t>
            </a:r>
            <a:r>
              <a:rPr sz="2400" b="1">
                <a:latin typeface="Lucida Grande"/>
                <a:ea typeface="Lucida Grande"/>
                <a:cs typeface="Lucida Grande"/>
                <a:sym typeface="Lucida Grande"/>
              </a:rPr>
              <a:t>NP</a:t>
            </a:r>
            <a:r>
              <a:rPr sz="2400"/>
              <a:t>.</a:t>
            </a:r>
          </a:p>
          <a:p>
            <a:pPr lvl="0">
              <a:tabLst>
                <a:tab pos="1244600" algn="l"/>
              </a:tabLst>
              <a:defRPr sz="1800">
                <a:solidFill>
                  <a:srgbClr val="000000"/>
                </a:solidFill>
              </a:defRPr>
            </a:pPr>
            <a:r>
              <a:rPr sz="2400">
                <a:solidFill>
                  <a:srgbClr val="0048AA"/>
                </a:solidFill>
              </a:rPr>
              <a:t>Pf idea.</a:t>
            </a:r>
          </a:p>
          <a:p>
            <a:pPr lvl="1">
              <a:tabLst>
                <a:tab pos="1244600" algn="l"/>
              </a:tabLst>
              <a:defRPr sz="1800"/>
            </a:pPr>
            <a:r>
              <a:rPr sz="2400" b="1">
                <a:latin typeface="Lucida Grande"/>
                <a:ea typeface="Lucida Grande"/>
                <a:cs typeface="Lucida Grande"/>
                <a:sym typeface="Lucida Grande"/>
              </a:rPr>
              <a:t>P</a:t>
            </a:r>
            <a:r>
              <a:rPr sz="2400"/>
              <a:t> is closed under complementation.</a:t>
            </a:r>
          </a:p>
          <a:p>
            <a:pPr lvl="1">
              <a:tabLst>
                <a:tab pos="1244600" algn="l"/>
              </a:tabLst>
              <a:defRPr sz="1800"/>
            </a:pPr>
            <a:r>
              <a:rPr sz="2400"/>
              <a:t>If </a:t>
            </a:r>
            <a:r>
              <a:rPr sz="2400" b="1">
                <a:latin typeface="Lucida Grande"/>
                <a:ea typeface="Lucida Grande"/>
                <a:cs typeface="Lucida Grande"/>
                <a:sym typeface="Lucida Grande"/>
              </a:rPr>
              <a:t>P</a:t>
            </a:r>
            <a:r>
              <a:rPr sz="2400"/>
              <a:t> = </a:t>
            </a:r>
            <a:r>
              <a:rPr sz="2400" b="1">
                <a:latin typeface="Lucida Grande"/>
                <a:ea typeface="Lucida Grande"/>
                <a:cs typeface="Lucida Grande"/>
                <a:sym typeface="Lucida Grande"/>
              </a:rPr>
              <a:t>NP</a:t>
            </a:r>
            <a:r>
              <a:rPr sz="2400"/>
              <a:t>, then </a:t>
            </a:r>
            <a:r>
              <a:rPr sz="2400" b="1">
                <a:latin typeface="Lucida Grande"/>
                <a:ea typeface="Lucida Grande"/>
                <a:cs typeface="Lucida Grande"/>
                <a:sym typeface="Lucida Grande"/>
              </a:rPr>
              <a:t>NP</a:t>
            </a:r>
            <a:r>
              <a:rPr sz="2400"/>
              <a:t> is closed under complementation.</a:t>
            </a:r>
          </a:p>
          <a:p>
            <a:pPr lvl="1">
              <a:tabLst>
                <a:tab pos="1244600" algn="l"/>
              </a:tabLst>
              <a:defRPr sz="1800"/>
            </a:pPr>
            <a:r>
              <a:rPr sz="2400"/>
              <a:t>In other words, </a:t>
            </a:r>
            <a:r>
              <a:rPr sz="2400" b="1">
                <a:latin typeface="Lucida Grande"/>
                <a:ea typeface="Lucida Grande"/>
                <a:cs typeface="Lucida Grande"/>
                <a:sym typeface="Lucida Grande"/>
              </a:rPr>
              <a:t>NP</a:t>
            </a:r>
            <a:r>
              <a:rPr sz="2400"/>
              <a:t> = </a:t>
            </a:r>
            <a:r>
              <a:rPr sz="2400" b="1">
                <a:latin typeface="Lucida Grande"/>
                <a:ea typeface="Lucida Grande"/>
                <a:cs typeface="Lucida Grande"/>
                <a:sym typeface="Lucida Grande"/>
              </a:rPr>
              <a:t>co-NP</a:t>
            </a:r>
            <a:r>
              <a:rPr sz="2400"/>
              <a:t>.</a:t>
            </a:r>
          </a:p>
          <a:p>
            <a:pPr lvl="1">
              <a:tabLst>
                <a:tab pos="1244600" algn="l"/>
              </a:tabLst>
              <a:defRPr sz="1800"/>
            </a:pPr>
            <a:r>
              <a:rPr sz="2400"/>
              <a:t>This is the contrapositive of the theorem.</a:t>
            </a:r>
          </a:p>
        </p:txBody>
      </p:sp>
      <p:sp>
        <p:nvSpPr>
          <p:cNvPr id="954" name="Shape 9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48</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3">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9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5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95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95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95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95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9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 grpId="1" build="p" bldLvl="5" animBg="1" advAuto="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6" name="Shape 956"/>
          <p:cNvSpPr>
            <a:spLocks noGrp="1"/>
          </p:cNvSpPr>
          <p:nvPr>
            <p:ph type="title"/>
          </p:nvPr>
        </p:nvSpPr>
        <p:spPr>
          <a:prstGeom prst="rect">
            <a:avLst/>
          </a:prstGeom>
        </p:spPr>
        <p:txBody>
          <a:bodyPr/>
          <a:lstStyle>
            <a:lvl1pPr>
              <a:tabLst>
                <a:tab pos="1244600" algn="l"/>
              </a:tabLst>
            </a:lvl1pPr>
          </a:lstStyle>
          <a:p>
            <a:pPr lvl="0">
              <a:defRPr sz="1800"/>
            </a:pPr>
            <a:r>
              <a:rPr sz="2800"/>
              <a:t>Good characterizations</a:t>
            </a:r>
          </a:p>
        </p:txBody>
      </p:sp>
      <p:sp>
        <p:nvSpPr>
          <p:cNvPr id="957" name="Shape 957"/>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Good characterization.  </a:t>
            </a:r>
            <a:r>
              <a:rPr sz="2400">
                <a:solidFill>
                  <a:srgbClr val="606060"/>
                </a:solidFill>
              </a:rPr>
              <a:t>[Edmonds 1965]</a:t>
            </a:r>
            <a:r>
              <a:rPr sz="2400">
                <a:solidFill>
                  <a:srgbClr val="0048AA"/>
                </a:solidFill>
              </a:rPr>
              <a:t>   </a:t>
            </a:r>
            <a:r>
              <a:rPr sz="2400" b="1">
                <a:latin typeface="Lucida Grande"/>
                <a:ea typeface="Lucida Grande"/>
                <a:cs typeface="Lucida Grande"/>
                <a:sym typeface="Lucida Grande"/>
              </a:rPr>
              <a:t>NP</a:t>
            </a:r>
            <a:r>
              <a:rPr sz="2400"/>
              <a:t>  </a:t>
            </a:r>
            <a:r>
              <a:rPr sz="2600">
                <a:uFill>
                  <a:solidFill/>
                </a:uFill>
                <a:latin typeface="Times"/>
                <a:ea typeface="Times"/>
                <a:cs typeface="Times"/>
                <a:sym typeface="Times"/>
              </a:rPr>
              <a:t>∩</a:t>
            </a:r>
            <a:r>
              <a:rPr sz="2400"/>
              <a:t>  </a:t>
            </a:r>
            <a:r>
              <a:rPr sz="2400" b="1">
                <a:latin typeface="Lucida Grande"/>
                <a:ea typeface="Lucida Grande"/>
                <a:cs typeface="Lucida Grande"/>
                <a:sym typeface="Lucida Grande"/>
              </a:rPr>
              <a:t>co-NP</a:t>
            </a:r>
            <a:r>
              <a:rPr sz="2400"/>
              <a:t>.</a:t>
            </a:r>
            <a:endParaRPr sz="2400">
              <a:solidFill>
                <a:srgbClr val="0048AA"/>
              </a:solidFill>
            </a:endParaRPr>
          </a:p>
          <a:p>
            <a:pPr lvl="1">
              <a:tabLst>
                <a:tab pos="1244600" algn="l"/>
              </a:tabLst>
              <a:defRPr sz="1800"/>
            </a:pPr>
            <a:r>
              <a:rPr sz="2400"/>
              <a:t>If problem </a:t>
            </a:r>
            <a:r>
              <a:rPr sz="2400" i="1">
                <a:latin typeface="Times"/>
                <a:ea typeface="Times"/>
                <a:cs typeface="Times"/>
                <a:sym typeface="Times"/>
              </a:rPr>
              <a:t>X</a:t>
            </a:r>
            <a:r>
              <a:rPr sz="2400"/>
              <a:t> is in both </a:t>
            </a:r>
            <a:r>
              <a:rPr sz="2400" b="1">
                <a:latin typeface="Lucida Grande"/>
                <a:ea typeface="Lucida Grande"/>
                <a:cs typeface="Lucida Grande"/>
                <a:sym typeface="Lucida Grande"/>
              </a:rPr>
              <a:t>NP</a:t>
            </a:r>
            <a:r>
              <a:rPr sz="2400"/>
              <a:t> and </a:t>
            </a:r>
            <a:r>
              <a:rPr sz="2400" b="1">
                <a:latin typeface="Lucida Grande"/>
                <a:ea typeface="Lucida Grande"/>
                <a:cs typeface="Lucida Grande"/>
                <a:sym typeface="Lucida Grande"/>
              </a:rPr>
              <a:t>co-NP</a:t>
            </a:r>
            <a:r>
              <a:rPr sz="2400"/>
              <a:t>, then:</a:t>
            </a:r>
          </a:p>
          <a:p>
            <a:pPr lvl="2">
              <a:tabLst>
                <a:tab pos="1244600" algn="l"/>
              </a:tabLst>
              <a:defRPr sz="1800"/>
            </a:pPr>
            <a:r>
              <a:rPr sz="2400"/>
              <a:t>for </a:t>
            </a:r>
            <a:r>
              <a:rPr sz="2400" i="1">
                <a:latin typeface="Times"/>
                <a:ea typeface="Times"/>
                <a:cs typeface="Times"/>
                <a:sym typeface="Times"/>
              </a:rPr>
              <a:t>yes</a:t>
            </a:r>
            <a:r>
              <a:rPr sz="2400"/>
              <a:t> instance, there is a succinct certificate</a:t>
            </a:r>
          </a:p>
          <a:p>
            <a:pPr lvl="2">
              <a:tabLst>
                <a:tab pos="1244600" algn="l"/>
              </a:tabLst>
              <a:defRPr sz="1800"/>
            </a:pPr>
            <a:r>
              <a:rPr sz="2400"/>
              <a:t>for </a:t>
            </a:r>
            <a:r>
              <a:rPr sz="2400" i="1">
                <a:latin typeface="Times"/>
                <a:ea typeface="Times"/>
                <a:cs typeface="Times"/>
                <a:sym typeface="Times"/>
              </a:rPr>
              <a:t>no</a:t>
            </a:r>
            <a:r>
              <a:rPr sz="2400"/>
              <a:t> instance, there is a succinct disqualifier</a:t>
            </a:r>
          </a:p>
          <a:p>
            <a:pPr lvl="1">
              <a:tabLst>
                <a:tab pos="1244600" algn="l"/>
              </a:tabLst>
              <a:defRPr sz="1800"/>
            </a:pPr>
            <a:r>
              <a:rPr sz="2400"/>
              <a:t>Provides conceptual leverage for reasoning about a problem.</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Ex.  </a:t>
            </a:r>
            <a:r>
              <a:rPr sz="2400"/>
              <a:t>Given a bipartite graph, is there a perfect matching.</a:t>
            </a:r>
            <a:endParaRPr sz="2400">
              <a:solidFill>
                <a:srgbClr val="0048AA"/>
              </a:solidFill>
            </a:endParaRPr>
          </a:p>
          <a:p>
            <a:pPr lvl="1">
              <a:tabLst>
                <a:tab pos="1244600" algn="l"/>
              </a:tabLst>
              <a:defRPr sz="1800"/>
            </a:pPr>
            <a:r>
              <a:rPr sz="2400"/>
              <a:t>If yes, can exhibit a perfect matching.</a:t>
            </a:r>
          </a:p>
          <a:p>
            <a:pPr lvl="1">
              <a:tabLst>
                <a:tab pos="1244600" algn="l"/>
              </a:tabLst>
              <a:defRPr sz="1800"/>
            </a:pPr>
            <a:r>
              <a:rPr sz="2400"/>
              <a:t>If no, can exhibit a set of nodes </a:t>
            </a:r>
            <a:r>
              <a:rPr sz="2400" i="1">
                <a:latin typeface="Times"/>
                <a:ea typeface="Times"/>
                <a:cs typeface="Times"/>
                <a:sym typeface="Times"/>
              </a:rPr>
              <a:t>S</a:t>
            </a:r>
            <a:r>
              <a:rPr sz="2400"/>
              <a:t> such that </a:t>
            </a:r>
            <a:r>
              <a:rPr sz="2400">
                <a:latin typeface="Times"/>
                <a:ea typeface="Times"/>
                <a:cs typeface="Times"/>
                <a:sym typeface="Times"/>
              </a:rPr>
              <a:t>|</a:t>
            </a:r>
            <a:r>
              <a:rPr sz="2400" i="1" baseline="-5999">
                <a:latin typeface="Times"/>
                <a:ea typeface="Times"/>
                <a:cs typeface="Times"/>
                <a:sym typeface="Times"/>
              </a:rPr>
              <a:t> </a:t>
            </a:r>
            <a:r>
              <a:rPr sz="2400" i="1">
                <a:latin typeface="Times"/>
                <a:ea typeface="Times"/>
                <a:cs typeface="Times"/>
                <a:sym typeface="Times"/>
              </a:rPr>
              <a:t>N</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a:t>
            </a:r>
            <a:r>
              <a:rPr sz="2400" i="1" baseline="-5999">
                <a:latin typeface="Times"/>
                <a:ea typeface="Times"/>
                <a:cs typeface="Times"/>
                <a:sym typeface="Times"/>
              </a:rPr>
              <a:t> </a:t>
            </a:r>
            <a:r>
              <a:rPr sz="2400">
                <a:latin typeface="Times"/>
                <a:ea typeface="Times"/>
                <a:cs typeface="Times"/>
                <a:sym typeface="Times"/>
              </a:rPr>
              <a:t>|  &lt;  |</a:t>
            </a:r>
            <a:r>
              <a:rPr sz="2400" i="1" baseline="-5999">
                <a:latin typeface="Times"/>
                <a:ea typeface="Times"/>
                <a:cs typeface="Times"/>
                <a:sym typeface="Times"/>
              </a:rPr>
              <a:t> </a:t>
            </a:r>
            <a:r>
              <a:rPr sz="2400" i="1">
                <a:latin typeface="Times"/>
                <a:ea typeface="Times"/>
                <a:cs typeface="Times"/>
                <a:sym typeface="Times"/>
              </a:rPr>
              <a:t>S</a:t>
            </a:r>
            <a:r>
              <a:rPr sz="2400" i="1" baseline="-5999">
                <a:latin typeface="Times"/>
                <a:ea typeface="Times"/>
                <a:cs typeface="Times"/>
                <a:sym typeface="Times"/>
              </a:rPr>
              <a:t> </a:t>
            </a:r>
            <a:r>
              <a:rPr sz="2400">
                <a:latin typeface="Times"/>
                <a:ea typeface="Times"/>
                <a:cs typeface="Times"/>
                <a:sym typeface="Times"/>
              </a:rPr>
              <a:t>|</a:t>
            </a:r>
            <a:r>
              <a:rPr sz="2400"/>
              <a:t>.</a:t>
            </a:r>
          </a:p>
        </p:txBody>
      </p:sp>
      <p:sp>
        <p:nvSpPr>
          <p:cNvPr id="958" name="Shape 9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49</a:t>
            </a:fld>
            <a:endParaRPr sz="1200"/>
          </a:p>
        </p:txBody>
      </p:sp>
      <p:pic>
        <p:nvPicPr>
          <p:cNvPr id="959" name="matroid.pdf"/>
          <p:cNvPicPr/>
          <p:nvPr/>
        </p:nvPicPr>
        <p:blipFill>
          <a:blip r:embed="rId2">
            <a:extLst/>
          </a:blip>
          <a:srcRect l="7026" t="2904" r="9150" b="67803"/>
          <a:stretch>
            <a:fillRect/>
          </a:stretch>
        </p:blipFill>
        <p:spPr>
          <a:xfrm>
            <a:off x="3238500" y="6261100"/>
            <a:ext cx="6515100" cy="29464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7">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957">
                                            <p:txEl>
                                              <p:pRg st="0" end="0"/>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957">
                                            <p:txEl>
                                              <p:pRg st="1" end="1"/>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957">
                                            <p:txEl>
                                              <p:pRg st="2" end="2"/>
                                            </p:txEl>
                                          </p:spTgt>
                                        </p:tgtEl>
                                        <p:attrNameLst>
                                          <p:attrName>style.visibility</p:attrName>
                                        </p:attrNameLst>
                                      </p:cBhvr>
                                      <p:to>
                                        <p:strVal val="visible"/>
                                      </p:to>
                                    </p:set>
                                  </p:childTnLst>
                                </p:cTn>
                              </p:par>
                              <p:par>
                                <p:cTn id="13" presetID="1" presetClass="entr" presetSubtype="0" fill="hold" grpId="1">
                                  <p:stCondLst>
                                    <p:cond delay="0"/>
                                  </p:stCondLst>
                                  <p:iterate>
                                    <p:tmAbs val="0"/>
                                  </p:iterate>
                                  <p:childTnLst>
                                    <p:set>
                                      <p:cBhvr>
                                        <p:cTn id="14" fill="hold"/>
                                        <p:tgtEl>
                                          <p:spTgt spid="957">
                                            <p:txEl>
                                              <p:pRg st="3" end="3"/>
                                            </p:txEl>
                                          </p:spTgt>
                                        </p:tgtEl>
                                        <p:attrNameLst>
                                          <p:attrName>style.visibility</p:attrName>
                                        </p:attrNameLst>
                                      </p:cBhvr>
                                      <p:to>
                                        <p:strVal val="visible"/>
                                      </p:to>
                                    </p:set>
                                  </p:childTnLst>
                                </p:cTn>
                              </p:par>
                              <p:par>
                                <p:cTn id="15" presetID="1" presetClass="entr" presetSubtype="0" fill="hold" grpId="1">
                                  <p:stCondLst>
                                    <p:cond delay="0"/>
                                  </p:stCondLst>
                                  <p:iterate>
                                    <p:tmAbs val="0"/>
                                  </p:iterate>
                                  <p:childTnLst>
                                    <p:set>
                                      <p:cBhvr>
                                        <p:cTn id="16" fill="hold"/>
                                        <p:tgtEl>
                                          <p:spTgt spid="95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57">
                                            <p:txEl>
                                              <p:pRg st="5" end="5"/>
                                            </p:txEl>
                                          </p:spTgt>
                                        </p:tgtEl>
                                        <p:attrNameLst>
                                          <p:attrName>style.visibility</p:attrName>
                                        </p:attrNameLst>
                                      </p:cBhvr>
                                      <p:to>
                                        <p:strVal val="visible"/>
                                      </p:to>
                                    </p:set>
                                  </p:childTnLst>
                                </p:cTn>
                              </p:par>
                              <p:par>
                                <p:cTn id="21" presetID="1" presetClass="entr" presetSubtype="0" fill="hold" grpId="1">
                                  <p:stCondLst>
                                    <p:cond delay="0"/>
                                  </p:stCondLst>
                                  <p:iterate>
                                    <p:tmAbs val="0"/>
                                  </p:iterate>
                                  <p:childTnLst>
                                    <p:set>
                                      <p:cBhvr>
                                        <p:cTn id="22" fill="hold"/>
                                        <p:tgtEl>
                                          <p:spTgt spid="957">
                                            <p:txEl>
                                              <p:pRg st="6" end="6"/>
                                            </p:txEl>
                                          </p:spTgt>
                                        </p:tgtEl>
                                        <p:attrNameLst>
                                          <p:attrName>style.visibility</p:attrName>
                                        </p:attrNameLst>
                                      </p:cBhvr>
                                      <p:to>
                                        <p:strVal val="visible"/>
                                      </p:to>
                                    </p:set>
                                  </p:childTnLst>
                                </p:cTn>
                              </p:par>
                              <p:par>
                                <p:cTn id="23" presetID="1" presetClass="entr" presetSubtype="0" fill="hold" grpId="1">
                                  <p:stCondLst>
                                    <p:cond delay="0"/>
                                  </p:stCondLst>
                                  <p:iterate>
                                    <p:tmAbs val="0"/>
                                  </p:iterate>
                                  <p:childTnLst>
                                    <p:set>
                                      <p:cBhvr>
                                        <p:cTn id="24" fill="hold"/>
                                        <p:tgtEl>
                                          <p:spTgt spid="95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 grpId="1" build="p"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lvl1pPr>
              <a:tabLst>
                <a:tab pos="1244600" algn="l"/>
              </a:tabLst>
            </a:lvl1pPr>
          </a:lstStyle>
          <a:p>
            <a:pPr lvl="0">
              <a:defRPr sz="1800"/>
            </a:pPr>
            <a:r>
              <a:rPr sz="2800"/>
              <a:t>Definition of P</a:t>
            </a:r>
          </a:p>
        </p:txBody>
      </p:sp>
      <p:pic>
        <p:nvPicPr>
          <p:cNvPr id="79" name="image.pdf"/>
          <p:cNvPicPr/>
          <p:nvPr/>
        </p:nvPicPr>
        <p:blipFill>
          <a:blip r:embed="rId2">
            <a:extLst/>
          </a:blip>
          <a:srcRect r="445"/>
          <a:stretch>
            <a:fillRect/>
          </a:stretch>
        </p:blipFill>
        <p:spPr>
          <a:xfrm>
            <a:off x="9280031" y="7040598"/>
            <a:ext cx="1260969" cy="697654"/>
          </a:xfrm>
          <a:prstGeom prst="rect">
            <a:avLst/>
          </a:prstGeom>
          <a:ln w="12700">
            <a:miter lim="400000"/>
          </a:ln>
        </p:spPr>
      </p:pic>
      <p:pic>
        <p:nvPicPr>
          <p:cNvPr id="80" name="image.pdf"/>
          <p:cNvPicPr/>
          <p:nvPr/>
        </p:nvPicPr>
        <p:blipFill>
          <a:blip r:embed="rId3">
            <a:extLst/>
          </a:blip>
          <a:stretch>
            <a:fillRect/>
          </a:stretch>
        </p:blipFill>
        <p:spPr>
          <a:xfrm>
            <a:off x="10950786" y="7040598"/>
            <a:ext cx="1049868" cy="697654"/>
          </a:xfrm>
          <a:prstGeom prst="rect">
            <a:avLst/>
          </a:prstGeom>
          <a:ln w="12700">
            <a:miter lim="400000"/>
          </a:ln>
        </p:spPr>
      </p:pic>
      <p:sp>
        <p:nvSpPr>
          <p:cNvPr id="81" name="Shape 81"/>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P.  </a:t>
            </a:r>
            <a:r>
              <a:rPr sz="2400"/>
              <a:t>Decision problems for which there is a poly-time algorithm.</a:t>
            </a:r>
          </a:p>
        </p:txBody>
      </p:sp>
      <p:graphicFrame>
        <p:nvGraphicFramePr>
          <p:cNvPr id="82" name="Table 82"/>
          <p:cNvGraphicFramePr/>
          <p:nvPr/>
        </p:nvGraphicFramePr>
        <p:xfrm>
          <a:off x="812800" y="2519962"/>
          <a:ext cx="11479109" cy="6223000"/>
        </p:xfrm>
        <a:graphic>
          <a:graphicData uri="http://schemas.openxmlformats.org/drawingml/2006/table">
            <a:tbl>
              <a:tblPr firstRow="1">
                <a:tableStyleId>{8F44A2F1-9E1F-4B54-A3A2-5F16C0AD49E2}</a:tableStyleId>
              </a:tblPr>
              <a:tblGrid>
                <a:gridCol w="2292350"/>
                <a:gridCol w="3395560"/>
                <a:gridCol w="2530969"/>
                <a:gridCol w="1673013"/>
                <a:gridCol w="1587217"/>
              </a:tblGrid>
              <a:tr h="889000">
                <a:tc>
                  <a:txBody>
                    <a:bodyPr/>
                    <a:lstStyle/>
                    <a:p>
                      <a:pPr marL="58702" marR="58702" lvl="0" defTabSz="1295400">
                        <a:lnSpc>
                          <a:spcPct val="130000"/>
                        </a:lnSpc>
                        <a:tabLst/>
                        <a:defRPr sz="1800">
                          <a:solidFill>
                            <a:srgbClr val="000000"/>
                          </a:solidFill>
                        </a:defRPr>
                      </a:pPr>
                      <a:r>
                        <a:rPr>
                          <a:solidFill>
                            <a:srgbClr val="FFFFFF"/>
                          </a:solidFill>
                          <a:uFill>
                            <a:solidFill/>
                          </a:uFill>
                        </a:rPr>
                        <a:t>Problem</a:t>
                      </a:r>
                    </a:p>
                  </a:txBody>
                  <a:tcPr marL="50800" marR="50800" marT="50800" marB="50800" anchor="ctr" horzOverflow="overflow">
                    <a:lnL w="28575">
                      <a:miter lim="400000"/>
                    </a:lnL>
                  </a:tcPr>
                </a:tc>
                <a:tc>
                  <a:txBody>
                    <a:bodyPr/>
                    <a:lstStyle/>
                    <a:p>
                      <a:pPr marL="58702" marR="58702" lvl="0" defTabSz="1295400">
                        <a:lnSpc>
                          <a:spcPct val="130000"/>
                        </a:lnSpc>
                        <a:tabLst/>
                        <a:defRPr sz="1800">
                          <a:solidFill>
                            <a:srgbClr val="000000"/>
                          </a:solidFill>
                        </a:defRPr>
                      </a:pPr>
                      <a:r>
                        <a:rPr>
                          <a:solidFill>
                            <a:srgbClr val="FFFFFF"/>
                          </a:solidFill>
                          <a:uFill>
                            <a:solidFill/>
                          </a:uFill>
                        </a:rPr>
                        <a:t>Description</a:t>
                      </a:r>
                    </a:p>
                  </a:txBody>
                  <a:tcPr marL="50800" marR="50800" marT="50800" marB="50800" anchor="ctr" horzOverflow="overflow"/>
                </a:tc>
                <a:tc>
                  <a:txBody>
                    <a:bodyPr/>
                    <a:lstStyle/>
                    <a:p>
                      <a:pPr marL="58702" marR="58702" lvl="0" defTabSz="1295400">
                        <a:lnSpc>
                          <a:spcPct val="130000"/>
                        </a:lnSpc>
                        <a:tabLst/>
                        <a:defRPr sz="1800">
                          <a:solidFill>
                            <a:srgbClr val="000000"/>
                          </a:solidFill>
                        </a:defRPr>
                      </a:pPr>
                      <a:r>
                        <a:rPr>
                          <a:solidFill>
                            <a:srgbClr val="FFFFFF"/>
                          </a:solidFill>
                          <a:uFill>
                            <a:solidFill/>
                          </a:uFill>
                        </a:rPr>
                        <a:t>Algorithm</a:t>
                      </a:r>
                    </a:p>
                  </a:txBody>
                  <a:tcPr marL="50800" marR="50800" marT="50800" marB="50800" anchor="ctr" horzOverflow="overflow"/>
                </a:tc>
                <a:tc>
                  <a:txBody>
                    <a:bodyPr/>
                    <a:lstStyle/>
                    <a:p>
                      <a:pPr marL="58702" marR="58702" lvl="0" defTabSz="1295400">
                        <a:lnSpc>
                          <a:spcPct val="130000"/>
                        </a:lnSpc>
                        <a:tabLst/>
                        <a:defRPr sz="1800">
                          <a:solidFill>
                            <a:srgbClr val="000000"/>
                          </a:solidFill>
                        </a:defRPr>
                      </a:pPr>
                      <a:r>
                        <a:rPr>
                          <a:solidFill>
                            <a:srgbClr val="FFFFFF"/>
                          </a:solidFill>
                          <a:uFill>
                            <a:solidFill/>
                          </a:uFill>
                        </a:rPr>
                        <a:t>yes</a:t>
                      </a:r>
                    </a:p>
                  </a:txBody>
                  <a:tcPr marL="50800" marR="50800" marT="50800" marB="50800" anchor="ctr" horzOverflow="overflow"/>
                </a:tc>
                <a:tc>
                  <a:txBody>
                    <a:bodyPr/>
                    <a:lstStyle/>
                    <a:p>
                      <a:pPr marL="58702" marR="58702" lvl="0" defTabSz="1295400">
                        <a:lnSpc>
                          <a:spcPct val="130000"/>
                        </a:lnSpc>
                        <a:tabLst/>
                        <a:defRPr sz="1800">
                          <a:solidFill>
                            <a:srgbClr val="000000"/>
                          </a:solidFill>
                        </a:defRPr>
                      </a:pPr>
                      <a:r>
                        <a:rPr>
                          <a:solidFill>
                            <a:srgbClr val="FFFFFF"/>
                          </a:solidFill>
                          <a:uFill>
                            <a:solidFill/>
                          </a:uFill>
                        </a:rPr>
                        <a:t>no</a:t>
                      </a:r>
                    </a:p>
                  </a:txBody>
                  <a:tcPr marL="50800" marR="50800" marT="50800" marB="50800" anchor="ctr" horzOverflow="overflow">
                    <a:lnR w="28575">
                      <a:miter lim="400000"/>
                    </a:lnR>
                  </a:tcPr>
                </a:tc>
              </a:tr>
              <a:tr h="889000">
                <a:tc>
                  <a:txBody>
                    <a:bodyPr/>
                    <a:lstStyle/>
                    <a:p>
                      <a:pPr marL="58702" marR="58702" lvl="0" defTabSz="1295400">
                        <a:lnSpc>
                          <a:spcPct val="130000"/>
                        </a:lnSpc>
                        <a:tabLst/>
                        <a:defRPr sz="1800"/>
                      </a:pPr>
                      <a:r>
                        <a:rPr sz="2200" cap="small">
                          <a:solidFill>
                            <a:srgbClr val="003F83"/>
                          </a:solidFill>
                          <a:uFill>
                            <a:solidFill/>
                          </a:uFill>
                        </a:rPr>
                        <a:t>Multiple</a:t>
                      </a:r>
                    </a:p>
                  </a:txBody>
                  <a:tcPr marL="50800" marR="50800" marT="50800" marB="50800" anchor="ctr" horzOverflow="overflow">
                    <a:lnL w="28575">
                      <a:miter lim="400000"/>
                    </a:lnL>
                  </a:tcPr>
                </a:tc>
                <a:tc>
                  <a:txBody>
                    <a:bodyPr/>
                    <a:lstStyle/>
                    <a:p>
                      <a:pPr marL="58702" marR="58702" lvl="0" defTabSz="1295400">
                        <a:lnSpc>
                          <a:spcPct val="110000"/>
                        </a:lnSpc>
                        <a:tabLst/>
                        <a:defRPr sz="1800"/>
                      </a:pPr>
                      <a:r>
                        <a:rPr>
                          <a:uFill>
                            <a:solidFill/>
                          </a:uFill>
                        </a:rPr>
                        <a:t>Is </a:t>
                      </a:r>
                      <a:r>
                        <a:rPr i="1">
                          <a:uFill>
                            <a:solidFill/>
                          </a:uFill>
                          <a:latin typeface="Times"/>
                          <a:ea typeface="Times"/>
                          <a:cs typeface="Times"/>
                          <a:sym typeface="Times"/>
                        </a:rPr>
                        <a:t>x</a:t>
                      </a:r>
                      <a:r>
                        <a:rPr>
                          <a:uFill>
                            <a:solidFill/>
                          </a:uFill>
                        </a:rPr>
                        <a:t> a multiple of </a:t>
                      </a:r>
                      <a:r>
                        <a:rPr i="1">
                          <a:uFill>
                            <a:solidFill/>
                          </a:uFill>
                          <a:latin typeface="Times"/>
                          <a:ea typeface="Times"/>
                          <a:cs typeface="Times"/>
                          <a:sym typeface="Times"/>
                        </a:rPr>
                        <a:t>y </a:t>
                      </a:r>
                      <a:r>
                        <a:rPr>
                          <a:uFill>
                            <a:solidFill/>
                          </a:uFill>
                        </a:rPr>
                        <a:t>?</a:t>
                      </a:r>
                    </a:p>
                  </a:txBody>
                  <a:tcPr marL="0" marR="0" marT="0" marB="0" anchor="ctr" horzOverflow="overflow"/>
                </a:tc>
                <a:tc>
                  <a:txBody>
                    <a:bodyPr/>
                    <a:lstStyle/>
                    <a:p>
                      <a:pPr marL="58702" marR="58702" lvl="0" defTabSz="1295400">
                        <a:lnSpc>
                          <a:spcPct val="140000"/>
                        </a:lnSpc>
                        <a:tabLst/>
                        <a:defRPr sz="1800"/>
                      </a:pPr>
                      <a:r>
                        <a:rPr>
                          <a:uFill>
                            <a:solidFill/>
                          </a:uFill>
                        </a:rPr>
                        <a:t>grade-school division</a:t>
                      </a:r>
                    </a:p>
                  </a:txBody>
                  <a:tcPr marL="0" marR="0" marT="0" marB="0" anchor="ctr" horzOverflow="overflow"/>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51, 17</a:t>
                      </a:r>
                    </a:p>
                  </a:txBody>
                  <a:tcPr marL="50800" marR="50800" marT="50800" marB="50800" anchor="ctr" horzOverflow="overflow"/>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51, 16</a:t>
                      </a:r>
                    </a:p>
                  </a:txBody>
                  <a:tcPr marL="50800" marR="50800" marT="50800" marB="50800" anchor="ctr" horzOverflow="overflow">
                    <a:lnR w="28575">
                      <a:miter lim="400000"/>
                    </a:lnR>
                  </a:tcPr>
                </a:tc>
              </a:tr>
              <a:tr h="889000">
                <a:tc>
                  <a:txBody>
                    <a:bodyPr/>
                    <a:lstStyle/>
                    <a:p>
                      <a:pPr marL="58702" marR="58702" lvl="0" defTabSz="1295400">
                        <a:lnSpc>
                          <a:spcPct val="130000"/>
                        </a:lnSpc>
                        <a:tabLst/>
                        <a:defRPr sz="1800"/>
                      </a:pPr>
                      <a:r>
                        <a:rPr sz="2200" cap="small">
                          <a:solidFill>
                            <a:srgbClr val="003F83"/>
                          </a:solidFill>
                          <a:uFill>
                            <a:solidFill/>
                          </a:uFill>
                        </a:rPr>
                        <a:t>Rel-Prime</a:t>
                      </a:r>
                    </a:p>
                  </a:txBody>
                  <a:tcPr marL="50800" marR="50800" marT="50800" marB="50800" anchor="ctr" horzOverflow="overflow">
                    <a:lnL w="28575">
                      <a:miter lim="400000"/>
                    </a:lnL>
                  </a:tcPr>
                </a:tc>
                <a:tc>
                  <a:txBody>
                    <a:bodyPr/>
                    <a:lstStyle/>
                    <a:p>
                      <a:pPr marL="58702" marR="58702" lvl="0" defTabSz="1295400">
                        <a:lnSpc>
                          <a:spcPct val="110000"/>
                        </a:lnSpc>
                        <a:tabLst/>
                        <a:defRPr sz="1800"/>
                      </a:pPr>
                      <a:r>
                        <a:rPr>
                          <a:uFill>
                            <a:solidFill/>
                          </a:uFill>
                        </a:rPr>
                        <a:t>Are </a:t>
                      </a:r>
                      <a:r>
                        <a:rPr i="1">
                          <a:uFill>
                            <a:solidFill/>
                          </a:uFill>
                          <a:latin typeface="Times"/>
                          <a:ea typeface="Times"/>
                          <a:cs typeface="Times"/>
                          <a:sym typeface="Times"/>
                        </a:rPr>
                        <a:t>x</a:t>
                      </a:r>
                      <a:r>
                        <a:rPr>
                          <a:uFill>
                            <a:solidFill/>
                          </a:uFill>
                        </a:rPr>
                        <a:t> and </a:t>
                      </a:r>
                      <a:r>
                        <a:rPr i="1">
                          <a:uFill>
                            <a:solidFill/>
                          </a:uFill>
                          <a:latin typeface="Times"/>
                          <a:ea typeface="Times"/>
                          <a:cs typeface="Times"/>
                          <a:sym typeface="Times"/>
                        </a:rPr>
                        <a:t>y</a:t>
                      </a:r>
                      <a:r>
                        <a:rPr>
                          <a:uFill>
                            <a:solidFill/>
                          </a:uFill>
                        </a:rPr>
                        <a:t> relatively prime ?</a:t>
                      </a:r>
                    </a:p>
                  </a:txBody>
                  <a:tcPr marL="0" marR="0" marT="0" marB="0" anchor="ctr" horzOverflow="overflow"/>
                </a:tc>
                <a:tc>
                  <a:txBody>
                    <a:bodyPr/>
                    <a:lstStyle/>
                    <a:p>
                      <a:pPr marL="58702" marR="58702" lvl="0" defTabSz="1295400">
                        <a:lnSpc>
                          <a:spcPct val="140000"/>
                        </a:lnSpc>
                        <a:tabLst/>
                        <a:defRPr sz="1800"/>
                      </a:pPr>
                      <a:r>
                        <a:rPr>
                          <a:uFill>
                            <a:solidFill/>
                          </a:uFill>
                        </a:rPr>
                        <a:t>Euclid (300 BCE)</a:t>
                      </a:r>
                    </a:p>
                  </a:txBody>
                  <a:tcPr marL="0" marR="0" marT="0" marB="0" anchor="ctr" horzOverflow="overflow"/>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34, 39</a:t>
                      </a:r>
                    </a:p>
                  </a:txBody>
                  <a:tcPr marL="50800" marR="50800" marT="50800" marB="50800" anchor="ctr" horzOverflow="overflow"/>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34, 51</a:t>
                      </a:r>
                    </a:p>
                  </a:txBody>
                  <a:tcPr marL="50800" marR="50800" marT="50800" marB="50800" anchor="ctr" horzOverflow="overflow">
                    <a:lnR w="28575">
                      <a:miter lim="400000"/>
                    </a:lnR>
                  </a:tcPr>
                </a:tc>
              </a:tr>
              <a:tr h="889000">
                <a:tc>
                  <a:txBody>
                    <a:bodyPr/>
                    <a:lstStyle/>
                    <a:p>
                      <a:pPr marL="58702" marR="58702" lvl="0" defTabSz="1295400">
                        <a:lnSpc>
                          <a:spcPct val="130000"/>
                        </a:lnSpc>
                        <a:tabLst/>
                        <a:defRPr sz="1800"/>
                      </a:pPr>
                      <a:r>
                        <a:rPr sz="2200" cap="small">
                          <a:solidFill>
                            <a:srgbClr val="003F83"/>
                          </a:solidFill>
                          <a:uFill>
                            <a:solidFill/>
                          </a:uFill>
                        </a:rPr>
                        <a:t>Primes</a:t>
                      </a:r>
                    </a:p>
                  </a:txBody>
                  <a:tcPr marL="50800" marR="50800" marT="50800" marB="50800" anchor="ctr" horzOverflow="overflow">
                    <a:lnL w="28575">
                      <a:miter lim="400000"/>
                    </a:lnL>
                  </a:tcPr>
                </a:tc>
                <a:tc>
                  <a:txBody>
                    <a:bodyPr/>
                    <a:lstStyle/>
                    <a:p>
                      <a:pPr marL="58702" marR="58702" lvl="0" defTabSz="1295400">
                        <a:lnSpc>
                          <a:spcPct val="110000"/>
                        </a:lnSpc>
                        <a:tabLst/>
                        <a:defRPr sz="1800"/>
                      </a:pPr>
                      <a:r>
                        <a:rPr>
                          <a:uFill>
                            <a:solidFill/>
                          </a:uFill>
                        </a:rPr>
                        <a:t>Is </a:t>
                      </a:r>
                      <a:r>
                        <a:rPr i="1">
                          <a:uFill>
                            <a:solidFill/>
                          </a:uFill>
                          <a:latin typeface="Times"/>
                          <a:ea typeface="Times"/>
                          <a:cs typeface="Times"/>
                          <a:sym typeface="Times"/>
                        </a:rPr>
                        <a:t>x</a:t>
                      </a:r>
                      <a:r>
                        <a:rPr>
                          <a:uFill>
                            <a:solidFill/>
                          </a:uFill>
                        </a:rPr>
                        <a:t> prime ?</a:t>
                      </a:r>
                    </a:p>
                  </a:txBody>
                  <a:tcPr marL="0" marR="0" marT="0" marB="0" anchor="ctr" horzOverflow="overflow"/>
                </a:tc>
                <a:tc>
                  <a:txBody>
                    <a:bodyPr/>
                    <a:lstStyle/>
                    <a:p>
                      <a:pPr marL="58702" marR="58702" lvl="0" defTabSz="1295400">
                        <a:lnSpc>
                          <a:spcPct val="140000"/>
                        </a:lnSpc>
                        <a:tabLst/>
                        <a:defRPr sz="1800"/>
                      </a:pPr>
                      <a:r>
                        <a:rPr>
                          <a:uFill>
                            <a:solidFill/>
                          </a:uFill>
                        </a:rPr>
                        <a:t>AKS (2002)</a:t>
                      </a:r>
                    </a:p>
                  </a:txBody>
                  <a:tcPr marL="0" marR="0" marT="0" marB="0" anchor="ctr" horzOverflow="overflow"/>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53</a:t>
                      </a:r>
                    </a:p>
                  </a:txBody>
                  <a:tcPr marL="50800" marR="50800" marT="50800" marB="50800" anchor="ctr" horzOverflow="overflow"/>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51</a:t>
                      </a:r>
                    </a:p>
                  </a:txBody>
                  <a:tcPr marL="50800" marR="50800" marT="50800" marB="50800" anchor="ctr" horzOverflow="overflow">
                    <a:lnR w="28575">
                      <a:miter lim="400000"/>
                    </a:lnR>
                  </a:tcPr>
                </a:tc>
              </a:tr>
              <a:tr h="889000">
                <a:tc>
                  <a:txBody>
                    <a:bodyPr/>
                    <a:lstStyle/>
                    <a:p>
                      <a:pPr marL="58702" marR="58702" lvl="0" defTabSz="1295400">
                        <a:lnSpc>
                          <a:spcPct val="130000"/>
                        </a:lnSpc>
                        <a:tabLst/>
                        <a:defRPr sz="1800"/>
                      </a:pPr>
                      <a:r>
                        <a:rPr sz="2200" cap="small">
                          <a:solidFill>
                            <a:srgbClr val="003F83"/>
                          </a:solidFill>
                          <a:uFill>
                            <a:solidFill/>
                          </a:uFill>
                        </a:rPr>
                        <a:t>Edit-Distance</a:t>
                      </a:r>
                    </a:p>
                  </a:txBody>
                  <a:tcPr marL="50800" marR="50800" marT="50800" marB="50800" anchor="ctr" horzOverflow="overflow">
                    <a:lnL w="28575">
                      <a:miter lim="400000"/>
                    </a:lnL>
                  </a:tcPr>
                </a:tc>
                <a:tc>
                  <a:txBody>
                    <a:bodyPr/>
                    <a:lstStyle/>
                    <a:p>
                      <a:pPr marL="58702" marR="58702" lvl="0" defTabSz="1295400">
                        <a:lnSpc>
                          <a:spcPct val="110000"/>
                        </a:lnSpc>
                        <a:tabLst/>
                        <a:defRPr sz="1800"/>
                      </a:pPr>
                      <a:r>
                        <a:rPr>
                          <a:uFill>
                            <a:solidFill/>
                          </a:uFill>
                        </a:rPr>
                        <a:t>Is the edit distance between </a:t>
                      </a:r>
                      <a:r>
                        <a:rPr i="1">
                          <a:uFill>
                            <a:solidFill/>
                          </a:uFill>
                          <a:latin typeface="Times"/>
                          <a:ea typeface="Times"/>
                          <a:cs typeface="Times"/>
                          <a:sym typeface="Times"/>
                        </a:rPr>
                        <a:t>x</a:t>
                      </a:r>
                      <a:r>
                        <a:rPr>
                          <a:uFill>
                            <a:solidFill/>
                          </a:uFill>
                        </a:rPr>
                        <a:t> and </a:t>
                      </a:r>
                      <a:r>
                        <a:rPr i="1">
                          <a:uFill>
                            <a:solidFill/>
                          </a:uFill>
                          <a:latin typeface="Times"/>
                          <a:ea typeface="Times"/>
                          <a:cs typeface="Times"/>
                          <a:sym typeface="Times"/>
                        </a:rPr>
                        <a:t>y</a:t>
                      </a:r>
                      <a:r>
                        <a:rPr>
                          <a:uFill>
                            <a:solidFill/>
                          </a:uFill>
                        </a:rPr>
                        <a:t> less than 5 ?</a:t>
                      </a:r>
                    </a:p>
                  </a:txBody>
                  <a:tcPr marL="0" marR="0" marT="0" marB="0" anchor="ctr" horzOverflow="overflow"/>
                </a:tc>
                <a:tc>
                  <a:txBody>
                    <a:bodyPr/>
                    <a:lstStyle/>
                    <a:p>
                      <a:pPr marL="58702" marR="58702" lvl="0" defTabSz="1295400">
                        <a:lnSpc>
                          <a:spcPct val="140000"/>
                        </a:lnSpc>
                        <a:tabLst/>
                        <a:defRPr sz="1800"/>
                      </a:pPr>
                      <a:r>
                        <a:rPr>
                          <a:uFill>
                            <a:solidFill/>
                          </a:uFill>
                        </a:rPr>
                        <a:t>dynamic programming</a:t>
                      </a:r>
                    </a:p>
                  </a:txBody>
                  <a:tcPr marL="0" marR="0" marT="0" marB="0" anchor="ctr" horzOverflow="overflow"/>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niether neither</a:t>
                      </a:r>
                    </a:p>
                  </a:txBody>
                  <a:tcPr marL="50800" marR="50800" marT="50800" marB="50800" anchor="ctr" horzOverflow="overflow"/>
                </a:tc>
                <a:tc>
                  <a:txBody>
                    <a:bodyPr/>
                    <a:lstStyle/>
                    <a:p>
                      <a:pPr marL="58702" marR="58702" lvl="0" defTabSz="1295400">
                        <a:lnSpc>
                          <a:spcPct val="130000"/>
                        </a:lnSpc>
                        <a:tabLst/>
                        <a:defRPr sz="1800"/>
                      </a:pPr>
                      <a:r>
                        <a:rPr>
                          <a:uFill>
                            <a:solidFill/>
                          </a:uFill>
                          <a:latin typeface="Lucida Sans Typewriter"/>
                          <a:ea typeface="Lucida Sans Typewriter"/>
                          <a:cs typeface="Lucida Sans Typewriter"/>
                          <a:sym typeface="Lucida Sans Typewriter"/>
                        </a:rPr>
                        <a:t>acgggt ttttta</a:t>
                      </a:r>
                    </a:p>
                  </a:txBody>
                  <a:tcPr marL="50800" marR="50800" marT="50800" marB="50800" anchor="ctr" horzOverflow="overflow">
                    <a:lnR w="28575">
                      <a:miter lim="400000"/>
                    </a:lnR>
                  </a:tcPr>
                </a:tc>
              </a:tr>
              <a:tr h="889000">
                <a:tc>
                  <a:txBody>
                    <a:bodyPr/>
                    <a:lstStyle/>
                    <a:p>
                      <a:pPr marL="58702" marR="58702" lvl="0" defTabSz="1295400">
                        <a:lnSpc>
                          <a:spcPct val="130000"/>
                        </a:lnSpc>
                        <a:tabLst/>
                        <a:defRPr sz="1800"/>
                      </a:pPr>
                      <a:r>
                        <a:rPr sz="2200" cap="small">
                          <a:solidFill>
                            <a:srgbClr val="003F83"/>
                          </a:solidFill>
                          <a:uFill>
                            <a:solidFill/>
                          </a:uFill>
                        </a:rPr>
                        <a:t>L-Solve</a:t>
                      </a:r>
                    </a:p>
                  </a:txBody>
                  <a:tcPr marL="50800" marR="50800" marT="50800" marB="50800" anchor="ctr" horzOverflow="overflow">
                    <a:lnL w="28575">
                      <a:miter lim="400000"/>
                    </a:lnL>
                  </a:tcPr>
                </a:tc>
                <a:tc>
                  <a:txBody>
                    <a:bodyPr/>
                    <a:lstStyle/>
                    <a:p>
                      <a:pPr marL="58702" marR="58702" lvl="0" defTabSz="1295400">
                        <a:lnSpc>
                          <a:spcPct val="110000"/>
                        </a:lnSpc>
                        <a:tabLst/>
                        <a:defRPr sz="1800"/>
                      </a:pPr>
                      <a:r>
                        <a:rPr>
                          <a:uFill>
                            <a:solidFill/>
                          </a:uFill>
                        </a:rPr>
                        <a:t>Is there a vector </a:t>
                      </a:r>
                      <a:r>
                        <a:rPr i="1">
                          <a:uFill>
                            <a:solidFill/>
                          </a:uFill>
                          <a:latin typeface="Times"/>
                          <a:ea typeface="Times"/>
                          <a:cs typeface="Times"/>
                          <a:sym typeface="Times"/>
                        </a:rPr>
                        <a:t>x</a:t>
                      </a:r>
                      <a:r>
                        <a:rPr>
                          <a:uFill>
                            <a:solidFill/>
                          </a:uFill>
                        </a:rPr>
                        <a:t> that</a:t>
                      </a:r>
                    </a:p>
                    <a:p>
                      <a:pPr marL="58702" marR="58702" lvl="0" defTabSz="1295400">
                        <a:lnSpc>
                          <a:spcPct val="110000"/>
                        </a:lnSpc>
                        <a:tabLst/>
                        <a:defRPr sz="1800"/>
                      </a:pPr>
                      <a:r>
                        <a:rPr>
                          <a:uFill>
                            <a:solidFill/>
                          </a:uFill>
                        </a:rPr>
                        <a:t>satisfies </a:t>
                      </a:r>
                      <a:r>
                        <a:rPr i="1">
                          <a:uFill>
                            <a:solidFill/>
                          </a:uFill>
                          <a:latin typeface="Times"/>
                          <a:ea typeface="Times"/>
                          <a:cs typeface="Times"/>
                          <a:sym typeface="Times"/>
                        </a:rPr>
                        <a:t>Ax = b </a:t>
                      </a:r>
                      <a:r>
                        <a:rPr>
                          <a:uFill>
                            <a:solidFill/>
                          </a:uFill>
                        </a:rPr>
                        <a:t>?</a:t>
                      </a:r>
                    </a:p>
                  </a:txBody>
                  <a:tcPr marL="0" marR="0" marT="0" marB="0" anchor="ctr" horzOverflow="overflow"/>
                </a:tc>
                <a:tc>
                  <a:txBody>
                    <a:bodyPr/>
                    <a:lstStyle/>
                    <a:p>
                      <a:pPr marL="58702" marR="58702" lvl="0" defTabSz="1295400">
                        <a:lnSpc>
                          <a:spcPct val="140000"/>
                        </a:lnSpc>
                        <a:tabLst/>
                        <a:defRPr sz="1800"/>
                      </a:pPr>
                      <a:r>
                        <a:rPr>
                          <a:uFill>
                            <a:solidFill/>
                          </a:uFill>
                        </a:rPr>
                        <a:t>Gauss-Edmonds elimination</a:t>
                      </a:r>
                    </a:p>
                  </a:txBody>
                  <a:tcPr marL="0" marR="0" marT="0" marB="0" anchor="ctr" horzOverflow="overflow"/>
                </a:tc>
                <a:tc>
                  <a:txBody>
                    <a:bodyPr/>
                    <a:lstStyle/>
                    <a:p>
                      <a:pPr marL="58702" marR="58702" lvl="0" defTabSz="1295400">
                        <a:lnSpc>
                          <a:spcPct val="130000"/>
                        </a:lnSpc>
                        <a:tabLst/>
                        <a:defRPr sz="1800">
                          <a:uFill>
                            <a:solidFill/>
                          </a:uFill>
                        </a:defRPr>
                      </a:pPr>
                      <a:endParaRPr/>
                    </a:p>
                  </a:txBody>
                  <a:tcPr marL="50800" marR="50800" marT="50800" marB="50800" anchor="ctr" horzOverflow="overflow"/>
                </a:tc>
                <a:tc>
                  <a:txBody>
                    <a:bodyPr/>
                    <a:lstStyle/>
                    <a:p>
                      <a:pPr marL="58702" marR="58702" lvl="0" defTabSz="1295400">
                        <a:lnSpc>
                          <a:spcPct val="130000"/>
                        </a:lnSpc>
                        <a:tabLst/>
                        <a:defRPr sz="1800">
                          <a:uFill>
                            <a:solidFill/>
                          </a:uFill>
                        </a:defRPr>
                      </a:pPr>
                      <a:endParaRPr/>
                    </a:p>
                  </a:txBody>
                  <a:tcPr marL="50800" marR="50800" marT="50800" marB="50800" anchor="ctr" horzOverflow="overflow">
                    <a:lnR w="28575">
                      <a:miter lim="400000"/>
                    </a:lnR>
                  </a:tcPr>
                </a:tc>
              </a:tr>
              <a:tr h="889000">
                <a:tc>
                  <a:txBody>
                    <a:bodyPr/>
                    <a:lstStyle/>
                    <a:p>
                      <a:pPr marL="58702" marR="58702" lvl="0" defTabSz="1295400">
                        <a:lnSpc>
                          <a:spcPct val="130000"/>
                        </a:lnSpc>
                        <a:tabLst/>
                        <a:defRPr sz="1800"/>
                      </a:pPr>
                      <a:r>
                        <a:rPr sz="2200" cap="small">
                          <a:solidFill>
                            <a:srgbClr val="003F83"/>
                          </a:solidFill>
                          <a:uFill>
                            <a:solidFill/>
                          </a:uFill>
                        </a:rPr>
                        <a:t>St-Conn</a:t>
                      </a:r>
                    </a:p>
                  </a:txBody>
                  <a:tcPr marL="50800" marR="50800" marT="50800" marB="50800" anchor="ctr" horzOverflow="overflow">
                    <a:lnL w="28575">
                      <a:miter lim="400000"/>
                    </a:lnL>
                    <a:lnB w="28575">
                      <a:miter lim="400000"/>
                    </a:lnB>
                  </a:tcPr>
                </a:tc>
                <a:tc>
                  <a:txBody>
                    <a:bodyPr/>
                    <a:lstStyle/>
                    <a:p>
                      <a:pPr marL="58702" marR="58702" lvl="0" defTabSz="1295400">
                        <a:lnSpc>
                          <a:spcPct val="110000"/>
                        </a:lnSpc>
                        <a:tabLst/>
                        <a:defRPr sz="1800"/>
                      </a:pPr>
                      <a:r>
                        <a:rPr>
                          <a:uFill>
                            <a:solidFill/>
                          </a:uFill>
                        </a:rPr>
                        <a:t>Is there a path between </a:t>
                      </a:r>
                      <a:r>
                        <a:rPr i="1">
                          <a:uFill>
                            <a:solidFill/>
                          </a:uFill>
                          <a:latin typeface="Times"/>
                          <a:ea typeface="Times"/>
                          <a:cs typeface="Times"/>
                          <a:sym typeface="Times"/>
                        </a:rPr>
                        <a:t>s</a:t>
                      </a:r>
                      <a:br>
                        <a:rPr i="1">
                          <a:uFill>
                            <a:solidFill/>
                          </a:uFill>
                          <a:latin typeface="Times"/>
                          <a:ea typeface="Times"/>
                          <a:cs typeface="Times"/>
                          <a:sym typeface="Times"/>
                        </a:rPr>
                      </a:br>
                      <a:r>
                        <a:rPr i="1">
                          <a:uFill>
                            <a:solidFill/>
                          </a:uFill>
                          <a:latin typeface="Times"/>
                          <a:ea typeface="Times"/>
                          <a:cs typeface="Times"/>
                          <a:sym typeface="Times"/>
                        </a:rPr>
                        <a:t>a</a:t>
                      </a:r>
                      <a:r>
                        <a:rPr>
                          <a:uFill>
                            <a:solidFill/>
                          </a:uFill>
                        </a:rPr>
                        <a:t>nd </a:t>
                      </a:r>
                      <a:r>
                        <a:rPr i="1">
                          <a:uFill>
                            <a:solidFill/>
                          </a:uFill>
                          <a:latin typeface="Times"/>
                          <a:ea typeface="Times"/>
                          <a:cs typeface="Times"/>
                          <a:sym typeface="Times"/>
                        </a:rPr>
                        <a:t>t</a:t>
                      </a:r>
                      <a:r>
                        <a:rPr>
                          <a:uFill>
                            <a:solidFill/>
                          </a:uFill>
                        </a:rPr>
                        <a:t> in a graph </a:t>
                      </a:r>
                      <a:r>
                        <a:rPr i="1">
                          <a:uFill>
                            <a:solidFill/>
                          </a:uFill>
                          <a:latin typeface="Times"/>
                          <a:ea typeface="Times"/>
                          <a:cs typeface="Times"/>
                          <a:sym typeface="Times"/>
                        </a:rPr>
                        <a:t>G </a:t>
                      </a:r>
                      <a:r>
                        <a:rPr>
                          <a:uFill>
                            <a:solidFill/>
                          </a:uFill>
                        </a:rPr>
                        <a:t>?</a:t>
                      </a:r>
                    </a:p>
                  </a:txBody>
                  <a:tcPr marL="0" marR="0" marT="0" marB="0" anchor="ctr" horzOverflow="overflow">
                    <a:lnB w="28575">
                      <a:miter lim="400000"/>
                    </a:lnB>
                  </a:tcPr>
                </a:tc>
                <a:tc>
                  <a:txBody>
                    <a:bodyPr/>
                    <a:lstStyle/>
                    <a:p>
                      <a:pPr marL="58702" marR="58702" lvl="0" defTabSz="1295400">
                        <a:lnSpc>
                          <a:spcPct val="140000"/>
                        </a:lnSpc>
                        <a:tabLst/>
                        <a:defRPr sz="1800"/>
                      </a:pPr>
                      <a:r>
                        <a:rPr>
                          <a:uFill>
                            <a:solidFill/>
                          </a:uFill>
                        </a:rPr>
                        <a:t>depth-first search
(Theseus)</a:t>
                      </a:r>
                    </a:p>
                  </a:txBody>
                  <a:tcPr marL="0" marR="0" marT="0" marB="0" anchor="ctr" horzOverflow="overflow">
                    <a:lnB w="28575">
                      <a:miter lim="400000"/>
                    </a:lnB>
                  </a:tcPr>
                </a:tc>
                <a:tc>
                  <a:txBody>
                    <a:bodyPr/>
                    <a:lstStyle/>
                    <a:p>
                      <a:pPr marL="58702" marR="58702" lvl="0" defTabSz="1295400">
                        <a:lnSpc>
                          <a:spcPct val="130000"/>
                        </a:lnSpc>
                        <a:tabLst/>
                        <a:defRPr sz="1800">
                          <a:uFill>
                            <a:solidFill/>
                          </a:uFill>
                        </a:defRPr>
                      </a:pPr>
                      <a:endParaRPr/>
                    </a:p>
                  </a:txBody>
                  <a:tcPr marL="50800" marR="50800" marT="50800" marB="50800" anchor="ctr" horzOverflow="overflow">
                    <a:lnB w="28575">
                      <a:miter lim="400000"/>
                    </a:lnB>
                  </a:tcPr>
                </a:tc>
                <a:tc>
                  <a:txBody>
                    <a:bodyPr/>
                    <a:lstStyle/>
                    <a:p>
                      <a:pPr marL="58702" marR="58702" lvl="0" defTabSz="1295400">
                        <a:lnSpc>
                          <a:spcPct val="130000"/>
                        </a:lnSpc>
                        <a:tabLst/>
                        <a:defRPr sz="1800">
                          <a:uFill>
                            <a:solidFill/>
                          </a:uFill>
                        </a:defRPr>
                      </a:pPr>
                      <a:endParaRPr/>
                    </a:p>
                  </a:txBody>
                  <a:tcPr marL="50800" marR="50800" marT="50800" marB="50800" anchor="ctr" horzOverflow="overflow">
                    <a:lnR w="28575">
                      <a:miter lim="400000"/>
                    </a:lnR>
                    <a:lnB w="28575">
                      <a:miter lim="400000"/>
                    </a:lnB>
                  </a:tcPr>
                </a:tc>
              </a:tr>
            </a:tbl>
          </a:graphicData>
        </a:graphic>
      </p:graphicFrame>
      <p:sp>
        <p:nvSpPr>
          <p:cNvPr id="83" name="Shape 83"/>
          <p:cNvSpPr>
            <a:spLocks noGrp="1"/>
          </p:cNvSpPr>
          <p:nvPr>
            <p:ph type="sldNum" sz="quarter" idx="2"/>
          </p:nvPr>
        </p:nvSpPr>
        <p:spPr>
          <a:xfrm>
            <a:off x="12404115" y="9347200"/>
            <a:ext cx="185370" cy="215951"/>
          </a:xfrm>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5</a:t>
            </a:fld>
            <a:endParaRPr sz="1200"/>
          </a:p>
        </p:txBody>
      </p:sp>
      <p:cxnSp>
        <p:nvCxnSpPr>
          <p:cNvPr id="84" name="Connector 84"/>
          <p:cNvCxnSpPr>
            <a:stCxn id="88" idx="0"/>
            <a:endCxn id="86" idx="0"/>
          </p:cNvCxnSpPr>
          <p:nvPr/>
        </p:nvCxnSpPr>
        <p:spPr>
          <a:xfrm flipH="1">
            <a:off x="9194800" y="8102600"/>
            <a:ext cx="406401" cy="266701"/>
          </a:xfrm>
          <a:prstGeom prst="straightConnector1">
            <a:avLst/>
          </a:prstGeom>
          <a:ln w="25400" cap="sq">
            <a:solidFill>
              <a:srgbClr val="929292"/>
            </a:solidFill>
            <a:miter lim="400000"/>
          </a:ln>
        </p:spPr>
      </p:cxnSp>
      <p:cxnSp>
        <p:nvCxnSpPr>
          <p:cNvPr id="85" name="Connector 85"/>
          <p:cNvCxnSpPr>
            <a:stCxn id="86" idx="0"/>
            <a:endCxn id="92" idx="0"/>
          </p:cNvCxnSpPr>
          <p:nvPr/>
        </p:nvCxnSpPr>
        <p:spPr>
          <a:xfrm>
            <a:off x="9194800" y="8369300"/>
            <a:ext cx="406401" cy="165101"/>
          </a:xfrm>
          <a:prstGeom prst="straightConnector1">
            <a:avLst/>
          </a:prstGeom>
          <a:ln w="25400" cap="sq">
            <a:solidFill>
              <a:srgbClr val="929292"/>
            </a:solidFill>
            <a:miter lim="400000"/>
          </a:ln>
        </p:spPr>
      </p:cxnSp>
      <p:sp>
        <p:nvSpPr>
          <p:cNvPr id="86" name="Shape 86"/>
          <p:cNvSpPr/>
          <p:nvPr/>
        </p:nvSpPr>
        <p:spPr>
          <a:xfrm>
            <a:off x="9118599" y="82930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48AA">
              <a:alpha val="50000"/>
            </a:srgbClr>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87" name="Connector 87"/>
          <p:cNvCxnSpPr>
            <a:stCxn id="88" idx="0"/>
            <a:endCxn id="94" idx="0"/>
          </p:cNvCxnSpPr>
          <p:nvPr/>
        </p:nvCxnSpPr>
        <p:spPr>
          <a:xfrm>
            <a:off x="9601200" y="8102600"/>
            <a:ext cx="406401" cy="431801"/>
          </a:xfrm>
          <a:prstGeom prst="straightConnector1">
            <a:avLst/>
          </a:prstGeom>
          <a:ln w="25400" cap="sq">
            <a:solidFill>
              <a:srgbClr val="929292"/>
            </a:solidFill>
            <a:miter lim="400000"/>
          </a:ln>
        </p:spPr>
      </p:cxnSp>
      <p:sp>
        <p:nvSpPr>
          <p:cNvPr id="88" name="Shape 88"/>
          <p:cNvSpPr/>
          <p:nvPr/>
        </p:nvSpPr>
        <p:spPr>
          <a:xfrm>
            <a:off x="9524999" y="80263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89" name="Connector 89"/>
          <p:cNvCxnSpPr>
            <a:stCxn id="91" idx="0"/>
            <a:endCxn id="95" idx="0"/>
          </p:cNvCxnSpPr>
          <p:nvPr/>
        </p:nvCxnSpPr>
        <p:spPr>
          <a:xfrm>
            <a:off x="10007600" y="8102600"/>
            <a:ext cx="431801" cy="215901"/>
          </a:xfrm>
          <a:prstGeom prst="straightConnector1">
            <a:avLst/>
          </a:prstGeom>
          <a:ln w="25400" cap="sq">
            <a:solidFill>
              <a:srgbClr val="929292"/>
            </a:solidFill>
            <a:miter lim="400000"/>
          </a:ln>
        </p:spPr>
      </p:cxnSp>
      <p:cxnSp>
        <p:nvCxnSpPr>
          <p:cNvPr id="90" name="Connector 90"/>
          <p:cNvCxnSpPr>
            <a:stCxn id="91" idx="0"/>
            <a:endCxn id="94" idx="0"/>
          </p:cNvCxnSpPr>
          <p:nvPr/>
        </p:nvCxnSpPr>
        <p:spPr>
          <a:xfrm>
            <a:off x="10007600" y="8102600"/>
            <a:ext cx="1" cy="431801"/>
          </a:xfrm>
          <a:prstGeom prst="straightConnector1">
            <a:avLst/>
          </a:prstGeom>
          <a:ln w="25400" cap="sq">
            <a:solidFill>
              <a:srgbClr val="929292"/>
            </a:solidFill>
            <a:miter lim="400000"/>
          </a:ln>
        </p:spPr>
      </p:cxnSp>
      <p:sp>
        <p:nvSpPr>
          <p:cNvPr id="91" name="Shape 91"/>
          <p:cNvSpPr/>
          <p:nvPr/>
        </p:nvSpPr>
        <p:spPr>
          <a:xfrm>
            <a:off x="9931399" y="80263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92" name="Shape 92"/>
          <p:cNvSpPr/>
          <p:nvPr/>
        </p:nvSpPr>
        <p:spPr>
          <a:xfrm>
            <a:off x="9524999" y="84581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93" name="Connector 93"/>
          <p:cNvCxnSpPr>
            <a:stCxn id="95" idx="0"/>
            <a:endCxn id="94" idx="0"/>
          </p:cNvCxnSpPr>
          <p:nvPr/>
        </p:nvCxnSpPr>
        <p:spPr>
          <a:xfrm flipH="1">
            <a:off x="10007600" y="8318500"/>
            <a:ext cx="431801" cy="215901"/>
          </a:xfrm>
          <a:prstGeom prst="straightConnector1">
            <a:avLst/>
          </a:prstGeom>
          <a:ln w="25400" cap="sq">
            <a:solidFill>
              <a:srgbClr val="929292"/>
            </a:solidFill>
            <a:miter lim="400000"/>
          </a:ln>
        </p:spPr>
      </p:cxnSp>
      <p:sp>
        <p:nvSpPr>
          <p:cNvPr id="94" name="Shape 94"/>
          <p:cNvSpPr/>
          <p:nvPr/>
        </p:nvSpPr>
        <p:spPr>
          <a:xfrm>
            <a:off x="9931399" y="84581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95" name="Shape 95"/>
          <p:cNvSpPr/>
          <p:nvPr/>
        </p:nvSpPr>
        <p:spPr>
          <a:xfrm>
            <a:off x="10363199" y="82422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48AA">
              <a:alpha val="50000"/>
            </a:srgbClr>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96" name="Connector 96"/>
          <p:cNvCxnSpPr>
            <a:stCxn id="99" idx="0"/>
            <a:endCxn id="98" idx="0"/>
          </p:cNvCxnSpPr>
          <p:nvPr/>
        </p:nvCxnSpPr>
        <p:spPr>
          <a:xfrm flipH="1">
            <a:off x="10833100" y="8064500"/>
            <a:ext cx="406401" cy="266701"/>
          </a:xfrm>
          <a:prstGeom prst="straightConnector1">
            <a:avLst/>
          </a:prstGeom>
          <a:ln w="25400" cap="sq">
            <a:solidFill>
              <a:srgbClr val="929292"/>
            </a:solidFill>
            <a:miter lim="400000"/>
          </a:ln>
        </p:spPr>
      </p:cxnSp>
      <p:cxnSp>
        <p:nvCxnSpPr>
          <p:cNvPr id="97" name="Connector 97"/>
          <p:cNvCxnSpPr>
            <a:stCxn id="98" idx="0"/>
            <a:endCxn id="103" idx="0"/>
          </p:cNvCxnSpPr>
          <p:nvPr/>
        </p:nvCxnSpPr>
        <p:spPr>
          <a:xfrm>
            <a:off x="10833100" y="8331200"/>
            <a:ext cx="406401" cy="165101"/>
          </a:xfrm>
          <a:prstGeom prst="straightConnector1">
            <a:avLst/>
          </a:prstGeom>
          <a:ln w="25400" cap="sq">
            <a:solidFill>
              <a:srgbClr val="929292"/>
            </a:solidFill>
            <a:miter lim="400000"/>
          </a:ln>
        </p:spPr>
      </p:cxnSp>
      <p:sp>
        <p:nvSpPr>
          <p:cNvPr id="98" name="Shape 98"/>
          <p:cNvSpPr/>
          <p:nvPr/>
        </p:nvSpPr>
        <p:spPr>
          <a:xfrm>
            <a:off x="10756899" y="82549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48AA">
              <a:alpha val="50000"/>
            </a:srgbClr>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99" name="Shape 99"/>
          <p:cNvSpPr/>
          <p:nvPr/>
        </p:nvSpPr>
        <p:spPr>
          <a:xfrm>
            <a:off x="11163299" y="79882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100" name="Connector 100"/>
          <p:cNvCxnSpPr>
            <a:stCxn id="102" idx="0"/>
            <a:endCxn id="106" idx="0"/>
          </p:cNvCxnSpPr>
          <p:nvPr/>
        </p:nvCxnSpPr>
        <p:spPr>
          <a:xfrm>
            <a:off x="11645900" y="8064500"/>
            <a:ext cx="431801" cy="215901"/>
          </a:xfrm>
          <a:prstGeom prst="straightConnector1">
            <a:avLst/>
          </a:prstGeom>
          <a:ln w="25400" cap="sq">
            <a:solidFill>
              <a:srgbClr val="929292"/>
            </a:solidFill>
            <a:miter lim="400000"/>
          </a:ln>
        </p:spPr>
      </p:cxnSp>
      <p:cxnSp>
        <p:nvCxnSpPr>
          <p:cNvPr id="101" name="Connector 101"/>
          <p:cNvCxnSpPr>
            <a:stCxn id="102" idx="0"/>
            <a:endCxn id="105" idx="0"/>
          </p:cNvCxnSpPr>
          <p:nvPr/>
        </p:nvCxnSpPr>
        <p:spPr>
          <a:xfrm>
            <a:off x="11645900" y="8064500"/>
            <a:ext cx="1" cy="431801"/>
          </a:xfrm>
          <a:prstGeom prst="straightConnector1">
            <a:avLst/>
          </a:prstGeom>
          <a:ln w="25400" cap="sq">
            <a:solidFill>
              <a:srgbClr val="929292"/>
            </a:solidFill>
            <a:miter lim="400000"/>
          </a:ln>
        </p:spPr>
      </p:cxnSp>
      <p:sp>
        <p:nvSpPr>
          <p:cNvPr id="102" name="Shape 102"/>
          <p:cNvSpPr/>
          <p:nvPr/>
        </p:nvSpPr>
        <p:spPr>
          <a:xfrm>
            <a:off x="11569699" y="79882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103" name="Shape 103"/>
          <p:cNvSpPr/>
          <p:nvPr/>
        </p:nvSpPr>
        <p:spPr>
          <a:xfrm>
            <a:off x="11163299" y="84200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cxnSp>
        <p:nvCxnSpPr>
          <p:cNvPr id="104" name="Connector 104"/>
          <p:cNvCxnSpPr>
            <a:stCxn id="106" idx="0"/>
            <a:endCxn id="105" idx="0"/>
          </p:cNvCxnSpPr>
          <p:nvPr/>
        </p:nvCxnSpPr>
        <p:spPr>
          <a:xfrm flipH="1">
            <a:off x="11645900" y="8280400"/>
            <a:ext cx="431801" cy="215901"/>
          </a:xfrm>
          <a:prstGeom prst="straightConnector1">
            <a:avLst/>
          </a:prstGeom>
          <a:ln w="25400" cap="sq">
            <a:solidFill>
              <a:srgbClr val="929292"/>
            </a:solidFill>
            <a:miter lim="400000"/>
          </a:ln>
        </p:spPr>
      </p:cxnSp>
      <p:sp>
        <p:nvSpPr>
          <p:cNvPr id="105" name="Shape 105"/>
          <p:cNvSpPr/>
          <p:nvPr/>
        </p:nvSpPr>
        <p:spPr>
          <a:xfrm>
            <a:off x="11569699" y="84200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
        <p:nvSpPr>
          <p:cNvPr id="106" name="Shape 106"/>
          <p:cNvSpPr/>
          <p:nvPr/>
        </p:nvSpPr>
        <p:spPr>
          <a:xfrm>
            <a:off x="12001499" y="8204199"/>
            <a:ext cx="152402" cy="1524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48AA">
              <a:alpha val="50000"/>
            </a:srgbClr>
          </a:solidFill>
          <a:ln w="12700">
            <a:miter lim="400000"/>
          </a:ln>
        </p:spPr>
        <p:txBody>
          <a:bodyPr lIns="139700" tIns="139700" rIns="139700" bIns="139700" anchor="ctr"/>
          <a:lstStyle/>
          <a:p>
            <a:pPr marL="61411" marR="61411" lvl="0" algn="l" defTabSz="457200">
              <a:buFont typeface="Helvetica"/>
              <a:tabLst>
                <a:tab pos="1066800" algn="l"/>
              </a:tabLst>
              <a:defRPr sz="2200">
                <a:solidFill>
                  <a:srgbClr val="000000"/>
                </a:solidFill>
              </a:defRPr>
            </a:pPr>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1" name="Shape 961"/>
          <p:cNvSpPr>
            <a:spLocks noGrp="1"/>
          </p:cNvSpPr>
          <p:nvPr>
            <p:ph type="title"/>
          </p:nvPr>
        </p:nvSpPr>
        <p:spPr>
          <a:prstGeom prst="rect">
            <a:avLst/>
          </a:prstGeom>
        </p:spPr>
        <p:txBody>
          <a:bodyPr/>
          <a:lstStyle>
            <a:lvl1pPr>
              <a:tabLst>
                <a:tab pos="1244600" algn="l"/>
              </a:tabLst>
            </a:lvl1pPr>
          </a:lstStyle>
          <a:p>
            <a:pPr lvl="0">
              <a:defRPr sz="1800"/>
            </a:pPr>
            <a:r>
              <a:rPr sz="2800"/>
              <a:t>Good characterizations</a:t>
            </a:r>
          </a:p>
        </p:txBody>
      </p:sp>
      <p:sp>
        <p:nvSpPr>
          <p:cNvPr id="962" name="Shape 962"/>
          <p:cNvSpPr>
            <a:spLocks noGrp="1"/>
          </p:cNvSpPr>
          <p:nvPr>
            <p:ph type="body" idx="1"/>
          </p:nvPr>
        </p:nvSpPr>
        <p:spPr>
          <a:prstGeom prst="rect">
            <a:avLst/>
          </a:prstGeom>
        </p:spPr>
        <p:txBody>
          <a:bodyPr/>
          <a:lstStyle/>
          <a:p>
            <a:pPr lvl="0">
              <a:tabLst>
                <a:tab pos="1244600" algn="l"/>
              </a:tabLst>
            </a:pPr>
            <a:endParaRPr/>
          </a:p>
        </p:txBody>
      </p:sp>
      <p:sp>
        <p:nvSpPr>
          <p:cNvPr id="963" name="Shape 96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50</a:t>
            </a:fld>
            <a:endParaRPr sz="1200"/>
          </a:p>
        </p:txBody>
      </p:sp>
      <p:pic>
        <p:nvPicPr>
          <p:cNvPr id="964" name="np-edmonds.pdf"/>
          <p:cNvPicPr/>
          <p:nvPr/>
        </p:nvPicPr>
        <p:blipFill>
          <a:blip r:embed="rId2">
            <a:extLst/>
          </a:blip>
          <a:srcRect l="50014" t="52551" r="3282" b="28082"/>
          <a:stretch>
            <a:fillRect/>
          </a:stretch>
        </p:blipFill>
        <p:spPr>
          <a:xfrm>
            <a:off x="1779981" y="3048000"/>
            <a:ext cx="9017001" cy="48387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6" name="Shape 966"/>
          <p:cNvSpPr>
            <a:spLocks noGrp="1"/>
          </p:cNvSpPr>
          <p:nvPr>
            <p:ph type="title"/>
          </p:nvPr>
        </p:nvSpPr>
        <p:spPr>
          <a:prstGeom prst="rect">
            <a:avLst/>
          </a:prstGeom>
        </p:spPr>
        <p:txBody>
          <a:bodyPr/>
          <a:lstStyle>
            <a:lvl1pPr>
              <a:tabLst>
                <a:tab pos="1244600" algn="l"/>
              </a:tabLst>
            </a:lvl1pPr>
          </a:lstStyle>
          <a:p>
            <a:pPr lvl="0">
              <a:defRPr sz="1800"/>
            </a:pPr>
            <a:r>
              <a:rPr sz="2800"/>
              <a:t>Good characterizations</a:t>
            </a:r>
          </a:p>
        </p:txBody>
      </p:sp>
      <p:sp>
        <p:nvSpPr>
          <p:cNvPr id="967" name="Shape 967"/>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Observation.  </a:t>
            </a:r>
            <a:r>
              <a:rPr sz="2400" b="1">
                <a:latin typeface="Lucida Grande"/>
                <a:ea typeface="Lucida Grande"/>
                <a:cs typeface="Lucida Grande"/>
                <a:sym typeface="Lucida Grande"/>
              </a:rPr>
              <a:t>P</a:t>
            </a:r>
            <a:r>
              <a:rPr sz="2400">
                <a:latin typeface="Times"/>
                <a:ea typeface="Times"/>
                <a:cs typeface="Times"/>
                <a:sym typeface="Times"/>
              </a:rPr>
              <a:t> ⊆  </a:t>
            </a:r>
            <a:r>
              <a:rPr sz="2400" b="1">
                <a:latin typeface="Lucida Grande"/>
                <a:ea typeface="Lucida Grande"/>
                <a:cs typeface="Lucida Grande"/>
                <a:sym typeface="Lucida Grande"/>
              </a:rPr>
              <a:t>NP</a:t>
            </a:r>
            <a:r>
              <a:rPr sz="2400">
                <a:latin typeface="Times"/>
                <a:ea typeface="Times"/>
                <a:cs typeface="Times"/>
                <a:sym typeface="Times"/>
              </a:rPr>
              <a:t>  </a:t>
            </a:r>
            <a:r>
              <a:rPr sz="2600">
                <a:uFill>
                  <a:solidFill/>
                </a:uFill>
                <a:latin typeface="Times"/>
                <a:ea typeface="Times"/>
                <a:cs typeface="Times"/>
                <a:sym typeface="Times"/>
              </a:rPr>
              <a:t>∩</a:t>
            </a:r>
            <a:r>
              <a:rPr sz="2400">
                <a:latin typeface="Times"/>
                <a:ea typeface="Times"/>
                <a:cs typeface="Times"/>
                <a:sym typeface="Times"/>
              </a:rPr>
              <a:t> </a:t>
            </a:r>
            <a:r>
              <a:rPr sz="2400"/>
              <a:t> </a:t>
            </a:r>
            <a:r>
              <a:rPr sz="2400" b="1">
                <a:latin typeface="Lucida Grande"/>
                <a:ea typeface="Lucida Grande"/>
                <a:cs typeface="Lucida Grande"/>
                <a:sym typeface="Lucida Grande"/>
              </a:rPr>
              <a:t>co-NP</a:t>
            </a:r>
            <a:r>
              <a:rPr sz="2400"/>
              <a:t>.</a:t>
            </a:r>
            <a:endParaRPr sz="2400">
              <a:solidFill>
                <a:srgbClr val="0048AA"/>
              </a:solidFill>
            </a:endParaRPr>
          </a:p>
          <a:p>
            <a:pPr lvl="1">
              <a:tabLst>
                <a:tab pos="1244600" algn="l"/>
              </a:tabLst>
              <a:defRPr sz="1800"/>
            </a:pPr>
            <a:r>
              <a:rPr sz="2400"/>
              <a:t>Proof of max-flow min-cut theorem led to stronger result that max-flow and min-cut are in </a:t>
            </a:r>
            <a:r>
              <a:rPr sz="2400" b="1">
                <a:latin typeface="Lucida Grande"/>
                <a:ea typeface="Lucida Grande"/>
                <a:cs typeface="Lucida Grande"/>
                <a:sym typeface="Lucida Grande"/>
              </a:rPr>
              <a:t>P</a:t>
            </a:r>
            <a:r>
              <a:rPr sz="2400"/>
              <a:t>.</a:t>
            </a:r>
          </a:p>
          <a:p>
            <a:pPr lvl="1">
              <a:tabLst>
                <a:tab pos="1244600" algn="l"/>
              </a:tabLst>
              <a:defRPr sz="1800"/>
            </a:pPr>
            <a:r>
              <a:rPr sz="2400"/>
              <a:t>Sometimes finding a good characterization seems easier than finding an efficient algorithm.</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Fundamental open question. </a:t>
            </a:r>
            <a:r>
              <a:rPr sz="2400"/>
              <a:t> Does </a:t>
            </a:r>
            <a:r>
              <a:rPr sz="2400" b="1">
                <a:latin typeface="Lucida Grande"/>
                <a:ea typeface="Lucida Grande"/>
                <a:cs typeface="Lucida Grande"/>
                <a:sym typeface="Lucida Grande"/>
              </a:rPr>
              <a:t>P</a:t>
            </a:r>
            <a:r>
              <a:rPr sz="2400"/>
              <a:t> = </a:t>
            </a:r>
            <a:r>
              <a:rPr sz="2400" b="1">
                <a:latin typeface="Lucida Grande"/>
                <a:ea typeface="Lucida Grande"/>
                <a:cs typeface="Lucida Grande"/>
                <a:sym typeface="Lucida Grande"/>
              </a:rPr>
              <a:t>NP</a:t>
            </a:r>
            <a:r>
              <a:rPr sz="2400"/>
              <a:t>  </a:t>
            </a:r>
            <a:r>
              <a:rPr sz="2600">
                <a:uFill>
                  <a:solidFill/>
                </a:uFill>
                <a:latin typeface="Times"/>
                <a:ea typeface="Times"/>
                <a:cs typeface="Times"/>
                <a:sym typeface="Times"/>
              </a:rPr>
              <a:t>∩</a:t>
            </a:r>
            <a:r>
              <a:rPr sz="2400"/>
              <a:t>  </a:t>
            </a:r>
            <a:r>
              <a:rPr sz="2400" b="1">
                <a:latin typeface="Lucida Grande"/>
                <a:ea typeface="Lucida Grande"/>
                <a:cs typeface="Lucida Grande"/>
                <a:sym typeface="Lucida Grande"/>
              </a:rPr>
              <a:t>co-NP</a:t>
            </a:r>
            <a:r>
              <a:rPr sz="2400"/>
              <a:t>?</a:t>
            </a:r>
          </a:p>
          <a:p>
            <a:pPr lvl="1">
              <a:tabLst>
                <a:tab pos="1244600" algn="l"/>
              </a:tabLst>
              <a:defRPr sz="1800"/>
            </a:pPr>
            <a:r>
              <a:rPr sz="2400"/>
              <a:t>Mixed opinions.</a:t>
            </a:r>
          </a:p>
          <a:p>
            <a:pPr lvl="1">
              <a:tabLst>
                <a:tab pos="1244600" algn="l"/>
              </a:tabLst>
              <a:defRPr sz="1800"/>
            </a:pPr>
            <a:r>
              <a:rPr sz="2400"/>
              <a:t>Many examples where problem found to have a nontrivial good characterization, but only years later discovered to be in </a:t>
            </a:r>
            <a:r>
              <a:rPr sz="2400" b="1">
                <a:latin typeface="Lucida Grande"/>
                <a:ea typeface="Lucida Grande"/>
                <a:cs typeface="Lucida Grande"/>
                <a:sym typeface="Lucida Grande"/>
              </a:rPr>
              <a:t>P</a:t>
            </a:r>
            <a:r>
              <a:rPr sz="2400"/>
              <a:t>.</a:t>
            </a:r>
          </a:p>
        </p:txBody>
      </p:sp>
      <p:sp>
        <p:nvSpPr>
          <p:cNvPr id="968" name="Shape 96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51</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9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9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9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9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 grpId="1" build="p" bldLvl="5" animBg="1" advAuto="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0" name="Shape 970"/>
          <p:cNvSpPr>
            <a:spLocks noGrp="1"/>
          </p:cNvSpPr>
          <p:nvPr>
            <p:ph type="title"/>
          </p:nvPr>
        </p:nvSpPr>
        <p:spPr>
          <a:prstGeom prst="rect">
            <a:avLst/>
          </a:prstGeom>
        </p:spPr>
        <p:txBody>
          <a:bodyPr/>
          <a:lstStyle/>
          <a:p>
            <a:pPr lvl="0">
              <a:tabLst>
                <a:tab pos="1244600" algn="l"/>
              </a:tabLst>
              <a:defRPr sz="1800"/>
            </a:pPr>
            <a:r>
              <a:rPr sz="2800"/>
              <a:t>Linear programming is in NP </a:t>
            </a:r>
            <a:r>
              <a:rPr sz="2400">
                <a:latin typeface="Symbol"/>
                <a:ea typeface="Symbol"/>
                <a:cs typeface="Symbol"/>
                <a:sym typeface="Symbol"/>
              </a:rPr>
              <a:t>∩</a:t>
            </a:r>
            <a:r>
              <a:rPr sz="2800"/>
              <a:t> co-NP</a:t>
            </a:r>
          </a:p>
        </p:txBody>
      </p:sp>
      <p:sp>
        <p:nvSpPr>
          <p:cNvPr id="971" name="Shape 971"/>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Linear programming.  </a:t>
            </a:r>
            <a:r>
              <a:rPr sz="2400"/>
              <a:t>Given </a:t>
            </a:r>
            <a:r>
              <a:rPr sz="2400" i="1">
                <a:latin typeface="Times"/>
                <a:ea typeface="Times"/>
                <a:cs typeface="Times"/>
                <a:sym typeface="Times"/>
              </a:rPr>
              <a:t>A</a:t>
            </a:r>
            <a:r>
              <a:rPr sz="2400">
                <a:latin typeface="Times"/>
                <a:ea typeface="Times"/>
                <a:cs typeface="Times"/>
                <a:sym typeface="Times"/>
              </a:rPr>
              <a:t> ∈ ℜ</a:t>
            </a:r>
            <a:r>
              <a:rPr sz="2400" i="1" baseline="31999">
                <a:latin typeface="Times"/>
                <a:ea typeface="Times"/>
                <a:cs typeface="Times"/>
                <a:sym typeface="Times"/>
              </a:rPr>
              <a:t>m</a:t>
            </a:r>
            <a:r>
              <a:rPr sz="2400" baseline="31999">
                <a:latin typeface="Times"/>
                <a:ea typeface="Times"/>
                <a:cs typeface="Times"/>
                <a:sym typeface="Times"/>
              </a:rPr>
              <a:t>×</a:t>
            </a:r>
            <a:r>
              <a:rPr sz="2400" i="1" baseline="31999">
                <a:latin typeface="Times"/>
                <a:ea typeface="Times"/>
                <a:cs typeface="Times"/>
                <a:sym typeface="Times"/>
              </a:rPr>
              <a:t>n</a:t>
            </a:r>
            <a:r>
              <a:rPr sz="2400">
                <a:latin typeface="Times"/>
                <a:ea typeface="Times"/>
                <a:cs typeface="Times"/>
                <a:sym typeface="Times"/>
              </a:rPr>
              <a:t>,  </a:t>
            </a:r>
            <a:r>
              <a:rPr sz="2400" i="1">
                <a:latin typeface="Times"/>
                <a:ea typeface="Times"/>
                <a:cs typeface="Times"/>
                <a:sym typeface="Times"/>
              </a:rPr>
              <a:t>b</a:t>
            </a:r>
            <a:r>
              <a:rPr sz="2400">
                <a:latin typeface="Times"/>
                <a:ea typeface="Times"/>
                <a:cs typeface="Times"/>
                <a:sym typeface="Times"/>
              </a:rPr>
              <a:t> ∈ ℜ</a:t>
            </a:r>
            <a:r>
              <a:rPr sz="2400" i="1" baseline="31999">
                <a:latin typeface="Times"/>
                <a:ea typeface="Times"/>
                <a:cs typeface="Times"/>
                <a:sym typeface="Times"/>
              </a:rPr>
              <a:t>m</a:t>
            </a:r>
            <a:r>
              <a:rPr sz="2400">
                <a:latin typeface="Times"/>
                <a:ea typeface="Times"/>
                <a:cs typeface="Times"/>
                <a:sym typeface="Times"/>
              </a:rPr>
              <a:t>,  </a:t>
            </a:r>
            <a:r>
              <a:rPr sz="2400" i="1">
                <a:latin typeface="Times"/>
                <a:ea typeface="Times"/>
                <a:cs typeface="Times"/>
                <a:sym typeface="Times"/>
              </a:rPr>
              <a:t>c</a:t>
            </a:r>
            <a:r>
              <a:rPr sz="2400">
                <a:latin typeface="Times"/>
                <a:ea typeface="Times"/>
                <a:cs typeface="Times"/>
                <a:sym typeface="Times"/>
              </a:rPr>
              <a:t> ∈ ℜ</a:t>
            </a:r>
            <a:r>
              <a:rPr sz="2400" i="1" baseline="31999">
                <a:latin typeface="Times"/>
                <a:ea typeface="Times"/>
                <a:cs typeface="Times"/>
                <a:sym typeface="Times"/>
              </a:rPr>
              <a:t>n</a:t>
            </a:r>
            <a:r>
              <a:rPr sz="2400">
                <a:latin typeface="Times"/>
                <a:ea typeface="Times"/>
                <a:cs typeface="Times"/>
                <a:sym typeface="Times"/>
              </a:rPr>
              <a:t>,  </a:t>
            </a:r>
            <a:r>
              <a:rPr sz="2400"/>
              <a:t>and </a:t>
            </a:r>
            <a:r>
              <a:rPr sz="2400">
                <a:latin typeface="Times"/>
                <a:ea typeface="Times"/>
                <a:cs typeface="Times"/>
                <a:sym typeface="Times"/>
              </a:rPr>
              <a:t>α ∈ ℜ</a:t>
            </a:r>
            <a:r>
              <a:rPr sz="2400"/>
              <a:t>, does there exist </a:t>
            </a:r>
            <a:r>
              <a:rPr sz="2400" i="1">
                <a:latin typeface="Times"/>
                <a:ea typeface="Times"/>
                <a:cs typeface="Times"/>
                <a:sym typeface="Times"/>
              </a:rPr>
              <a:t>x</a:t>
            </a:r>
            <a:r>
              <a:rPr sz="2400">
                <a:latin typeface="Times"/>
                <a:ea typeface="Times"/>
                <a:cs typeface="Times"/>
                <a:sym typeface="Times"/>
              </a:rPr>
              <a:t> ∈ ℜ</a:t>
            </a:r>
            <a:r>
              <a:rPr sz="2400" i="1" baseline="31999">
                <a:latin typeface="Times"/>
                <a:ea typeface="Times"/>
                <a:cs typeface="Times"/>
                <a:sym typeface="Times"/>
              </a:rPr>
              <a:t>n</a:t>
            </a:r>
            <a:r>
              <a:rPr sz="2400"/>
              <a:t> such that </a:t>
            </a:r>
            <a:r>
              <a:rPr sz="2400" i="1">
                <a:latin typeface="Times"/>
                <a:ea typeface="Times"/>
                <a:cs typeface="Times"/>
                <a:sym typeface="Times"/>
              </a:rPr>
              <a:t>Ax</a:t>
            </a:r>
            <a:r>
              <a:rPr sz="2400">
                <a:latin typeface="Times"/>
                <a:ea typeface="Times"/>
                <a:cs typeface="Times"/>
                <a:sym typeface="Times"/>
              </a:rPr>
              <a:t> ≤ </a:t>
            </a:r>
            <a:r>
              <a:rPr sz="2400" i="1">
                <a:latin typeface="Times"/>
                <a:ea typeface="Times"/>
                <a:cs typeface="Times"/>
                <a:sym typeface="Times"/>
              </a:rPr>
              <a:t>b</a:t>
            </a:r>
            <a:r>
              <a:rPr sz="2400">
                <a:latin typeface="Times"/>
                <a:ea typeface="Times"/>
                <a:cs typeface="Times"/>
                <a:sym typeface="Times"/>
              </a:rPr>
              <a:t>,  </a:t>
            </a:r>
            <a:r>
              <a:rPr sz="2400" i="1">
                <a:latin typeface="Times"/>
                <a:ea typeface="Times"/>
                <a:cs typeface="Times"/>
                <a:sym typeface="Times"/>
              </a:rPr>
              <a:t>x</a:t>
            </a:r>
            <a:r>
              <a:rPr sz="2400">
                <a:latin typeface="Times"/>
                <a:ea typeface="Times"/>
                <a:cs typeface="Times"/>
                <a:sym typeface="Times"/>
              </a:rPr>
              <a:t> ≥ 0  </a:t>
            </a:r>
            <a:r>
              <a:rPr sz="2400"/>
              <a:t>and</a:t>
            </a:r>
            <a:r>
              <a:rPr sz="2400">
                <a:latin typeface="Times"/>
                <a:ea typeface="Times"/>
                <a:cs typeface="Times"/>
                <a:sym typeface="Times"/>
              </a:rPr>
              <a:t>  </a:t>
            </a:r>
            <a:r>
              <a:rPr sz="2400" i="1">
                <a:latin typeface="Times"/>
                <a:ea typeface="Times"/>
                <a:cs typeface="Times"/>
                <a:sym typeface="Times"/>
              </a:rPr>
              <a:t>c</a:t>
            </a:r>
            <a:r>
              <a:rPr sz="2400" baseline="31999">
                <a:latin typeface="Times"/>
                <a:ea typeface="Times"/>
                <a:cs typeface="Times"/>
                <a:sym typeface="Times"/>
              </a:rPr>
              <a:t>T</a:t>
            </a:r>
            <a:r>
              <a:rPr sz="2400">
                <a:latin typeface="Times"/>
                <a:ea typeface="Times"/>
                <a:cs typeface="Times"/>
                <a:sym typeface="Times"/>
              </a:rPr>
              <a:t> </a:t>
            </a:r>
            <a:r>
              <a:rPr sz="2400" i="1">
                <a:latin typeface="Times"/>
                <a:ea typeface="Times"/>
                <a:cs typeface="Times"/>
                <a:sym typeface="Times"/>
              </a:rPr>
              <a:t>x</a:t>
            </a:r>
            <a:r>
              <a:rPr sz="2400">
                <a:latin typeface="Times"/>
                <a:ea typeface="Times"/>
                <a:cs typeface="Times"/>
                <a:sym typeface="Times"/>
              </a:rPr>
              <a:t> ≥ α</a:t>
            </a:r>
            <a:r>
              <a:rPr sz="2400"/>
              <a:t> ? </a:t>
            </a:r>
            <a:br>
              <a:rPr sz="2400"/>
            </a:br>
            <a:endParaRPr sz="2400">
              <a:solidFill>
                <a:srgbClr val="0048AA"/>
              </a:solidFill>
            </a:endParaRPr>
          </a:p>
          <a:p>
            <a:pPr lvl="0">
              <a:tabLst>
                <a:tab pos="1244600" algn="l"/>
              </a:tabLst>
              <a:defRPr sz="1800">
                <a:solidFill>
                  <a:srgbClr val="000000"/>
                </a:solidFill>
              </a:defRPr>
            </a:pPr>
            <a:r>
              <a:rPr sz="2400">
                <a:solidFill>
                  <a:srgbClr val="0048AA"/>
                </a:solidFill>
              </a:rPr>
              <a:t>Theorem.  </a:t>
            </a:r>
            <a:r>
              <a:rPr sz="2400">
                <a:solidFill>
                  <a:srgbClr val="606060"/>
                </a:solidFill>
              </a:rPr>
              <a:t>[Gale-Kuhn-Tucker 1948]</a:t>
            </a:r>
            <a:r>
              <a:rPr sz="2400">
                <a:solidFill>
                  <a:srgbClr val="0048AA"/>
                </a:solidFill>
              </a:rPr>
              <a:t>  </a:t>
            </a:r>
            <a:r>
              <a:rPr sz="2400" cap="small"/>
              <a:t>Linear-Programming</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baseline="-5999"/>
              <a:t> </a:t>
            </a:r>
            <a:r>
              <a:rPr sz="2400"/>
              <a:t> </a:t>
            </a:r>
            <a:r>
              <a:rPr sz="2600">
                <a:uFill>
                  <a:solidFill/>
                </a:uFill>
                <a:latin typeface="Times"/>
                <a:ea typeface="Times"/>
                <a:cs typeface="Times"/>
                <a:sym typeface="Times"/>
              </a:rPr>
              <a:t>∩</a:t>
            </a:r>
            <a:r>
              <a:rPr sz="2400"/>
              <a:t> </a:t>
            </a:r>
            <a:r>
              <a:rPr sz="2400" baseline="-5999"/>
              <a:t> </a:t>
            </a:r>
            <a:r>
              <a:rPr sz="2400" b="1">
                <a:latin typeface="Lucida Grande"/>
                <a:ea typeface="Lucida Grande"/>
                <a:cs typeface="Lucida Grande"/>
                <a:sym typeface="Lucida Grande"/>
              </a:rPr>
              <a:t>co-NP</a:t>
            </a:r>
            <a:r>
              <a:rPr sz="2400"/>
              <a:t>.</a:t>
            </a:r>
            <a:endParaRPr sz="2400">
              <a:solidFill>
                <a:srgbClr val="0048AA"/>
              </a:solidFill>
            </a:endParaRPr>
          </a:p>
          <a:p>
            <a:pPr lvl="0">
              <a:tabLst>
                <a:tab pos="1244600" algn="l"/>
              </a:tabLst>
              <a:defRPr sz="1800">
                <a:solidFill>
                  <a:srgbClr val="000000"/>
                </a:solidFill>
              </a:defRPr>
            </a:pPr>
            <a:r>
              <a:rPr sz="2400">
                <a:solidFill>
                  <a:srgbClr val="0048AA"/>
                </a:solidFill>
              </a:rPr>
              <a:t>Pf sketch.  </a:t>
            </a:r>
            <a:r>
              <a:rPr sz="2400"/>
              <a:t>If (P) and (D) are nonempty, then max = min.</a:t>
            </a:r>
          </a:p>
        </p:txBody>
      </p:sp>
      <p:sp>
        <p:nvSpPr>
          <p:cNvPr id="972" name="Shape 9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52</a:t>
            </a:fld>
            <a:endParaRPr sz="1200"/>
          </a:p>
        </p:txBody>
      </p:sp>
      <p:grpSp>
        <p:nvGrpSpPr>
          <p:cNvPr id="975" name="Group 975"/>
          <p:cNvGrpSpPr/>
          <p:nvPr/>
        </p:nvGrpSpPr>
        <p:grpSpPr>
          <a:xfrm>
            <a:off x="2876141" y="4179776"/>
            <a:ext cx="6964017" cy="1202544"/>
            <a:chOff x="175804" y="188227"/>
            <a:chExt cx="6964015" cy="1202542"/>
          </a:xfrm>
        </p:grpSpPr>
        <p:pic>
          <p:nvPicPr>
            <p:cNvPr id="973" name="image.pdf"/>
            <p:cNvPicPr/>
            <p:nvPr/>
          </p:nvPicPr>
          <p:blipFill>
            <a:blip r:embed="rId3">
              <a:extLst/>
            </a:blip>
            <a:srcRect/>
            <a:stretch>
              <a:fillRect/>
            </a:stretch>
          </p:blipFill>
          <p:spPr>
            <a:xfrm>
              <a:off x="4022158" y="188227"/>
              <a:ext cx="3117662" cy="1202543"/>
            </a:xfrm>
            <a:prstGeom prst="rect">
              <a:avLst/>
            </a:prstGeom>
            <a:ln w="12700" cap="flat">
              <a:noFill/>
              <a:miter lim="400000"/>
            </a:ln>
            <a:effectLst/>
          </p:spPr>
        </p:pic>
        <p:pic>
          <p:nvPicPr>
            <p:cNvPr id="974" name="image.pdf"/>
            <p:cNvPicPr/>
            <p:nvPr/>
          </p:nvPicPr>
          <p:blipFill>
            <a:blip r:embed="rId4">
              <a:extLst/>
            </a:blip>
            <a:srcRect/>
            <a:stretch>
              <a:fillRect/>
            </a:stretch>
          </p:blipFill>
          <p:spPr>
            <a:xfrm>
              <a:off x="175804" y="188279"/>
              <a:ext cx="2978681" cy="1202437"/>
            </a:xfrm>
            <a:prstGeom prst="rect">
              <a:avLst/>
            </a:prstGeom>
            <a:ln w="12700" cap="flat">
              <a:noFill/>
              <a:miter lim="400000"/>
            </a:ln>
            <a:effectLst/>
          </p:spPr>
        </p:pic>
      </p:grpSp>
      <p:pic>
        <p:nvPicPr>
          <p:cNvPr id="976" name="lp-duality.pdf"/>
          <p:cNvPicPr/>
          <p:nvPr/>
        </p:nvPicPr>
        <p:blipFill>
          <a:blip r:embed="rId5">
            <a:extLst/>
          </a:blip>
          <a:srcRect l="13398" t="14141" r="11928" b="51893"/>
          <a:stretch>
            <a:fillRect/>
          </a:stretch>
        </p:blipFill>
        <p:spPr>
          <a:xfrm>
            <a:off x="3721100" y="5930900"/>
            <a:ext cx="5803900" cy="34163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7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97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 grpId="1" build="p" bldLvl="5" animBg="1" advAuto="0"/>
      <p:bldP spid="975" grpId="3" animBg="1" advAuto="0"/>
      <p:bldP spid="976" grpId="2" animBg="1" advAuto="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0" name="Shape 980"/>
          <p:cNvSpPr>
            <a:spLocks noGrp="1"/>
          </p:cNvSpPr>
          <p:nvPr>
            <p:ph type="title"/>
          </p:nvPr>
        </p:nvSpPr>
        <p:spPr>
          <a:prstGeom prst="rect">
            <a:avLst/>
          </a:prstGeom>
        </p:spPr>
        <p:txBody>
          <a:bodyPr/>
          <a:lstStyle/>
          <a:p>
            <a:pPr lvl="0">
              <a:tabLst>
                <a:tab pos="1244600" algn="l"/>
              </a:tabLst>
              <a:defRPr sz="1800"/>
            </a:pPr>
            <a:r>
              <a:rPr sz="2800"/>
              <a:t>Linear programming is in NP </a:t>
            </a:r>
            <a:r>
              <a:rPr sz="2400">
                <a:latin typeface="Symbol"/>
                <a:ea typeface="Symbol"/>
                <a:cs typeface="Symbol"/>
                <a:sym typeface="Symbol"/>
              </a:rPr>
              <a:t>∩</a:t>
            </a:r>
            <a:r>
              <a:rPr sz="2800"/>
              <a:t> co-NP</a:t>
            </a:r>
          </a:p>
        </p:txBody>
      </p:sp>
      <p:sp>
        <p:nvSpPr>
          <p:cNvPr id="981" name="Shape 981"/>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Linear programming.  </a:t>
            </a:r>
            <a:r>
              <a:rPr sz="2400"/>
              <a:t>Given </a:t>
            </a:r>
            <a:r>
              <a:rPr sz="2400" i="1">
                <a:latin typeface="Times"/>
                <a:ea typeface="Times"/>
                <a:cs typeface="Times"/>
                <a:sym typeface="Times"/>
              </a:rPr>
              <a:t>A</a:t>
            </a:r>
            <a:r>
              <a:rPr sz="2400">
                <a:latin typeface="Times"/>
                <a:ea typeface="Times"/>
                <a:cs typeface="Times"/>
                <a:sym typeface="Times"/>
              </a:rPr>
              <a:t> ∈ ℜ</a:t>
            </a:r>
            <a:r>
              <a:rPr sz="2400" i="1" baseline="31999">
                <a:latin typeface="Times"/>
                <a:ea typeface="Times"/>
                <a:cs typeface="Times"/>
                <a:sym typeface="Times"/>
              </a:rPr>
              <a:t>m</a:t>
            </a:r>
            <a:r>
              <a:rPr sz="2400" baseline="31999">
                <a:latin typeface="Times"/>
                <a:ea typeface="Times"/>
                <a:cs typeface="Times"/>
                <a:sym typeface="Times"/>
              </a:rPr>
              <a:t>×</a:t>
            </a:r>
            <a:r>
              <a:rPr sz="2400" i="1" baseline="31999">
                <a:latin typeface="Times"/>
                <a:ea typeface="Times"/>
                <a:cs typeface="Times"/>
                <a:sym typeface="Times"/>
              </a:rPr>
              <a:t>n</a:t>
            </a:r>
            <a:r>
              <a:rPr sz="2400">
                <a:latin typeface="Times"/>
                <a:ea typeface="Times"/>
                <a:cs typeface="Times"/>
                <a:sym typeface="Times"/>
              </a:rPr>
              <a:t>,  </a:t>
            </a:r>
            <a:r>
              <a:rPr sz="2400" i="1">
                <a:latin typeface="Times"/>
                <a:ea typeface="Times"/>
                <a:cs typeface="Times"/>
                <a:sym typeface="Times"/>
              </a:rPr>
              <a:t>b</a:t>
            </a:r>
            <a:r>
              <a:rPr sz="2400">
                <a:latin typeface="Times"/>
                <a:ea typeface="Times"/>
                <a:cs typeface="Times"/>
                <a:sym typeface="Times"/>
              </a:rPr>
              <a:t> ∈ ℜ</a:t>
            </a:r>
            <a:r>
              <a:rPr sz="2400" i="1" baseline="31999">
                <a:latin typeface="Times"/>
                <a:ea typeface="Times"/>
                <a:cs typeface="Times"/>
                <a:sym typeface="Times"/>
              </a:rPr>
              <a:t>m</a:t>
            </a:r>
            <a:r>
              <a:rPr sz="2400">
                <a:latin typeface="Times"/>
                <a:ea typeface="Times"/>
                <a:cs typeface="Times"/>
                <a:sym typeface="Times"/>
              </a:rPr>
              <a:t>,  </a:t>
            </a:r>
            <a:r>
              <a:rPr sz="2400" i="1">
                <a:latin typeface="Times"/>
                <a:ea typeface="Times"/>
                <a:cs typeface="Times"/>
                <a:sym typeface="Times"/>
              </a:rPr>
              <a:t>c</a:t>
            </a:r>
            <a:r>
              <a:rPr sz="2400">
                <a:latin typeface="Times"/>
                <a:ea typeface="Times"/>
                <a:cs typeface="Times"/>
                <a:sym typeface="Times"/>
              </a:rPr>
              <a:t> ∈ ℜ</a:t>
            </a:r>
            <a:r>
              <a:rPr sz="2400" i="1" baseline="31999">
                <a:latin typeface="Times"/>
                <a:ea typeface="Times"/>
                <a:cs typeface="Times"/>
                <a:sym typeface="Times"/>
              </a:rPr>
              <a:t>n</a:t>
            </a:r>
            <a:r>
              <a:rPr sz="2400">
                <a:latin typeface="Times"/>
                <a:ea typeface="Times"/>
                <a:cs typeface="Times"/>
                <a:sym typeface="Times"/>
              </a:rPr>
              <a:t>,  </a:t>
            </a:r>
            <a:r>
              <a:rPr sz="2400"/>
              <a:t>and </a:t>
            </a:r>
            <a:r>
              <a:rPr sz="2400">
                <a:latin typeface="Times"/>
                <a:ea typeface="Times"/>
                <a:cs typeface="Times"/>
                <a:sym typeface="Times"/>
              </a:rPr>
              <a:t>α ∈ ℜ</a:t>
            </a:r>
            <a:r>
              <a:rPr sz="2400"/>
              <a:t>, does there exist </a:t>
            </a:r>
            <a:r>
              <a:rPr sz="2400" i="1">
                <a:latin typeface="Times"/>
                <a:ea typeface="Times"/>
                <a:cs typeface="Times"/>
                <a:sym typeface="Times"/>
              </a:rPr>
              <a:t>x</a:t>
            </a:r>
            <a:r>
              <a:rPr sz="2400">
                <a:latin typeface="Times"/>
                <a:ea typeface="Times"/>
                <a:cs typeface="Times"/>
                <a:sym typeface="Times"/>
              </a:rPr>
              <a:t> ∈ ℜ</a:t>
            </a:r>
            <a:r>
              <a:rPr sz="2400" i="1" baseline="31999">
                <a:latin typeface="Times"/>
                <a:ea typeface="Times"/>
                <a:cs typeface="Times"/>
                <a:sym typeface="Times"/>
              </a:rPr>
              <a:t>n</a:t>
            </a:r>
            <a:r>
              <a:rPr sz="2400"/>
              <a:t> such that </a:t>
            </a:r>
            <a:r>
              <a:rPr sz="2400" i="1">
                <a:latin typeface="Times"/>
                <a:ea typeface="Times"/>
                <a:cs typeface="Times"/>
                <a:sym typeface="Times"/>
              </a:rPr>
              <a:t>Ax</a:t>
            </a:r>
            <a:r>
              <a:rPr sz="2400">
                <a:latin typeface="Times"/>
                <a:ea typeface="Times"/>
                <a:cs typeface="Times"/>
                <a:sym typeface="Times"/>
              </a:rPr>
              <a:t> ≤ </a:t>
            </a:r>
            <a:r>
              <a:rPr sz="2400" i="1">
                <a:latin typeface="Times"/>
                <a:ea typeface="Times"/>
                <a:cs typeface="Times"/>
                <a:sym typeface="Times"/>
              </a:rPr>
              <a:t>b</a:t>
            </a:r>
            <a:r>
              <a:rPr sz="2400">
                <a:latin typeface="Times"/>
                <a:ea typeface="Times"/>
                <a:cs typeface="Times"/>
                <a:sym typeface="Times"/>
              </a:rPr>
              <a:t>,  </a:t>
            </a:r>
            <a:r>
              <a:rPr sz="2400" i="1">
                <a:latin typeface="Times"/>
                <a:ea typeface="Times"/>
                <a:cs typeface="Times"/>
                <a:sym typeface="Times"/>
              </a:rPr>
              <a:t>x</a:t>
            </a:r>
            <a:r>
              <a:rPr sz="2400">
                <a:latin typeface="Times"/>
                <a:ea typeface="Times"/>
                <a:cs typeface="Times"/>
                <a:sym typeface="Times"/>
              </a:rPr>
              <a:t> ≥ 0  </a:t>
            </a:r>
            <a:r>
              <a:rPr sz="2400"/>
              <a:t>and</a:t>
            </a:r>
            <a:r>
              <a:rPr sz="2400">
                <a:latin typeface="Times"/>
                <a:ea typeface="Times"/>
                <a:cs typeface="Times"/>
                <a:sym typeface="Times"/>
              </a:rPr>
              <a:t>  </a:t>
            </a:r>
            <a:r>
              <a:rPr sz="2400" i="1">
                <a:latin typeface="Times"/>
                <a:ea typeface="Times"/>
                <a:cs typeface="Times"/>
                <a:sym typeface="Times"/>
              </a:rPr>
              <a:t>c</a:t>
            </a:r>
            <a:r>
              <a:rPr sz="2400" baseline="31999">
                <a:latin typeface="Times"/>
                <a:ea typeface="Times"/>
                <a:cs typeface="Times"/>
                <a:sym typeface="Times"/>
              </a:rPr>
              <a:t>T</a:t>
            </a:r>
            <a:r>
              <a:rPr sz="2400">
                <a:latin typeface="Times"/>
                <a:ea typeface="Times"/>
                <a:cs typeface="Times"/>
                <a:sym typeface="Times"/>
              </a:rPr>
              <a:t> </a:t>
            </a:r>
            <a:r>
              <a:rPr sz="2400" i="1">
                <a:latin typeface="Times"/>
                <a:ea typeface="Times"/>
                <a:cs typeface="Times"/>
                <a:sym typeface="Times"/>
              </a:rPr>
              <a:t>x</a:t>
            </a:r>
            <a:r>
              <a:rPr sz="2400">
                <a:latin typeface="Times"/>
                <a:ea typeface="Times"/>
                <a:cs typeface="Times"/>
                <a:sym typeface="Times"/>
              </a:rPr>
              <a:t> ≥ α</a:t>
            </a:r>
            <a:r>
              <a:rPr sz="2400"/>
              <a:t> ?</a:t>
            </a:r>
            <a:br>
              <a:rPr sz="2400"/>
            </a:br>
            <a:endParaRPr sz="2400">
              <a:solidFill>
                <a:srgbClr val="0048AA"/>
              </a:solidFill>
            </a:endParaRPr>
          </a:p>
          <a:p>
            <a:pPr lvl="0">
              <a:tabLst>
                <a:tab pos="1244600" algn="l"/>
              </a:tabLst>
              <a:defRPr sz="1800">
                <a:solidFill>
                  <a:srgbClr val="000000"/>
                </a:solidFill>
              </a:defRPr>
            </a:pPr>
            <a:r>
              <a:rPr sz="2400">
                <a:solidFill>
                  <a:srgbClr val="0048AA"/>
                </a:solidFill>
              </a:rPr>
              <a:t>Theorem.  </a:t>
            </a:r>
            <a:r>
              <a:rPr sz="2400">
                <a:solidFill>
                  <a:srgbClr val="606060"/>
                </a:solidFill>
              </a:rPr>
              <a:t>[Khachiyan 1979]</a:t>
            </a:r>
            <a:r>
              <a:rPr sz="2400">
                <a:solidFill>
                  <a:srgbClr val="0048AA"/>
                </a:solidFill>
              </a:rPr>
              <a:t>  </a:t>
            </a:r>
            <a:r>
              <a:rPr sz="2400" cap="small"/>
              <a:t>Linear-Programming</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P</a:t>
            </a:r>
            <a:r>
              <a:rPr sz="2400"/>
              <a:t>.</a:t>
            </a:r>
            <a:endParaRPr sz="2400">
              <a:solidFill>
                <a:srgbClr val="0048AA"/>
              </a:solidFill>
            </a:endParaRPr>
          </a:p>
        </p:txBody>
      </p:sp>
      <p:sp>
        <p:nvSpPr>
          <p:cNvPr id="982" name="Shape 98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53</a:t>
            </a:fld>
            <a:endParaRPr sz="1200"/>
          </a:p>
        </p:txBody>
      </p:sp>
      <p:pic>
        <p:nvPicPr>
          <p:cNvPr id="983" name="khachiyan-1.pdf"/>
          <p:cNvPicPr/>
          <p:nvPr/>
        </p:nvPicPr>
        <p:blipFill>
          <a:blip r:embed="rId3">
            <a:extLst/>
          </a:blip>
          <a:srcRect l="17647" t="6060" r="16830" b="66287"/>
          <a:stretch>
            <a:fillRect/>
          </a:stretch>
        </p:blipFill>
        <p:spPr>
          <a:xfrm>
            <a:off x="1222099" y="4254500"/>
            <a:ext cx="6046129" cy="3302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7" name="Shape 987"/>
          <p:cNvSpPr>
            <a:spLocks noGrp="1"/>
          </p:cNvSpPr>
          <p:nvPr>
            <p:ph type="title"/>
          </p:nvPr>
        </p:nvSpPr>
        <p:spPr>
          <a:prstGeom prst="rect">
            <a:avLst/>
          </a:prstGeom>
        </p:spPr>
        <p:txBody>
          <a:bodyPr/>
          <a:lstStyle/>
          <a:p>
            <a:pPr lvl="0">
              <a:tabLst>
                <a:tab pos="1244600" algn="l"/>
              </a:tabLst>
              <a:defRPr sz="1800"/>
            </a:pPr>
            <a:r>
              <a:rPr sz="2800"/>
              <a:t>Primality testing is in NP </a:t>
            </a:r>
            <a:r>
              <a:rPr sz="2400">
                <a:latin typeface="Symbol"/>
                <a:ea typeface="Symbol"/>
                <a:cs typeface="Symbol"/>
                <a:sym typeface="Symbol"/>
              </a:rPr>
              <a:t>∩</a:t>
            </a:r>
            <a:r>
              <a:rPr sz="2800"/>
              <a:t> co-NP</a:t>
            </a:r>
          </a:p>
        </p:txBody>
      </p:sp>
      <p:sp>
        <p:nvSpPr>
          <p:cNvPr id="988" name="Shape 988"/>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Theorem.  </a:t>
            </a:r>
            <a:r>
              <a:rPr sz="2400">
                <a:solidFill>
                  <a:srgbClr val="606060"/>
                </a:solidFill>
              </a:rPr>
              <a:t>[Pratt 1975]</a:t>
            </a:r>
            <a:r>
              <a:rPr sz="2400">
                <a:solidFill>
                  <a:srgbClr val="0048AA"/>
                </a:solidFill>
              </a:rPr>
              <a:t>  </a:t>
            </a:r>
            <a:r>
              <a:rPr sz="2400" cap="small"/>
              <a:t>Primes</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baseline="-5999"/>
              <a:t> </a:t>
            </a:r>
            <a:r>
              <a:rPr sz="2400"/>
              <a:t> </a:t>
            </a:r>
            <a:r>
              <a:rPr sz="2600">
                <a:uFill>
                  <a:solidFill/>
                </a:uFill>
                <a:latin typeface="Times"/>
                <a:ea typeface="Times"/>
                <a:cs typeface="Times"/>
                <a:sym typeface="Times"/>
              </a:rPr>
              <a:t>∩</a:t>
            </a:r>
            <a:r>
              <a:rPr sz="2400"/>
              <a:t> </a:t>
            </a:r>
            <a:r>
              <a:rPr sz="2400" baseline="-5999"/>
              <a:t> </a:t>
            </a:r>
            <a:r>
              <a:rPr sz="2400" b="1">
                <a:latin typeface="Lucida Grande"/>
                <a:ea typeface="Lucida Grande"/>
                <a:cs typeface="Lucida Grande"/>
                <a:sym typeface="Lucida Grande"/>
              </a:rPr>
              <a:t>co-NP</a:t>
            </a:r>
            <a:r>
              <a:rPr sz="2400"/>
              <a:t>.</a:t>
            </a:r>
          </a:p>
        </p:txBody>
      </p:sp>
      <p:sp>
        <p:nvSpPr>
          <p:cNvPr id="989" name="Shape 98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54</a:t>
            </a:fld>
            <a:endParaRPr sz="1200"/>
          </a:p>
        </p:txBody>
      </p:sp>
      <p:pic>
        <p:nvPicPr>
          <p:cNvPr id="990" name="pratt.pdf"/>
          <p:cNvPicPr/>
          <p:nvPr/>
        </p:nvPicPr>
        <p:blipFill>
          <a:blip r:embed="rId3">
            <a:extLst/>
          </a:blip>
          <a:srcRect l="13570" t="5283" r="14946" b="59595"/>
          <a:stretch>
            <a:fillRect/>
          </a:stretch>
        </p:blipFill>
        <p:spPr>
          <a:xfrm>
            <a:off x="1917699" y="2870200"/>
            <a:ext cx="8648701" cy="54991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4" name="Shape 994"/>
          <p:cNvSpPr>
            <a:spLocks noGrp="1"/>
          </p:cNvSpPr>
          <p:nvPr>
            <p:ph type="title"/>
          </p:nvPr>
        </p:nvSpPr>
        <p:spPr>
          <a:prstGeom prst="rect">
            <a:avLst/>
          </a:prstGeom>
        </p:spPr>
        <p:txBody>
          <a:bodyPr/>
          <a:lstStyle/>
          <a:p>
            <a:pPr lvl="0">
              <a:tabLst>
                <a:tab pos="1244600" algn="l"/>
              </a:tabLst>
              <a:defRPr sz="1800"/>
            </a:pPr>
            <a:r>
              <a:rPr sz="2800"/>
              <a:t>Primality testing is in NP </a:t>
            </a:r>
            <a:r>
              <a:rPr sz="2400">
                <a:latin typeface="Symbol"/>
                <a:ea typeface="Symbol"/>
                <a:cs typeface="Symbol"/>
                <a:sym typeface="Symbol"/>
              </a:rPr>
              <a:t>∩</a:t>
            </a:r>
            <a:r>
              <a:rPr sz="2800"/>
              <a:t> co-NP</a:t>
            </a:r>
          </a:p>
        </p:txBody>
      </p:sp>
      <p:pic>
        <p:nvPicPr>
          <p:cNvPr id="995" name="image.pdf"/>
          <p:cNvPicPr/>
          <p:nvPr/>
        </p:nvPicPr>
        <p:blipFill>
          <a:blip r:embed="rId3">
            <a:extLst/>
          </a:blip>
          <a:stretch>
            <a:fillRect/>
          </a:stretch>
        </p:blipFill>
        <p:spPr>
          <a:xfrm>
            <a:off x="4064000" y="2565400"/>
            <a:ext cx="3892409" cy="1334347"/>
          </a:xfrm>
          <a:prstGeom prst="rect">
            <a:avLst/>
          </a:prstGeom>
          <a:ln w="12700">
            <a:miter lim="400000"/>
          </a:ln>
        </p:spPr>
      </p:pic>
      <p:grpSp>
        <p:nvGrpSpPr>
          <p:cNvPr id="999" name="Group 999"/>
          <p:cNvGrpSpPr/>
          <p:nvPr/>
        </p:nvGrpSpPr>
        <p:grpSpPr>
          <a:xfrm>
            <a:off x="6604000" y="4724400"/>
            <a:ext cx="5537200" cy="4263035"/>
            <a:chOff x="0" y="0"/>
            <a:chExt cx="5537200" cy="4263034"/>
          </a:xfrm>
        </p:grpSpPr>
        <p:sp>
          <p:nvSpPr>
            <p:cNvPr id="996" name="Shape 996"/>
            <p:cNvSpPr/>
            <p:nvPr/>
          </p:nvSpPr>
          <p:spPr>
            <a:xfrm>
              <a:off x="0" y="0"/>
              <a:ext cx="5537200" cy="373326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292100" tIns="292100" rIns="292100" bIns="292100" numCol="1" anchor="t">
              <a:spAutoFit/>
            </a:bodyPr>
            <a:lstStyle/>
            <a:p>
              <a:pPr lvl="0" algn="l">
                <a:lnSpc>
                  <a:spcPct val="100000"/>
                </a:lnSpc>
                <a:spcBef>
                  <a:spcPts val="1200"/>
                </a:spcBef>
                <a:tabLst>
                  <a:tab pos="1066800" algn="l"/>
                </a:tabLst>
                <a:defRPr sz="1800">
                  <a:solidFill>
                    <a:srgbClr val="000000"/>
                  </a:solidFill>
                </a:defRPr>
              </a:pPr>
              <a:r>
                <a:rPr sz="2400" cap="small">
                  <a:solidFill>
                    <a:srgbClr val="003F83"/>
                  </a:solidFill>
                  <a:latin typeface="Times New Roman"/>
                  <a:ea typeface="Times New Roman"/>
                  <a:cs typeface="Times New Roman"/>
                  <a:sym typeface="Times New Roman"/>
                </a:rPr>
                <a:t>Certifier </a:t>
              </a:r>
              <a:r>
                <a:rPr sz="2400">
                  <a:latin typeface="Times New Roman"/>
                  <a:ea typeface="Times New Roman"/>
                  <a:cs typeface="Times New Roman"/>
                  <a:sym typeface="Times New Roman"/>
                </a:rPr>
                <a:t>(</a:t>
              </a:r>
              <a:r>
                <a:rPr sz="2400" i="1">
                  <a:latin typeface="Times New Roman"/>
                  <a:ea typeface="Times New Roman"/>
                  <a:cs typeface="Times New Roman"/>
                  <a:sym typeface="Times New Roman"/>
                </a:rPr>
                <a:t>s</a:t>
              </a:r>
              <a:r>
                <a:rPr sz="2400">
                  <a:latin typeface="Times New Roman"/>
                  <a:ea typeface="Times New Roman"/>
                  <a:cs typeface="Times New Roman"/>
                  <a:sym typeface="Times New Roman"/>
                </a:rPr>
                <a:t>)                          </a:t>
              </a:r>
              <a:endParaRPr sz="100">
                <a:latin typeface="Times New Roman"/>
                <a:ea typeface="Times New Roman"/>
                <a:cs typeface="Times New Roman"/>
                <a:sym typeface="Times New Roman"/>
              </a:endParaRPr>
            </a:p>
            <a:p>
              <a:pPr lvl="0" algn="l">
                <a:lnSpc>
                  <a:spcPct val="100000"/>
                </a:lnSpc>
                <a:spcBef>
                  <a:spcPts val="1200"/>
                </a:spcBef>
                <a:tabLst>
                  <a:tab pos="1066800" algn="l"/>
                </a:tabLst>
                <a:defRPr sz="1800">
                  <a:solidFill>
                    <a:srgbClr val="000000"/>
                  </a:solidFill>
                </a:defRPr>
              </a:pPr>
              <a:r>
                <a:rPr sz="100">
                  <a:latin typeface="Times New Roman"/>
                  <a:ea typeface="Times New Roman"/>
                  <a:cs typeface="Times New Roman"/>
                  <a:sym typeface="Times New Roman"/>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endParaRPr sz="2400">
                <a:latin typeface="Times New Roman"/>
                <a:ea typeface="Times New Roman"/>
                <a:cs typeface="Times New Roman"/>
                <a:sym typeface="Times New Roman"/>
              </a:endParaRPr>
            </a:p>
            <a:p>
              <a:pPr lvl="0" algn="l">
                <a:lnSpc>
                  <a:spcPct val="100000"/>
                </a:lnSpc>
                <a:spcBef>
                  <a:spcPts val="1200"/>
                </a:spcBef>
                <a:tabLst>
                  <a:tab pos="1066800" algn="l"/>
                </a:tabLst>
                <a:defRPr sz="1800">
                  <a:solidFill>
                    <a:srgbClr val="000000"/>
                  </a:solidFill>
                </a:defRPr>
              </a:pPr>
              <a:r>
                <a:rPr sz="2400" cap="small">
                  <a:solidFill>
                    <a:srgbClr val="003F83"/>
                  </a:solidFill>
                  <a:latin typeface="Times New Roman"/>
                  <a:ea typeface="Times New Roman"/>
                  <a:cs typeface="Times New Roman"/>
                  <a:sym typeface="Times New Roman"/>
                </a:rPr>
                <a:t>Check</a:t>
              </a:r>
              <a:r>
                <a:rPr sz="2400">
                  <a:latin typeface="Times New Roman"/>
                  <a:ea typeface="Times New Roman"/>
                  <a:cs typeface="Times New Roman"/>
                  <a:sym typeface="Times New Roman"/>
                </a:rPr>
                <a:t>  </a:t>
              </a:r>
              <a:r>
                <a:rPr sz="2400" i="1">
                  <a:latin typeface="Times New Roman"/>
                  <a:ea typeface="Times New Roman"/>
                  <a:cs typeface="Times New Roman"/>
                  <a:sym typeface="Times New Roman"/>
                </a:rPr>
                <a:t>s</a:t>
              </a:r>
              <a:r>
                <a:rPr sz="2400">
                  <a:latin typeface="Times New Roman"/>
                  <a:ea typeface="Times New Roman"/>
                  <a:cs typeface="Times New Roman"/>
                  <a:sym typeface="Times New Roman"/>
                </a:rPr>
                <a:t> – 1 = 2 × 2 × 3 × 36473.</a:t>
              </a:r>
            </a:p>
            <a:p>
              <a:pPr lvl="0" algn="l">
                <a:lnSpc>
                  <a:spcPct val="100000"/>
                </a:lnSpc>
                <a:spcBef>
                  <a:spcPts val="1200"/>
                </a:spcBef>
                <a:tabLst>
                  <a:tab pos="1066800" algn="l"/>
                </a:tabLst>
                <a:defRPr sz="1800">
                  <a:solidFill>
                    <a:srgbClr val="000000"/>
                  </a:solidFill>
                </a:defRPr>
              </a:pPr>
              <a:r>
                <a:rPr sz="2400" cap="small">
                  <a:solidFill>
                    <a:srgbClr val="003F83"/>
                  </a:solidFill>
                  <a:latin typeface="Times New Roman"/>
                  <a:ea typeface="Times New Roman"/>
                  <a:cs typeface="Times New Roman"/>
                  <a:sym typeface="Times New Roman"/>
                </a:rPr>
                <a:t>Check</a:t>
              </a:r>
              <a:r>
                <a:rPr sz="2400">
                  <a:latin typeface="Times New Roman"/>
                  <a:ea typeface="Times New Roman"/>
                  <a:cs typeface="Times New Roman"/>
                  <a:sym typeface="Times New Roman"/>
                </a:rPr>
                <a:t> 17</a:t>
              </a:r>
              <a:r>
                <a:rPr sz="2400" baseline="31999">
                  <a:latin typeface="Times New Roman"/>
                  <a:ea typeface="Times New Roman"/>
                  <a:cs typeface="Times New Roman"/>
                  <a:sym typeface="Times New Roman"/>
                </a:rPr>
                <a:t>s–1</a:t>
              </a:r>
              <a:r>
                <a:rPr sz="2400">
                  <a:latin typeface="Times New Roman"/>
                  <a:ea typeface="Times New Roman"/>
                  <a:cs typeface="Times New Roman"/>
                  <a:sym typeface="Times New Roman"/>
                </a:rPr>
                <a:t> = 1 (mod </a:t>
              </a:r>
              <a:r>
                <a:rPr sz="2400" i="1">
                  <a:latin typeface="Times New Roman"/>
                  <a:ea typeface="Times New Roman"/>
                  <a:cs typeface="Times New Roman"/>
                  <a:sym typeface="Times New Roman"/>
                </a:rPr>
                <a:t>s</a:t>
              </a:r>
              <a:r>
                <a:rPr sz="2400">
                  <a:latin typeface="Times New Roman"/>
                  <a:ea typeface="Times New Roman"/>
                  <a:cs typeface="Times New Roman"/>
                  <a:sym typeface="Times New Roman"/>
                </a:rPr>
                <a:t>).</a:t>
              </a:r>
            </a:p>
            <a:p>
              <a:pPr lvl="0" algn="l">
                <a:lnSpc>
                  <a:spcPct val="100000"/>
                </a:lnSpc>
                <a:spcBef>
                  <a:spcPts val="1200"/>
                </a:spcBef>
                <a:tabLst>
                  <a:tab pos="1066800" algn="l"/>
                </a:tabLst>
                <a:defRPr sz="1800">
                  <a:solidFill>
                    <a:srgbClr val="000000"/>
                  </a:solidFill>
                </a:defRPr>
              </a:pPr>
              <a:r>
                <a:rPr sz="2400" cap="small">
                  <a:solidFill>
                    <a:srgbClr val="003F83"/>
                  </a:solidFill>
                  <a:latin typeface="Times New Roman"/>
                  <a:ea typeface="Times New Roman"/>
                  <a:cs typeface="Times New Roman"/>
                  <a:sym typeface="Times New Roman"/>
                </a:rPr>
                <a:t>Check</a:t>
              </a:r>
              <a:r>
                <a:rPr sz="2400">
                  <a:latin typeface="Times New Roman"/>
                  <a:ea typeface="Times New Roman"/>
                  <a:cs typeface="Times New Roman"/>
                  <a:sym typeface="Times New Roman"/>
                </a:rPr>
                <a:t> 17</a:t>
              </a:r>
              <a:r>
                <a:rPr sz="2400" baseline="31999">
                  <a:latin typeface="Times New Roman"/>
                  <a:ea typeface="Times New Roman"/>
                  <a:cs typeface="Times New Roman"/>
                  <a:sym typeface="Times New Roman"/>
                </a:rPr>
                <a:t>(s–1) / 2</a:t>
              </a:r>
              <a:r>
                <a:rPr sz="2400">
                  <a:latin typeface="Times New Roman"/>
                  <a:ea typeface="Times New Roman"/>
                  <a:cs typeface="Times New Roman"/>
                  <a:sym typeface="Times New Roman"/>
                </a:rPr>
                <a:t>  ≡ 437676 (mod </a:t>
              </a:r>
              <a:r>
                <a:rPr sz="2400" i="1">
                  <a:latin typeface="Times New Roman"/>
                  <a:ea typeface="Times New Roman"/>
                  <a:cs typeface="Times New Roman"/>
                  <a:sym typeface="Times New Roman"/>
                </a:rPr>
                <a:t>s</a:t>
              </a:r>
              <a:r>
                <a:rPr sz="2400">
                  <a:latin typeface="Times New Roman"/>
                  <a:ea typeface="Times New Roman"/>
                  <a:cs typeface="Times New Roman"/>
                  <a:sym typeface="Times New Roman"/>
                </a:rPr>
                <a:t>).</a:t>
              </a:r>
            </a:p>
            <a:p>
              <a:pPr lvl="0" algn="l">
                <a:lnSpc>
                  <a:spcPct val="100000"/>
                </a:lnSpc>
                <a:spcBef>
                  <a:spcPts val="1200"/>
                </a:spcBef>
                <a:tabLst>
                  <a:tab pos="1066800" algn="l"/>
                </a:tabLst>
                <a:defRPr sz="1800">
                  <a:solidFill>
                    <a:srgbClr val="000000"/>
                  </a:solidFill>
                </a:defRPr>
              </a:pPr>
              <a:r>
                <a:rPr sz="2400" cap="small">
                  <a:solidFill>
                    <a:srgbClr val="003F83"/>
                  </a:solidFill>
                  <a:latin typeface="Times New Roman"/>
                  <a:ea typeface="Times New Roman"/>
                  <a:cs typeface="Times New Roman"/>
                  <a:sym typeface="Times New Roman"/>
                </a:rPr>
                <a:t>Check</a:t>
              </a:r>
              <a:r>
                <a:rPr sz="2400">
                  <a:latin typeface="Times New Roman"/>
                  <a:ea typeface="Times New Roman"/>
                  <a:cs typeface="Times New Roman"/>
                  <a:sym typeface="Times New Roman"/>
                </a:rPr>
                <a:t> 17</a:t>
              </a:r>
              <a:r>
                <a:rPr sz="2400" baseline="31999">
                  <a:latin typeface="Times New Roman"/>
                  <a:ea typeface="Times New Roman"/>
                  <a:cs typeface="Times New Roman"/>
                  <a:sym typeface="Times New Roman"/>
                </a:rPr>
                <a:t>(s–1) / 3</a:t>
              </a:r>
              <a:r>
                <a:rPr sz="2400">
                  <a:latin typeface="Times New Roman"/>
                  <a:ea typeface="Times New Roman"/>
                  <a:cs typeface="Times New Roman"/>
                  <a:sym typeface="Times New Roman"/>
                </a:rPr>
                <a:t>  ≡ 329415 (mod </a:t>
              </a:r>
              <a:r>
                <a:rPr sz="2400" i="1">
                  <a:latin typeface="Times New Roman"/>
                  <a:ea typeface="Times New Roman"/>
                  <a:cs typeface="Times New Roman"/>
                  <a:sym typeface="Times New Roman"/>
                </a:rPr>
                <a:t>s</a:t>
              </a:r>
              <a:r>
                <a:rPr sz="2400">
                  <a:latin typeface="Times New Roman"/>
                  <a:ea typeface="Times New Roman"/>
                  <a:cs typeface="Times New Roman"/>
                  <a:sym typeface="Times New Roman"/>
                </a:rPr>
                <a:t>).</a:t>
              </a:r>
            </a:p>
            <a:p>
              <a:pPr lvl="0" algn="l">
                <a:lnSpc>
                  <a:spcPct val="100000"/>
                </a:lnSpc>
                <a:spcBef>
                  <a:spcPts val="1200"/>
                </a:spcBef>
                <a:tabLst>
                  <a:tab pos="1066800" algn="l"/>
                </a:tabLst>
                <a:defRPr sz="1800">
                  <a:solidFill>
                    <a:srgbClr val="000000"/>
                  </a:solidFill>
                </a:defRPr>
              </a:pPr>
              <a:r>
                <a:rPr sz="2400" cap="small">
                  <a:solidFill>
                    <a:srgbClr val="003F83"/>
                  </a:solidFill>
                  <a:latin typeface="Times New Roman"/>
                  <a:ea typeface="Times New Roman"/>
                  <a:cs typeface="Times New Roman"/>
                  <a:sym typeface="Times New Roman"/>
                </a:rPr>
                <a:t>Check</a:t>
              </a:r>
              <a:r>
                <a:rPr sz="2400">
                  <a:latin typeface="Times New Roman"/>
                  <a:ea typeface="Times New Roman"/>
                  <a:cs typeface="Times New Roman"/>
                  <a:sym typeface="Times New Roman"/>
                </a:rPr>
                <a:t> 17</a:t>
              </a:r>
              <a:r>
                <a:rPr sz="2400" baseline="31999">
                  <a:latin typeface="Times New Roman"/>
                  <a:ea typeface="Times New Roman"/>
                  <a:cs typeface="Times New Roman"/>
                  <a:sym typeface="Times New Roman"/>
                </a:rPr>
                <a:t>(s–1) / 36,473</a:t>
              </a:r>
              <a:r>
                <a:rPr sz="2400">
                  <a:latin typeface="Times New Roman"/>
                  <a:ea typeface="Times New Roman"/>
                  <a:cs typeface="Times New Roman"/>
                  <a:sym typeface="Times New Roman"/>
                </a:rPr>
                <a:t> ≡ 305452 (mod </a:t>
              </a:r>
              <a:r>
                <a:rPr sz="2400" i="1">
                  <a:latin typeface="Times New Roman"/>
                  <a:ea typeface="Times New Roman"/>
                  <a:cs typeface="Times New Roman"/>
                  <a:sym typeface="Times New Roman"/>
                </a:rPr>
                <a:t>s</a:t>
              </a:r>
              <a:r>
                <a:rPr sz="2400">
                  <a:latin typeface="Times New Roman"/>
                  <a:ea typeface="Times New Roman"/>
                  <a:cs typeface="Times New Roman"/>
                  <a:sym typeface="Times New Roman"/>
                </a:rPr>
                <a:t>).</a:t>
              </a:r>
            </a:p>
            <a:p>
              <a:pPr lvl="0" algn="l">
                <a:lnSpc>
                  <a:spcPct val="100000"/>
                </a:lnSpc>
                <a:spcBef>
                  <a:spcPts val="1200"/>
                </a:spcBef>
                <a:tabLst>
                  <a:tab pos="1066800" algn="l"/>
                </a:tabLst>
                <a:defRPr sz="1800">
                  <a:solidFill>
                    <a:srgbClr val="000000"/>
                  </a:solidFill>
                </a:defRPr>
              </a:pPr>
              <a:r>
                <a:rPr sz="100">
                  <a:latin typeface="Times New Roman"/>
                  <a:ea typeface="Times New Roman"/>
                  <a:cs typeface="Times New Roman"/>
                  <a:sym typeface="Times New Roman"/>
                </a:rPr>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997" name="Shape 997"/>
            <p:cNvSpPr/>
            <p:nvPr/>
          </p:nvSpPr>
          <p:spPr>
            <a:xfrm>
              <a:off x="725817" y="4076700"/>
              <a:ext cx="2214983" cy="1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1066800" algn="l"/>
                </a:tabLst>
              </a:lvl1pPr>
            </a:lstStyle>
            <a:p>
              <a:pPr lvl="0">
                <a:defRPr sz="1800">
                  <a:solidFill>
                    <a:srgbClr val="000000"/>
                  </a:solidFill>
                </a:defRPr>
              </a:pPr>
              <a:r>
                <a:rPr sz="1600">
                  <a:solidFill>
                    <a:srgbClr val="8D3124"/>
                  </a:solidFill>
                </a:rPr>
                <a:t>use repeated squaring</a:t>
              </a:r>
            </a:p>
          </p:txBody>
        </p:sp>
        <p:sp>
          <p:nvSpPr>
            <p:cNvPr id="998" name="Shape 998"/>
            <p:cNvSpPr/>
            <p:nvPr/>
          </p:nvSpPr>
          <p:spPr>
            <a:xfrm>
              <a:off x="1612900" y="3506210"/>
              <a:ext cx="0" cy="41103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sp>
        <p:nvSpPr>
          <p:cNvPr id="1000" name="Shape 1000"/>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Theorem.  </a:t>
            </a:r>
            <a:r>
              <a:rPr sz="2400">
                <a:solidFill>
                  <a:srgbClr val="606060"/>
                </a:solidFill>
              </a:rPr>
              <a:t>[Pratt 1975]</a:t>
            </a:r>
            <a:r>
              <a:rPr sz="2400">
                <a:solidFill>
                  <a:srgbClr val="0048AA"/>
                </a:solidFill>
              </a:rPr>
              <a:t>  </a:t>
            </a:r>
            <a:r>
              <a:rPr sz="2400" cap="small"/>
              <a:t>Primes</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baseline="-5999"/>
              <a:t> </a:t>
            </a:r>
            <a:r>
              <a:rPr sz="2400"/>
              <a:t> </a:t>
            </a:r>
            <a:r>
              <a:rPr sz="2600">
                <a:uFill>
                  <a:solidFill/>
                </a:uFill>
                <a:latin typeface="Times"/>
                <a:ea typeface="Times"/>
                <a:cs typeface="Times"/>
                <a:sym typeface="Times"/>
              </a:rPr>
              <a:t>∩</a:t>
            </a:r>
            <a:r>
              <a:rPr sz="2400"/>
              <a:t> </a:t>
            </a:r>
            <a:r>
              <a:rPr sz="2400" baseline="-5999"/>
              <a:t> </a:t>
            </a:r>
            <a:r>
              <a:rPr sz="2400" b="1">
                <a:latin typeface="Lucida Grande"/>
                <a:ea typeface="Lucida Grande"/>
                <a:cs typeface="Lucida Grande"/>
                <a:sym typeface="Lucida Grande"/>
              </a:rPr>
              <a:t>co-NP</a:t>
            </a:r>
            <a:r>
              <a:rPr sz="2400"/>
              <a:t>.</a:t>
            </a:r>
            <a:endParaRPr sz="2400">
              <a:solidFill>
                <a:srgbClr val="0048AA"/>
              </a:solidFill>
            </a:endParaRPr>
          </a:p>
          <a:p>
            <a:pPr lvl="0">
              <a:tabLst>
                <a:tab pos="1244600" algn="l"/>
              </a:tabLst>
              <a:defRPr sz="1800">
                <a:solidFill>
                  <a:srgbClr val="000000"/>
                </a:solidFill>
              </a:defRPr>
            </a:pPr>
            <a:r>
              <a:rPr sz="2400">
                <a:solidFill>
                  <a:srgbClr val="0048AA"/>
                </a:solidFill>
              </a:rPr>
              <a:t>Pf sketch. </a:t>
            </a:r>
            <a:r>
              <a:rPr sz="2400"/>
              <a:t> An odd integer </a:t>
            </a:r>
            <a:r>
              <a:rPr sz="2400" i="1">
                <a:latin typeface="Times"/>
                <a:ea typeface="Times"/>
                <a:cs typeface="Times"/>
                <a:sym typeface="Times"/>
              </a:rPr>
              <a:t>s</a:t>
            </a:r>
            <a:r>
              <a:rPr sz="2400"/>
              <a:t> is prime iff there exists an integer </a:t>
            </a:r>
            <a:r>
              <a:rPr sz="2400">
                <a:latin typeface="Times"/>
                <a:ea typeface="Times"/>
                <a:cs typeface="Times"/>
                <a:sym typeface="Times"/>
              </a:rPr>
              <a:t>1  &lt;  </a:t>
            </a:r>
            <a:r>
              <a:rPr sz="2400" i="1">
                <a:latin typeface="Times"/>
                <a:ea typeface="Times"/>
                <a:cs typeface="Times"/>
                <a:sym typeface="Times"/>
              </a:rPr>
              <a:t>t</a:t>
            </a:r>
            <a:r>
              <a:rPr sz="2400">
                <a:latin typeface="Times"/>
                <a:ea typeface="Times"/>
                <a:cs typeface="Times"/>
                <a:sym typeface="Times"/>
              </a:rPr>
              <a:t>  &lt;  </a:t>
            </a:r>
            <a:r>
              <a:rPr sz="2400" i="1">
                <a:latin typeface="Times"/>
                <a:ea typeface="Times"/>
                <a:cs typeface="Times"/>
                <a:sym typeface="Times"/>
              </a:rPr>
              <a:t>s</a:t>
            </a:r>
            <a:r>
              <a:rPr sz="2400"/>
              <a:t>  s.t.</a:t>
            </a:r>
          </a:p>
        </p:txBody>
      </p:sp>
      <p:sp>
        <p:nvSpPr>
          <p:cNvPr id="1001" name="Shape 10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55</a:t>
            </a:fld>
            <a:endParaRPr sz="1200"/>
          </a:p>
        </p:txBody>
      </p:sp>
      <p:grpSp>
        <p:nvGrpSpPr>
          <p:cNvPr id="1005" name="Group 1005"/>
          <p:cNvGrpSpPr/>
          <p:nvPr/>
        </p:nvGrpSpPr>
        <p:grpSpPr>
          <a:xfrm>
            <a:off x="723900" y="4737100"/>
            <a:ext cx="5101730" cy="2689136"/>
            <a:chOff x="0" y="0"/>
            <a:chExt cx="5101729" cy="2689135"/>
          </a:xfrm>
        </p:grpSpPr>
        <p:sp>
          <p:nvSpPr>
            <p:cNvPr id="1002" name="Shape 1002"/>
            <p:cNvSpPr/>
            <p:nvPr/>
          </p:nvSpPr>
          <p:spPr>
            <a:xfrm>
              <a:off x="3213664" y="1400874"/>
              <a:ext cx="1" cy="43357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003" name="Shape 1003"/>
            <p:cNvSpPr/>
            <p:nvPr/>
          </p:nvSpPr>
          <p:spPr>
            <a:xfrm>
              <a:off x="1373518" y="1947333"/>
              <a:ext cx="3728213" cy="741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nSpc>
                  <a:spcPct val="140000"/>
                </a:lnSpc>
                <a:tabLst>
                  <a:tab pos="1066800" algn="l"/>
                </a:tabLst>
                <a:defRPr sz="1800">
                  <a:solidFill>
                    <a:srgbClr val="000000"/>
                  </a:solidFill>
                </a:defRPr>
              </a:pPr>
              <a:r>
                <a:rPr sz="1600">
                  <a:solidFill>
                    <a:srgbClr val="8D3124"/>
                  </a:solidFill>
                </a:rPr>
                <a:t>prime factorization of s–1</a:t>
              </a:r>
              <a:br>
                <a:rPr sz="1600">
                  <a:solidFill>
                    <a:srgbClr val="8D3124"/>
                  </a:solidFill>
                </a:rPr>
              </a:br>
              <a:r>
                <a:rPr sz="1600">
                  <a:solidFill>
                    <a:srgbClr val="8D3124"/>
                  </a:solidFill>
                </a:rPr>
                <a:t>also need a recursive certificate</a:t>
              </a:r>
              <a:br>
                <a:rPr sz="1600">
                  <a:solidFill>
                    <a:srgbClr val="8D3124"/>
                  </a:solidFill>
                </a:rPr>
              </a:br>
              <a:r>
                <a:rPr sz="1600">
                  <a:solidFill>
                    <a:srgbClr val="8D3124"/>
                  </a:solidFill>
                </a:rPr>
                <a:t>to assert that 3 and 36,473 are prime</a:t>
              </a:r>
            </a:p>
          </p:txBody>
        </p:sp>
        <p:sp>
          <p:nvSpPr>
            <p:cNvPr id="1004" name="Shape 1004"/>
            <p:cNvSpPr/>
            <p:nvPr/>
          </p:nvSpPr>
          <p:spPr>
            <a:xfrm>
              <a:off x="0" y="0"/>
              <a:ext cx="5003800" cy="1320800"/>
            </a:xfrm>
            <a:prstGeom prst="rect">
              <a:avLst/>
            </a:prstGeom>
            <a:noFill/>
            <a:ln w="15875" cap="flat">
              <a:solidFill>
                <a:srgbClr val="000000"/>
              </a:solidFill>
              <a:custDash>
                <a:ds d="200000" sp="200000"/>
              </a:custDash>
              <a:miter lim="400000"/>
            </a:ln>
            <a:effectLst/>
            <a:extLst>
              <a:ext uri="{C572A759-6A51-4108-AA02-DFA0A04FC94B}">
                <ma14:wrappingTextBoxFlag xmlns:ma14="http://schemas.microsoft.com/office/mac/drawingml/2011/main" val="1"/>
              </a:ext>
            </a:extLst>
          </p:spPr>
          <p:txBody>
            <a:bodyPr wrap="square" lIns="139700" tIns="139700" rIns="139700" bIns="139700" numCol="1" anchor="ctr">
              <a:noAutofit/>
            </a:bodyPr>
            <a:lstStyle/>
            <a:p>
              <a:pPr lvl="1" indent="0" algn="l" defTabSz="457200">
                <a:lnSpc>
                  <a:spcPts val="3800"/>
                </a:lnSpc>
                <a:buClrTx/>
                <a:buFontTx/>
                <a:tabLst>
                  <a:tab pos="1244600" algn="l"/>
                </a:tabLst>
                <a:defRPr sz="1800">
                  <a:solidFill>
                    <a:srgbClr val="000000"/>
                  </a:solidFill>
                </a:defRPr>
              </a:pPr>
              <a:r>
                <a:rPr b="1">
                  <a:latin typeface="Lucida Grande"/>
                  <a:ea typeface="Lucida Grande"/>
                  <a:cs typeface="Lucida Grande"/>
                  <a:sym typeface="Lucida Grande"/>
                </a:rPr>
                <a:t>     </a:t>
              </a:r>
              <a:r>
                <a:rPr b="1" baseline="-5999">
                  <a:latin typeface="Lucida Grande"/>
                  <a:ea typeface="Lucida Grande"/>
                  <a:cs typeface="Lucida Grande"/>
                  <a:sym typeface="Lucida Grande"/>
                </a:rPr>
                <a:t>  </a:t>
              </a:r>
              <a:r>
                <a:rPr b="1">
                  <a:latin typeface="Lucida Grande"/>
                  <a:ea typeface="Lucida Grande"/>
                  <a:cs typeface="Lucida Grande"/>
                  <a:sym typeface="Lucida Grande"/>
                </a:rPr>
                <a:t>instance s</a:t>
              </a:r>
              <a:r>
                <a:rPr sz="2400"/>
                <a:t>    </a:t>
              </a:r>
              <a:r>
                <a:rPr sz="2400">
                  <a:latin typeface="Times"/>
                  <a:ea typeface="Times"/>
                  <a:cs typeface="Times"/>
                  <a:sym typeface="Times"/>
                </a:rPr>
                <a:t>437677</a:t>
              </a:r>
              <a:endParaRPr sz="2400"/>
            </a:p>
            <a:p>
              <a:pPr lvl="1" indent="0" algn="l" defTabSz="457200">
                <a:lnSpc>
                  <a:spcPts val="3800"/>
                </a:lnSpc>
                <a:buClrTx/>
                <a:buFontTx/>
                <a:tabLst>
                  <a:tab pos="1244600" algn="l"/>
                </a:tabLst>
                <a:defRPr sz="1800">
                  <a:solidFill>
                    <a:srgbClr val="000000"/>
                  </a:solidFill>
                </a:defRPr>
              </a:pPr>
              <a:r>
                <a:rPr sz="2400"/>
                <a:t>   </a:t>
              </a:r>
              <a:r>
                <a:rPr b="1">
                  <a:latin typeface="Lucida Grande"/>
                  <a:ea typeface="Lucida Grande"/>
                  <a:cs typeface="Lucida Grande"/>
                  <a:sym typeface="Lucida Grande"/>
                </a:rPr>
                <a:t>certificate t	</a:t>
              </a:r>
              <a:r>
                <a:rPr sz="2400"/>
                <a:t>  </a:t>
              </a:r>
              <a:r>
                <a:rPr sz="2400">
                  <a:latin typeface="Times"/>
                  <a:ea typeface="Times"/>
                  <a:cs typeface="Times"/>
                  <a:sym typeface="Times"/>
                </a:rPr>
                <a:t>17,  2</a:t>
              </a:r>
              <a:r>
                <a:rPr sz="2400" baseline="31999">
                  <a:latin typeface="Times"/>
                  <a:ea typeface="Times"/>
                  <a:cs typeface="Times"/>
                  <a:sym typeface="Times"/>
                </a:rPr>
                <a:t>2</a:t>
              </a:r>
              <a:r>
                <a:rPr sz="2400">
                  <a:latin typeface="Times"/>
                  <a:ea typeface="Times"/>
                  <a:cs typeface="Times"/>
                  <a:sym typeface="Times"/>
                </a:rPr>
                <a:t> × 3 × 36473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9" grpId="2" animBg="1" advAuto="0"/>
      <p:bldP spid="1005" grpId="1"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9" name="Shape 1009"/>
          <p:cNvSpPr>
            <a:spLocks noGrp="1"/>
          </p:cNvSpPr>
          <p:nvPr>
            <p:ph type="title"/>
          </p:nvPr>
        </p:nvSpPr>
        <p:spPr>
          <a:prstGeom prst="rect">
            <a:avLst/>
          </a:prstGeom>
        </p:spPr>
        <p:txBody>
          <a:bodyPr/>
          <a:lstStyle>
            <a:lvl1pPr>
              <a:tabLst>
                <a:tab pos="1244600" algn="l"/>
              </a:tabLst>
            </a:lvl1pPr>
          </a:lstStyle>
          <a:p>
            <a:pPr lvl="0">
              <a:defRPr sz="1800"/>
            </a:pPr>
            <a:r>
              <a:rPr sz="2800"/>
              <a:t>Primality testing is in P</a:t>
            </a:r>
          </a:p>
        </p:txBody>
      </p:sp>
      <p:sp>
        <p:nvSpPr>
          <p:cNvPr id="1010" name="Shape 1010"/>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Theorem. </a:t>
            </a:r>
            <a:r>
              <a:rPr sz="2400">
                <a:solidFill>
                  <a:srgbClr val="606060"/>
                </a:solidFill>
              </a:rPr>
              <a:t>[Agrawal-Kayal-Saxena 2004]</a:t>
            </a:r>
            <a:r>
              <a:rPr sz="2400">
                <a:solidFill>
                  <a:srgbClr val="0048AA"/>
                </a:solidFill>
              </a:rPr>
              <a:t>  </a:t>
            </a:r>
            <a:r>
              <a:rPr sz="2400" cap="small">
                <a:uFill>
                  <a:solidFill/>
                </a:uFill>
              </a:rPr>
              <a:t>Primes</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P</a:t>
            </a:r>
            <a:r>
              <a:rPr sz="2400"/>
              <a:t>.</a:t>
            </a:r>
            <a:endParaRPr sz="2400">
              <a:solidFill>
                <a:srgbClr val="0048AA"/>
              </a:solidFill>
            </a:endParaRPr>
          </a:p>
        </p:txBody>
      </p:sp>
      <p:sp>
        <p:nvSpPr>
          <p:cNvPr id="1011" name="Shape 10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56</a:t>
            </a:fld>
            <a:endParaRPr sz="1200"/>
          </a:p>
        </p:txBody>
      </p:sp>
      <p:grpSp>
        <p:nvGrpSpPr>
          <p:cNvPr id="1016" name="Group 1016"/>
          <p:cNvGrpSpPr/>
          <p:nvPr/>
        </p:nvGrpSpPr>
        <p:grpSpPr>
          <a:xfrm>
            <a:off x="2448725" y="3594101"/>
            <a:ext cx="8102699" cy="4127503"/>
            <a:chOff x="0" y="0"/>
            <a:chExt cx="8102697" cy="4127501"/>
          </a:xfrm>
        </p:grpSpPr>
        <p:grpSp>
          <p:nvGrpSpPr>
            <p:cNvPr id="1014" name="Group 1014"/>
            <p:cNvGrpSpPr/>
            <p:nvPr/>
          </p:nvGrpSpPr>
          <p:grpSpPr>
            <a:xfrm>
              <a:off x="0" y="0"/>
              <a:ext cx="8102698" cy="4127502"/>
              <a:chOff x="0" y="0"/>
              <a:chExt cx="8102697" cy="4127501"/>
            </a:xfrm>
          </p:grpSpPr>
          <p:sp>
            <p:nvSpPr>
              <p:cNvPr id="1012" name="Shape 1012"/>
              <p:cNvSpPr/>
              <p:nvPr/>
            </p:nvSpPr>
            <p:spPr>
              <a:xfrm>
                <a:off x="0" y="0"/>
                <a:ext cx="8102698" cy="4127502"/>
              </a:xfrm>
              <a:prstGeom prst="rect">
                <a:avLst/>
              </a:prstGeom>
              <a:solidFill>
                <a:srgbClr val="FFFFFF"/>
              </a:solidFill>
              <a:ln w="12700" cap="flat">
                <a:noFill/>
                <a:round/>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pic>
            <p:nvPicPr>
              <p:cNvPr id="1013" name="primes2004.pdf"/>
              <p:cNvPicPr/>
              <p:nvPr/>
            </p:nvPicPr>
            <p:blipFill>
              <a:blip r:embed="rId2">
                <a:extLst/>
              </a:blip>
              <a:srcRect l="18156" t="17857" r="19530" b="63257"/>
              <a:stretch>
                <a:fillRect/>
              </a:stretch>
            </p:blipFill>
            <p:spPr>
              <a:xfrm>
                <a:off x="310040" y="951779"/>
                <a:ext cx="7417324" cy="2909054"/>
              </a:xfrm>
              <a:prstGeom prst="rect">
                <a:avLst/>
              </a:prstGeom>
              <a:ln w="12700" cap="flat">
                <a:noFill/>
                <a:miter lim="400000"/>
              </a:ln>
              <a:effectLst/>
            </p:spPr>
          </p:pic>
        </p:grpSp>
        <p:pic>
          <p:nvPicPr>
            <p:cNvPr id="1015" name="primes2004.pdf"/>
            <p:cNvPicPr/>
            <p:nvPr/>
          </p:nvPicPr>
          <p:blipFill>
            <a:blip r:embed="rId2">
              <a:extLst/>
            </a:blip>
            <a:srcRect l="18156" t="5690" r="19530" b="90453"/>
            <a:stretch>
              <a:fillRect/>
            </a:stretch>
          </p:blipFill>
          <p:spPr>
            <a:xfrm>
              <a:off x="395861" y="258918"/>
              <a:ext cx="7417321" cy="593996"/>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8" name="Shape 1018"/>
          <p:cNvSpPr>
            <a:spLocks noGrp="1"/>
          </p:cNvSpPr>
          <p:nvPr>
            <p:ph type="title"/>
          </p:nvPr>
        </p:nvSpPr>
        <p:spPr>
          <a:prstGeom prst="rect">
            <a:avLst/>
          </a:prstGeom>
        </p:spPr>
        <p:txBody>
          <a:bodyPr/>
          <a:lstStyle/>
          <a:p>
            <a:pPr lvl="0">
              <a:tabLst>
                <a:tab pos="1244600" algn="l"/>
              </a:tabLst>
              <a:defRPr sz="1800"/>
            </a:pPr>
            <a:r>
              <a:rPr sz="2800"/>
              <a:t>Factoring is in NP </a:t>
            </a:r>
            <a:r>
              <a:rPr sz="2400">
                <a:latin typeface="Times"/>
                <a:ea typeface="Times"/>
                <a:cs typeface="Times"/>
                <a:sym typeface="Times"/>
              </a:rPr>
              <a:t>∩</a:t>
            </a:r>
            <a:r>
              <a:rPr sz="2800"/>
              <a:t> co-NP</a:t>
            </a:r>
          </a:p>
        </p:txBody>
      </p:sp>
      <p:sp>
        <p:nvSpPr>
          <p:cNvPr id="1019" name="Shape 1019"/>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cap="small">
                <a:solidFill>
                  <a:srgbClr val="0048AA"/>
                </a:solidFill>
              </a:rPr>
              <a:t>Factorize</a:t>
            </a:r>
            <a:r>
              <a:rPr sz="2400">
                <a:solidFill>
                  <a:srgbClr val="0048AA"/>
                </a:solidFill>
              </a:rPr>
              <a:t>.  </a:t>
            </a:r>
            <a:r>
              <a:rPr sz="2400"/>
              <a:t>Given an integer </a:t>
            </a:r>
            <a:r>
              <a:rPr sz="2400" i="1">
                <a:latin typeface="Times"/>
                <a:ea typeface="Times"/>
                <a:cs typeface="Times"/>
                <a:sym typeface="Times"/>
              </a:rPr>
              <a:t>x</a:t>
            </a:r>
            <a:r>
              <a:rPr sz="2400"/>
              <a:t>, </a:t>
            </a:r>
            <a:r>
              <a:rPr sz="2400">
                <a:solidFill>
                  <a:srgbClr val="8D3124"/>
                </a:solidFill>
              </a:rPr>
              <a:t>find</a:t>
            </a:r>
            <a:r>
              <a:rPr sz="2400"/>
              <a:t> its prime factorization.</a:t>
            </a:r>
            <a:endParaRPr sz="2400">
              <a:solidFill>
                <a:srgbClr val="0048AA"/>
              </a:solidFill>
            </a:endParaRPr>
          </a:p>
          <a:p>
            <a:pPr lvl="0">
              <a:tabLst>
                <a:tab pos="1244600" algn="l"/>
              </a:tabLst>
              <a:defRPr sz="1800">
                <a:solidFill>
                  <a:srgbClr val="000000"/>
                </a:solidFill>
              </a:defRPr>
            </a:pPr>
            <a:r>
              <a:rPr sz="2400" cap="small">
                <a:solidFill>
                  <a:srgbClr val="0048AA"/>
                </a:solidFill>
              </a:rPr>
              <a:t>Factor</a:t>
            </a:r>
            <a:r>
              <a:rPr sz="2400">
                <a:solidFill>
                  <a:srgbClr val="0048AA"/>
                </a:solidFill>
              </a:rPr>
              <a:t>.  </a:t>
            </a:r>
            <a:r>
              <a:rPr sz="2400"/>
              <a:t>Given two integers </a:t>
            </a:r>
            <a:r>
              <a:rPr sz="2400" i="1">
                <a:latin typeface="Times"/>
                <a:ea typeface="Times"/>
                <a:cs typeface="Times"/>
                <a:sym typeface="Times"/>
              </a:rPr>
              <a:t>x</a:t>
            </a:r>
            <a:r>
              <a:rPr sz="2400"/>
              <a:t> and </a:t>
            </a:r>
            <a:r>
              <a:rPr sz="2400" i="1">
                <a:latin typeface="Times"/>
                <a:ea typeface="Times"/>
                <a:cs typeface="Times"/>
                <a:sym typeface="Times"/>
              </a:rPr>
              <a:t>y</a:t>
            </a:r>
            <a:r>
              <a:rPr sz="2400"/>
              <a:t>, does </a:t>
            </a:r>
            <a:r>
              <a:rPr sz="2400" i="1">
                <a:latin typeface="Times"/>
                <a:ea typeface="Times"/>
                <a:cs typeface="Times"/>
                <a:sym typeface="Times"/>
              </a:rPr>
              <a:t>x</a:t>
            </a:r>
            <a:r>
              <a:rPr sz="2400"/>
              <a:t> have a nontrivial factor </a:t>
            </a:r>
            <a:r>
              <a:rPr sz="2400">
                <a:latin typeface="Times"/>
                <a:ea typeface="Times"/>
                <a:cs typeface="Times"/>
                <a:sym typeface="Times"/>
              </a:rPr>
              <a:t>&lt;</a:t>
            </a:r>
            <a:r>
              <a:rPr sz="2400"/>
              <a:t> </a:t>
            </a:r>
            <a:r>
              <a:rPr sz="2400" i="1">
                <a:latin typeface="Times"/>
                <a:ea typeface="Times"/>
                <a:cs typeface="Times"/>
                <a:sym typeface="Times"/>
              </a:rPr>
              <a:t>y </a:t>
            </a:r>
            <a:r>
              <a:rPr sz="2400"/>
              <a:t>?</a:t>
            </a:r>
          </a:p>
          <a:p>
            <a:pPr lvl="0">
              <a:tabLst>
                <a:tab pos="1244600" algn="l"/>
              </a:tabLst>
              <a:defRPr sz="1800">
                <a:solidFill>
                  <a:srgbClr val="000000"/>
                </a:solidFill>
              </a:defRPr>
            </a:pPr>
            <a:r>
              <a:rPr sz="2400"/>
              <a:t/>
            </a:r>
            <a:br>
              <a:rPr sz="2400"/>
            </a:br>
            <a:r>
              <a:rPr sz="2400">
                <a:solidFill>
                  <a:srgbClr val="0048AA"/>
                </a:solidFill>
              </a:rPr>
              <a:t>Theorem.  </a:t>
            </a:r>
            <a:r>
              <a:rPr sz="2400" cap="small">
                <a:uFill>
                  <a:solidFill/>
                </a:uFill>
              </a:rPr>
              <a:t>Factor</a:t>
            </a:r>
            <a:r>
              <a:rPr sz="2400"/>
              <a:t> ≡</a:t>
            </a:r>
            <a:r>
              <a:rPr sz="2400" baseline="-5999">
                <a:latin typeface="Lucida Sans Italic"/>
                <a:ea typeface="Lucida Sans Italic"/>
                <a:cs typeface="Lucida Sans Italic"/>
                <a:sym typeface="Lucida Sans Italic"/>
              </a:rPr>
              <a:t> P</a:t>
            </a:r>
            <a:r>
              <a:rPr sz="2400"/>
              <a:t> </a:t>
            </a:r>
            <a:r>
              <a:rPr sz="2400" cap="small">
                <a:uFill>
                  <a:solidFill/>
                </a:uFill>
              </a:rPr>
              <a:t>Factorize</a:t>
            </a:r>
            <a:r>
              <a:rPr sz="2400"/>
              <a:t>.</a:t>
            </a:r>
            <a:endParaRPr sz="2400">
              <a:solidFill>
                <a:srgbClr val="0048AA"/>
              </a:solidFill>
            </a:endParaRPr>
          </a:p>
          <a:p>
            <a:pPr lvl="0">
              <a:tabLst>
                <a:tab pos="1244600" algn="l"/>
              </a:tabLst>
              <a:defRPr sz="1800">
                <a:solidFill>
                  <a:srgbClr val="000000"/>
                </a:solidFill>
              </a:defRPr>
            </a:pPr>
            <a:r>
              <a:rPr sz="2400">
                <a:solidFill>
                  <a:srgbClr val="0048AA"/>
                </a:solidFill>
              </a:rPr>
              <a:t>Pf.</a:t>
            </a:r>
          </a:p>
          <a:p>
            <a:pPr lvl="1">
              <a:tabLst>
                <a:tab pos="1244600" algn="l"/>
              </a:tabLst>
              <a:defRPr sz="1800"/>
            </a:pPr>
            <a:r>
              <a:rPr sz="2400">
                <a:uFill>
                  <a:solidFill/>
                </a:uFill>
                <a:latin typeface="Times"/>
                <a:ea typeface="Times"/>
                <a:cs typeface="Times"/>
                <a:sym typeface="Times"/>
              </a:rPr>
              <a:t>≤ </a:t>
            </a:r>
            <a:r>
              <a:rPr sz="2400" i="1" baseline="-20250">
                <a:uFill>
                  <a:solidFill/>
                </a:uFill>
                <a:latin typeface="Times"/>
                <a:ea typeface="Times"/>
                <a:cs typeface="Times"/>
                <a:sym typeface="Times"/>
              </a:rPr>
              <a:t>P</a:t>
            </a:r>
            <a:r>
              <a:rPr sz="2400"/>
              <a:t>  trivial.</a:t>
            </a:r>
          </a:p>
          <a:p>
            <a:pPr lvl="1">
              <a:tabLst>
                <a:tab pos="1244600" algn="l"/>
              </a:tabLst>
              <a:defRPr sz="1800"/>
            </a:pPr>
            <a:r>
              <a:rPr sz="2400">
                <a:uFill>
                  <a:solidFill/>
                </a:uFill>
                <a:latin typeface="Times"/>
                <a:ea typeface="Times"/>
                <a:cs typeface="Times"/>
                <a:sym typeface="Times"/>
              </a:rPr>
              <a:t>≥ </a:t>
            </a:r>
            <a:r>
              <a:rPr sz="2400" i="1" baseline="-20250">
                <a:uFill>
                  <a:solidFill/>
                </a:uFill>
                <a:latin typeface="Times"/>
                <a:ea typeface="Times"/>
                <a:cs typeface="Times"/>
                <a:sym typeface="Times"/>
              </a:rPr>
              <a:t>P</a:t>
            </a:r>
            <a:r>
              <a:rPr sz="2400"/>
              <a:t>  binary search to find a factor; divide out the factor and repeat.  ▪</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Theorem.  </a:t>
            </a:r>
            <a:r>
              <a:rPr sz="2400" cap="small">
                <a:uFill>
                  <a:solidFill/>
                </a:uFill>
              </a:rPr>
              <a:t>Factor</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 </a:t>
            </a:r>
            <a:r>
              <a:rPr sz="2600">
                <a:uFill>
                  <a:solidFill/>
                </a:uFill>
                <a:latin typeface="Times"/>
                <a:ea typeface="Times"/>
                <a:cs typeface="Times"/>
                <a:sym typeface="Times"/>
              </a:rPr>
              <a:t>∩</a:t>
            </a:r>
            <a:r>
              <a:rPr sz="2400"/>
              <a:t> </a:t>
            </a:r>
            <a:r>
              <a:rPr sz="2400" b="1">
                <a:latin typeface="Lucida Grande"/>
                <a:ea typeface="Lucida Grande"/>
                <a:cs typeface="Lucida Grande"/>
                <a:sym typeface="Lucida Grande"/>
              </a:rPr>
              <a:t>co-NP</a:t>
            </a:r>
            <a:r>
              <a:rPr sz="2400"/>
              <a:t>.</a:t>
            </a:r>
          </a:p>
          <a:p>
            <a:pPr lvl="0">
              <a:tabLst>
                <a:tab pos="1244600" algn="l"/>
              </a:tabLst>
              <a:defRPr sz="1800">
                <a:solidFill>
                  <a:srgbClr val="000000"/>
                </a:solidFill>
              </a:defRPr>
            </a:pPr>
            <a:r>
              <a:rPr sz="2400">
                <a:solidFill>
                  <a:srgbClr val="0048AA"/>
                </a:solidFill>
              </a:rPr>
              <a:t>Pf.</a:t>
            </a:r>
          </a:p>
          <a:p>
            <a:pPr lvl="1">
              <a:tabLst>
                <a:tab pos="1244600" algn="l"/>
              </a:tabLst>
              <a:defRPr sz="1800"/>
            </a:pPr>
            <a:r>
              <a:rPr sz="2400"/>
              <a:t>Certificate:  a factor </a:t>
            </a:r>
            <a:r>
              <a:rPr sz="2400" i="1">
                <a:latin typeface="Times"/>
                <a:ea typeface="Times"/>
                <a:cs typeface="Times"/>
                <a:sym typeface="Times"/>
              </a:rPr>
              <a:t>p</a:t>
            </a:r>
            <a:r>
              <a:rPr sz="2400"/>
              <a:t> of </a:t>
            </a:r>
            <a:r>
              <a:rPr sz="2400" i="1">
                <a:latin typeface="Times"/>
                <a:ea typeface="Times"/>
                <a:cs typeface="Times"/>
                <a:sym typeface="Times"/>
              </a:rPr>
              <a:t>x</a:t>
            </a:r>
            <a:r>
              <a:rPr sz="2400"/>
              <a:t> that is less than </a:t>
            </a:r>
            <a:r>
              <a:rPr sz="2400" i="1">
                <a:latin typeface="Times"/>
                <a:ea typeface="Times"/>
                <a:cs typeface="Times"/>
                <a:sym typeface="Times"/>
              </a:rPr>
              <a:t>y</a:t>
            </a:r>
            <a:r>
              <a:rPr sz="2400"/>
              <a:t>.</a:t>
            </a:r>
          </a:p>
          <a:p>
            <a:pPr lvl="1">
              <a:tabLst>
                <a:tab pos="1244600" algn="l"/>
              </a:tabLst>
              <a:defRPr sz="1800"/>
            </a:pPr>
            <a:r>
              <a:rPr sz="2400"/>
              <a:t>Disqualifier:  the prime factorization of </a:t>
            </a:r>
            <a:r>
              <a:rPr sz="2400" i="1">
                <a:latin typeface="Times"/>
                <a:ea typeface="Times"/>
                <a:cs typeface="Times"/>
                <a:sym typeface="Times"/>
              </a:rPr>
              <a:t>x</a:t>
            </a:r>
            <a:r>
              <a:rPr sz="2400"/>
              <a:t> (where each prime factor is less than </a:t>
            </a:r>
            <a:r>
              <a:rPr sz="2400" i="1">
                <a:latin typeface="Times"/>
                <a:ea typeface="Times"/>
                <a:cs typeface="Times"/>
                <a:sym typeface="Times"/>
              </a:rPr>
              <a:t>y</a:t>
            </a:r>
            <a:r>
              <a:rPr sz="2400"/>
              <a:t>), along with a Pratt certificate that each factor is prime.  ▪</a:t>
            </a:r>
          </a:p>
        </p:txBody>
      </p:sp>
      <p:sp>
        <p:nvSpPr>
          <p:cNvPr id="1020" name="Shape 10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57</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0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0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0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0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0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0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101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10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9" grpId="1" build="p" bldLvl="5" animBg="1" advAuto="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2" name="Shape 1022"/>
          <p:cNvSpPr>
            <a:spLocks noGrp="1"/>
          </p:cNvSpPr>
          <p:nvPr>
            <p:ph type="title"/>
          </p:nvPr>
        </p:nvSpPr>
        <p:spPr>
          <a:prstGeom prst="rect">
            <a:avLst/>
          </a:prstGeom>
        </p:spPr>
        <p:txBody>
          <a:bodyPr/>
          <a:lstStyle>
            <a:lvl1pPr>
              <a:tabLst>
                <a:tab pos="1244600" algn="l"/>
              </a:tabLst>
            </a:lvl1pPr>
          </a:lstStyle>
          <a:p>
            <a:pPr lvl="0">
              <a:defRPr sz="1800"/>
            </a:pPr>
            <a:r>
              <a:rPr sz="2800"/>
              <a:t>Is factoring in P ?</a:t>
            </a:r>
          </a:p>
        </p:txBody>
      </p:sp>
      <p:sp>
        <p:nvSpPr>
          <p:cNvPr id="1023" name="Shape 1023"/>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Fundamental question.  </a:t>
            </a:r>
            <a:r>
              <a:rPr sz="2400"/>
              <a:t>Is</a:t>
            </a:r>
            <a:r>
              <a:rPr sz="2400">
                <a:solidFill>
                  <a:srgbClr val="0048AA"/>
                </a:solidFill>
              </a:rPr>
              <a:t> </a:t>
            </a:r>
            <a:r>
              <a:rPr sz="2400" cap="small">
                <a:uFill>
                  <a:solidFill/>
                </a:uFill>
              </a:rPr>
              <a:t>Factor </a:t>
            </a:r>
            <a:r>
              <a:rPr sz="2400"/>
              <a:t> </a:t>
            </a:r>
            <a:r>
              <a:rPr sz="2400">
                <a:latin typeface="Times"/>
                <a:ea typeface="Times"/>
                <a:cs typeface="Times"/>
                <a:sym typeface="Times"/>
              </a:rPr>
              <a:t>∈ </a:t>
            </a:r>
            <a:r>
              <a:rPr sz="2400"/>
              <a:t> </a:t>
            </a:r>
            <a:r>
              <a:rPr sz="2400" b="1">
                <a:latin typeface="Lucida Grande"/>
                <a:ea typeface="Lucida Grande"/>
                <a:cs typeface="Lucida Grande"/>
                <a:sym typeface="Lucida Grande"/>
              </a:rPr>
              <a:t>P</a:t>
            </a:r>
            <a:r>
              <a:rPr sz="2400"/>
              <a:t>. </a:t>
            </a:r>
          </a:p>
          <a:p>
            <a:pPr lvl="0">
              <a:tabLst>
                <a:tab pos="1244600" algn="l"/>
              </a:tabLst>
              <a:defRPr sz="1800">
                <a:solidFill>
                  <a:srgbClr val="000000"/>
                </a:solidFill>
              </a:defRPr>
            </a:pPr>
            <a:r>
              <a:rPr sz="2400"/>
              <a:t/>
            </a:r>
            <a:br>
              <a:rPr sz="2400"/>
            </a:br>
            <a:r>
              <a:rPr sz="2400">
                <a:solidFill>
                  <a:srgbClr val="0048AA"/>
                </a:solidFill>
              </a:rPr>
              <a:t>Challenge.  </a:t>
            </a:r>
            <a:r>
              <a:rPr sz="2400">
                <a:uFill>
                  <a:solidFill/>
                </a:uFill>
              </a:rPr>
              <a:t>Factor this number.</a:t>
            </a:r>
          </a:p>
        </p:txBody>
      </p:sp>
      <p:sp>
        <p:nvSpPr>
          <p:cNvPr id="1024" name="Shape 1024"/>
          <p:cNvSpPr>
            <a:spLocks noGrp="1"/>
          </p:cNvSpPr>
          <p:nvPr>
            <p:ph type="sldNum" sz="quarter" idx="2"/>
          </p:nvPr>
        </p:nvSpPr>
        <p:spPr>
          <a:xfrm>
            <a:off x="12363919" y="9245047"/>
            <a:ext cx="265762" cy="204306"/>
          </a:xfrm>
          <a:prstGeom prst="rect">
            <a:avLst/>
          </a:prstGeom>
          <a:extLst>
            <a:ext uri="{C572A759-6A51-4108-AA02-DFA0A04FC94B}">
              <ma14:wrappingTextBoxFlag xmlns:ma14="http://schemas.microsoft.com/office/mac/drawingml/2011/main" val="1"/>
            </a:ext>
          </a:extLst>
        </p:spPr>
        <p:txBody>
          <a:bodyPr anchor="ctr"/>
          <a:lstStyle>
            <a:lvl1pPr>
              <a:lnSpc>
                <a:spcPts val="1300"/>
              </a:lnSpc>
              <a:tabLst>
                <a:tab pos="1066800" algn="l"/>
              </a:tabLst>
              <a:defRPr sz="1100"/>
            </a:lvl1pPr>
          </a:lstStyle>
          <a:p>
            <a:pPr lvl="0">
              <a:defRPr sz="1800"/>
            </a:pPr>
            <a:fld id="{86CB4B4D-7CA3-9044-876B-883B54F8677D}" type="slidenum">
              <a:rPr sz="1100"/>
              <a:t>58</a:t>
            </a:fld>
            <a:endParaRPr sz="1100"/>
          </a:p>
        </p:txBody>
      </p:sp>
      <p:grpSp>
        <p:nvGrpSpPr>
          <p:cNvPr id="1027" name="Group 1027"/>
          <p:cNvGrpSpPr/>
          <p:nvPr/>
        </p:nvGrpSpPr>
        <p:grpSpPr>
          <a:xfrm>
            <a:off x="2120919" y="3856392"/>
            <a:ext cx="8294492" cy="2325769"/>
            <a:chOff x="0" y="0"/>
            <a:chExt cx="8294490" cy="2325767"/>
          </a:xfrm>
        </p:grpSpPr>
        <p:sp>
          <p:nvSpPr>
            <p:cNvPr id="1025" name="Shape 1025"/>
            <p:cNvSpPr/>
            <p:nvPr/>
          </p:nvSpPr>
          <p:spPr>
            <a:xfrm>
              <a:off x="1390" y="0"/>
              <a:ext cx="8293101" cy="1473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lvl1pPr algn="l">
                <a:lnSpc>
                  <a:spcPct val="140000"/>
                </a:lnSpc>
                <a:buFont typeface="Lucida Sans Typewriter"/>
                <a:tabLst>
                  <a:tab pos="1066800" algn="l"/>
                </a:tabLst>
                <a:defRPr sz="2000">
                  <a:solidFill>
                    <a:srgbClr val="000000"/>
                  </a:solidFill>
                  <a:uFill>
                    <a:solidFill/>
                  </a:uFill>
                  <a:latin typeface="Lucida Sans Typewriter"/>
                  <a:ea typeface="Lucida Sans Typewriter"/>
                  <a:cs typeface="Lucida Sans Typewriter"/>
                  <a:sym typeface="Lucida Sans Typewriter"/>
                </a:defRPr>
              </a:lvl1pPr>
            </a:lstStyle>
            <a:p>
              <a:pPr lvl="0">
                <a:defRPr sz="1800">
                  <a:uFillTx/>
                </a:defRPr>
              </a:pPr>
              <a:r>
                <a:rPr sz="2000">
                  <a:uFill>
                    <a:solidFill/>
                  </a:uFill>
                </a:rPr>
                <a:t>74037563479561712828046796097429573142593188889231289084936232638972765034028266276891996419625117843995894330502127585370118968098286733173273108930900552505116877063299072396380786710086096962537934650563796359</a:t>
              </a:r>
            </a:p>
          </p:txBody>
        </p:sp>
        <p:sp>
          <p:nvSpPr>
            <p:cNvPr id="1026" name="Shape 1026"/>
            <p:cNvSpPr/>
            <p:nvPr/>
          </p:nvSpPr>
          <p:spPr>
            <a:xfrm>
              <a:off x="0" y="1601867"/>
              <a:ext cx="8166100"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noAutofit/>
            </a:bodyPr>
            <a:lstStyle/>
            <a:p>
              <a:pPr lvl="0">
                <a:buClr>
                  <a:srgbClr val="606060"/>
                </a:buClr>
                <a:tabLst>
                  <a:tab pos="1066800" algn="l"/>
                </a:tabLst>
                <a:defRPr sz="1800">
                  <a:solidFill>
                    <a:srgbClr val="000000"/>
                  </a:solidFill>
                </a:defRPr>
              </a:pPr>
              <a:r>
                <a:rPr sz="1400" b="1">
                  <a:uFill>
                    <a:solidFill/>
                  </a:uFill>
                  <a:latin typeface="Lucida Grande"/>
                  <a:ea typeface="Lucida Grande"/>
                  <a:cs typeface="Lucida Grande"/>
                  <a:sym typeface="Lucida Grande"/>
                </a:rPr>
                <a:t>RSA-704</a:t>
              </a:r>
              <a:br>
                <a:rPr sz="1400" b="1">
                  <a:uFill>
                    <a:solidFill/>
                  </a:uFill>
                  <a:latin typeface="Lucida Grande"/>
                  <a:ea typeface="Lucida Grande"/>
                  <a:cs typeface="Lucida Grande"/>
                  <a:sym typeface="Lucida Grande"/>
                </a:rPr>
              </a:br>
              <a:r>
                <a:rPr sz="1400" b="1">
                  <a:uFill>
                    <a:solidFill/>
                  </a:uFill>
                  <a:latin typeface="Lucida Grande"/>
                  <a:ea typeface="Lucida Grande"/>
                  <a:cs typeface="Lucida Grande"/>
                  <a:sym typeface="Lucida Grande"/>
                </a:rPr>
                <a:t>($30,000 prize if you can factor)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2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3" grpId="1" build="p" animBg="1" advAuto="0"/>
      <p:bldP spid="1027" grpId="2" animBg="1" advAuto="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1" name="Shape 1031"/>
          <p:cNvSpPr>
            <a:spLocks noGrp="1"/>
          </p:cNvSpPr>
          <p:nvPr>
            <p:ph type="title"/>
          </p:nvPr>
        </p:nvSpPr>
        <p:spPr>
          <a:prstGeom prst="rect">
            <a:avLst/>
          </a:prstGeom>
        </p:spPr>
        <p:txBody>
          <a:bodyPr/>
          <a:lstStyle>
            <a:lvl1pPr>
              <a:tabLst>
                <a:tab pos="1244600" algn="l"/>
              </a:tabLst>
            </a:lvl1pPr>
          </a:lstStyle>
          <a:p>
            <a:pPr lvl="0">
              <a:defRPr sz="1800"/>
            </a:pPr>
            <a:r>
              <a:rPr sz="2800"/>
              <a:t>Exploiting intractability</a:t>
            </a:r>
          </a:p>
        </p:txBody>
      </p:sp>
      <p:sp>
        <p:nvSpPr>
          <p:cNvPr id="1032" name="Shape 1032"/>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Modern cryptography.</a:t>
            </a:r>
          </a:p>
          <a:p>
            <a:pPr lvl="1">
              <a:tabLst>
                <a:tab pos="1244600" algn="l"/>
              </a:tabLst>
              <a:defRPr sz="1800"/>
            </a:pPr>
            <a:r>
              <a:rPr sz="2400"/>
              <a:t>Ex.  Send your credit card to Amazon.</a:t>
            </a:r>
          </a:p>
          <a:p>
            <a:pPr lvl="1">
              <a:tabLst>
                <a:tab pos="1244600" algn="l"/>
              </a:tabLst>
              <a:defRPr sz="1800"/>
            </a:pPr>
            <a:r>
              <a:rPr sz="2400"/>
              <a:t>Ex.  Digitally sign an e-document.</a:t>
            </a:r>
          </a:p>
          <a:p>
            <a:pPr lvl="1">
              <a:tabLst>
                <a:tab pos="1244600" algn="l"/>
              </a:tabLst>
              <a:defRPr sz="1800"/>
            </a:pPr>
            <a:r>
              <a:rPr sz="2400"/>
              <a:t>Enables freedom of privacy, speech, press, political association. </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RSA.   </a:t>
            </a:r>
            <a:r>
              <a:rPr sz="2400">
                <a:uFill>
                  <a:solidFill/>
                </a:uFill>
              </a:rPr>
              <a:t>Based on dichotomy between complexity of two problems.</a:t>
            </a:r>
            <a:endParaRPr sz="2400">
              <a:solidFill>
                <a:srgbClr val="0048AA"/>
              </a:solidFill>
            </a:endParaRPr>
          </a:p>
          <a:p>
            <a:pPr lvl="1">
              <a:tabLst>
                <a:tab pos="1244600" algn="l"/>
              </a:tabLst>
              <a:defRPr sz="1800"/>
            </a:pPr>
            <a:r>
              <a:rPr sz="2400"/>
              <a:t>To use:  generate two random </a:t>
            </a:r>
            <a:r>
              <a:rPr sz="2400" i="1">
                <a:uFill>
                  <a:solidFill/>
                </a:uFill>
                <a:latin typeface="Times New Roman"/>
                <a:ea typeface="Times New Roman"/>
                <a:cs typeface="Times New Roman"/>
                <a:sym typeface="Times New Roman"/>
              </a:rPr>
              <a:t>n</a:t>
            </a:r>
            <a:r>
              <a:rPr sz="2400">
                <a:uFill>
                  <a:solidFill/>
                </a:uFill>
              </a:rPr>
              <a:t>-bit</a:t>
            </a:r>
            <a:r>
              <a:rPr sz="2400"/>
              <a:t> primes and multiply.</a:t>
            </a:r>
          </a:p>
          <a:p>
            <a:pPr lvl="1">
              <a:tabLst>
                <a:tab pos="1244600" algn="l"/>
              </a:tabLst>
              <a:defRPr sz="1800"/>
            </a:pPr>
            <a:r>
              <a:rPr sz="2400"/>
              <a:t>To break:  suffices to factor a </a:t>
            </a:r>
            <a:r>
              <a:rPr sz="2400">
                <a:uFill>
                  <a:solidFill/>
                </a:uFill>
                <a:latin typeface="Times New Roman"/>
                <a:ea typeface="Times New Roman"/>
                <a:cs typeface="Times New Roman"/>
                <a:sym typeface="Times New Roman"/>
              </a:rPr>
              <a:t>2</a:t>
            </a:r>
            <a:r>
              <a:rPr sz="2400" i="1">
                <a:uFill>
                  <a:solidFill/>
                </a:uFill>
                <a:latin typeface="Times New Roman"/>
                <a:ea typeface="Times New Roman"/>
                <a:cs typeface="Times New Roman"/>
                <a:sym typeface="Times New Roman"/>
              </a:rPr>
              <a:t>n</a:t>
            </a:r>
            <a:r>
              <a:rPr sz="2400">
                <a:uFill>
                  <a:solidFill/>
                </a:uFill>
              </a:rPr>
              <a:t>-bit integer</a:t>
            </a:r>
            <a:r>
              <a:rPr sz="2400"/>
              <a:t>.</a:t>
            </a:r>
          </a:p>
        </p:txBody>
      </p:sp>
      <p:sp>
        <p:nvSpPr>
          <p:cNvPr id="1033" name="Shape 1033"/>
          <p:cNvSpPr>
            <a:spLocks noGrp="1"/>
          </p:cNvSpPr>
          <p:nvPr>
            <p:ph type="sldNum" sz="quarter" idx="2"/>
          </p:nvPr>
        </p:nvSpPr>
        <p:spPr>
          <a:xfrm>
            <a:off x="12363919" y="9245047"/>
            <a:ext cx="265762" cy="204306"/>
          </a:xfrm>
          <a:prstGeom prst="rect">
            <a:avLst/>
          </a:prstGeom>
          <a:extLst>
            <a:ext uri="{C572A759-6A51-4108-AA02-DFA0A04FC94B}">
              <ma14:wrappingTextBoxFlag xmlns:ma14="http://schemas.microsoft.com/office/mac/drawingml/2011/main" val="1"/>
            </a:ext>
          </a:extLst>
        </p:spPr>
        <p:txBody>
          <a:bodyPr anchor="ctr"/>
          <a:lstStyle>
            <a:lvl1pPr>
              <a:lnSpc>
                <a:spcPts val="1300"/>
              </a:lnSpc>
              <a:tabLst>
                <a:tab pos="1066800" algn="l"/>
              </a:tabLst>
              <a:defRPr sz="1100"/>
            </a:lvl1pPr>
          </a:lstStyle>
          <a:p>
            <a:pPr lvl="0">
              <a:defRPr sz="1800"/>
            </a:pPr>
            <a:fld id="{86CB4B4D-7CA3-9044-876B-883B54F8677D}" type="slidenum">
              <a:rPr sz="1100"/>
              <a:t>59</a:t>
            </a:fld>
            <a:endParaRPr sz="1100"/>
          </a:p>
        </p:txBody>
      </p:sp>
      <p:grpSp>
        <p:nvGrpSpPr>
          <p:cNvPr id="1040" name="Group 1040"/>
          <p:cNvGrpSpPr/>
          <p:nvPr/>
        </p:nvGrpSpPr>
        <p:grpSpPr>
          <a:xfrm>
            <a:off x="1790700" y="6549814"/>
            <a:ext cx="9196055" cy="2819118"/>
            <a:chOff x="0" y="0"/>
            <a:chExt cx="9196054" cy="2819117"/>
          </a:xfrm>
        </p:grpSpPr>
        <p:pic>
          <p:nvPicPr>
            <p:cNvPr id="1034" name="image42.png"/>
            <p:cNvPicPr/>
            <p:nvPr/>
          </p:nvPicPr>
          <p:blipFill>
            <a:blip r:embed="rId2">
              <a:extLst/>
            </a:blip>
            <a:stretch>
              <a:fillRect/>
            </a:stretch>
          </p:blipFill>
          <p:spPr>
            <a:xfrm>
              <a:off x="0" y="0"/>
              <a:ext cx="1998135" cy="2397761"/>
            </a:xfrm>
            <a:prstGeom prst="rect">
              <a:avLst/>
            </a:prstGeom>
            <a:ln w="12700" cap="flat">
              <a:noFill/>
              <a:miter lim="400000"/>
            </a:ln>
            <a:effectLst/>
          </p:spPr>
        </p:pic>
        <p:sp>
          <p:nvSpPr>
            <p:cNvPr id="1035" name="Shape 1035"/>
            <p:cNvSpPr/>
            <p:nvPr/>
          </p:nvSpPr>
          <p:spPr>
            <a:xfrm>
              <a:off x="177889" y="2447431"/>
              <a:ext cx="1582441"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606060"/>
                </a:buClr>
                <a:tabLst>
                  <a:tab pos="1066800" algn="l"/>
                </a:tabLst>
                <a:defRPr b="1">
                  <a:solidFill>
                    <a:srgbClr val="000000"/>
                  </a:solidFill>
                  <a:uFill>
                    <a:solidFill/>
                  </a:uFill>
                  <a:latin typeface="Lucida Grande"/>
                  <a:ea typeface="Lucida Grande"/>
                  <a:cs typeface="Lucida Grande"/>
                  <a:sym typeface="Lucida Grande"/>
                </a:defRPr>
              </a:lvl1pPr>
            </a:lstStyle>
            <a:p>
              <a:pPr lvl="0">
                <a:defRPr sz="1800" b="0">
                  <a:uFillTx/>
                </a:defRPr>
              </a:pPr>
              <a:r>
                <a:rPr sz="1600" b="1">
                  <a:uFill>
                    <a:solidFill/>
                  </a:uFill>
                </a:rPr>
                <a:t>RSA algorithm</a:t>
              </a:r>
            </a:p>
          </p:txBody>
        </p:sp>
        <p:sp>
          <p:nvSpPr>
            <p:cNvPr id="1036" name="Shape 1036"/>
            <p:cNvSpPr/>
            <p:nvPr/>
          </p:nvSpPr>
          <p:spPr>
            <a:xfrm>
              <a:off x="3618743" y="2217137"/>
              <a:ext cx="1643758" cy="601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p>
              <a:pPr lvl="0">
                <a:buClr>
                  <a:srgbClr val="606060"/>
                </a:buClr>
                <a:tabLst>
                  <a:tab pos="1066800" algn="l"/>
                </a:tabLst>
                <a:defRPr sz="1800">
                  <a:solidFill>
                    <a:srgbClr val="000000"/>
                  </a:solidFill>
                </a:defRPr>
              </a:pPr>
              <a:r>
                <a:rPr sz="1600" b="1">
                  <a:uFill>
                    <a:solidFill/>
                  </a:uFill>
                  <a:latin typeface="Lucida Grande"/>
                  <a:ea typeface="Lucida Grande"/>
                  <a:cs typeface="Lucida Grande"/>
                  <a:sym typeface="Lucida Grande"/>
                </a:rPr>
                <a:t>RSA sold</a:t>
              </a:r>
              <a:br>
                <a:rPr sz="1600" b="1">
                  <a:uFill>
                    <a:solidFill/>
                  </a:uFill>
                  <a:latin typeface="Lucida Grande"/>
                  <a:ea typeface="Lucida Grande"/>
                  <a:cs typeface="Lucida Grande"/>
                  <a:sym typeface="Lucida Grande"/>
                </a:rPr>
              </a:br>
              <a:r>
                <a:rPr sz="1600" b="1">
                  <a:uFill>
                    <a:solidFill/>
                  </a:uFill>
                  <a:latin typeface="Lucida Grande"/>
                  <a:ea typeface="Lucida Grande"/>
                  <a:cs typeface="Lucida Grande"/>
                  <a:sym typeface="Lucida Grande"/>
                </a:rPr>
                <a:t>for $2.1 billion</a:t>
              </a:r>
            </a:p>
          </p:txBody>
        </p:sp>
        <p:pic>
          <p:nvPicPr>
            <p:cNvPr id="1037" name="image44.jpg"/>
            <p:cNvPicPr/>
            <p:nvPr/>
          </p:nvPicPr>
          <p:blipFill>
            <a:blip r:embed="rId3">
              <a:extLst/>
            </a:blip>
            <a:stretch>
              <a:fillRect/>
            </a:stretch>
          </p:blipFill>
          <p:spPr>
            <a:xfrm>
              <a:off x="7208237" y="334150"/>
              <a:ext cx="1966526" cy="1695592"/>
            </a:xfrm>
            <a:prstGeom prst="rect">
              <a:avLst/>
            </a:prstGeom>
            <a:ln w="12700" cap="flat">
              <a:noFill/>
              <a:miter lim="400000"/>
            </a:ln>
            <a:effectLst/>
          </p:spPr>
        </p:pic>
        <p:sp>
          <p:nvSpPr>
            <p:cNvPr id="1038" name="Shape 1038"/>
            <p:cNvSpPr/>
            <p:nvPr/>
          </p:nvSpPr>
          <p:spPr>
            <a:xfrm>
              <a:off x="7161177" y="2490328"/>
              <a:ext cx="2034878"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t">
              <a:spAutoFit/>
            </a:bodyPr>
            <a:lstStyle>
              <a:lvl1pPr>
                <a:buClr>
                  <a:srgbClr val="606060"/>
                </a:buClr>
                <a:tabLst>
                  <a:tab pos="1066800" algn="l"/>
                </a:tabLst>
                <a:defRPr b="1">
                  <a:solidFill>
                    <a:srgbClr val="000000"/>
                  </a:solidFill>
                  <a:uFill>
                    <a:solidFill/>
                  </a:uFill>
                  <a:latin typeface="Lucida Grande"/>
                  <a:ea typeface="Lucida Grande"/>
                  <a:cs typeface="Lucida Grande"/>
                  <a:sym typeface="Lucida Grande"/>
                </a:defRPr>
              </a:lvl1pPr>
            </a:lstStyle>
            <a:p>
              <a:pPr lvl="0">
                <a:defRPr sz="1800" b="0">
                  <a:uFillTx/>
                </a:defRPr>
              </a:pPr>
              <a:r>
                <a:rPr sz="1600" b="1">
                  <a:uFill>
                    <a:solidFill/>
                  </a:uFill>
                </a:rPr>
                <a:t>or design a t-shirt</a:t>
              </a:r>
            </a:p>
          </p:txBody>
        </p:sp>
        <p:pic>
          <p:nvPicPr>
            <p:cNvPr id="1039" name="RSA-logo.png"/>
            <p:cNvPicPr/>
            <p:nvPr/>
          </p:nvPicPr>
          <p:blipFill>
            <a:blip r:embed="rId4">
              <a:extLst/>
            </a:blip>
            <a:srcRect l="1744"/>
            <a:stretch>
              <a:fillRect/>
            </a:stretch>
          </p:blipFill>
          <p:spPr>
            <a:xfrm>
              <a:off x="3323473" y="697847"/>
              <a:ext cx="2525769" cy="1218027"/>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2">
                                            <p:txEl>
                                              <p:pRg st="4" end="4"/>
                                            </p:txEl>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032">
                                            <p:txEl>
                                              <p:pRg st="5" end="5"/>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1032">
                                            <p:txEl>
                                              <p:pRg st="6" end="6"/>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1" build="p" animBg="1" advAuto="0"/>
      <p:bldP spid="1040"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lvl1pPr>
              <a:tabLst>
                <a:tab pos="1244600" algn="l"/>
              </a:tabLst>
            </a:lvl1pPr>
          </a:lstStyle>
          <a:p>
            <a:pPr lvl="0">
              <a:defRPr sz="1800"/>
            </a:pPr>
            <a:r>
              <a:rPr sz="2800"/>
              <a:t>NP</a:t>
            </a:r>
          </a:p>
        </p:txBody>
      </p:sp>
      <p:sp>
        <p:nvSpPr>
          <p:cNvPr id="109" name="Shape 109"/>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Certification algorithm intuition.</a:t>
            </a:r>
          </a:p>
          <a:p>
            <a:pPr lvl="1">
              <a:tabLst>
                <a:tab pos="1244600" algn="l"/>
              </a:tabLst>
              <a:defRPr sz="1800"/>
            </a:pPr>
            <a:r>
              <a:rPr sz="2400"/>
              <a:t>Certifier views things from "managerial" viewpoint.</a:t>
            </a:r>
          </a:p>
          <a:p>
            <a:pPr lvl="1">
              <a:tabLst>
                <a:tab pos="1244600" algn="l"/>
              </a:tabLst>
              <a:defRPr sz="1800"/>
            </a:pPr>
            <a:r>
              <a:rPr sz="2400"/>
              <a:t>Certifier doesn't determine whether </a:t>
            </a:r>
            <a:r>
              <a:rPr sz="2400" i="1">
                <a:latin typeface="Times"/>
                <a:ea typeface="Times"/>
                <a:cs typeface="Times"/>
                <a:sym typeface="Times"/>
              </a:rPr>
              <a:t>s</a:t>
            </a:r>
            <a:r>
              <a:rPr sz="2400">
                <a:latin typeface="Times"/>
                <a:ea typeface="Times"/>
                <a:cs typeface="Times"/>
                <a:sym typeface="Times"/>
              </a:rPr>
              <a:t> ∈ </a:t>
            </a:r>
            <a:r>
              <a:rPr sz="2400" i="1">
                <a:latin typeface="Times"/>
                <a:ea typeface="Times"/>
                <a:cs typeface="Times"/>
                <a:sym typeface="Times"/>
              </a:rPr>
              <a:t>X</a:t>
            </a:r>
            <a:r>
              <a:rPr sz="2400"/>
              <a:t> on its own;</a:t>
            </a:r>
            <a:br>
              <a:rPr sz="2400"/>
            </a:br>
            <a:r>
              <a:rPr sz="2400"/>
              <a:t>rather, it checks a proposed proof </a:t>
            </a:r>
            <a:r>
              <a:rPr sz="2400" i="1">
                <a:latin typeface="Times"/>
                <a:ea typeface="Times"/>
                <a:cs typeface="Times"/>
                <a:sym typeface="Times"/>
              </a:rPr>
              <a:t>t</a:t>
            </a:r>
            <a:r>
              <a:rPr sz="2400"/>
              <a:t> that </a:t>
            </a:r>
            <a:r>
              <a:rPr sz="2400" i="1">
                <a:latin typeface="Times"/>
                <a:ea typeface="Times"/>
                <a:cs typeface="Times"/>
                <a:sym typeface="Times"/>
              </a:rPr>
              <a:t>s</a:t>
            </a:r>
            <a:r>
              <a:rPr sz="2400">
                <a:latin typeface="Times"/>
                <a:ea typeface="Times"/>
                <a:cs typeface="Times"/>
                <a:sym typeface="Times"/>
              </a:rPr>
              <a:t> ∈ </a:t>
            </a:r>
            <a:r>
              <a:rPr sz="2400" i="1">
                <a:latin typeface="Times"/>
                <a:ea typeface="Times"/>
                <a:cs typeface="Times"/>
                <a:sym typeface="Times"/>
              </a:rPr>
              <a:t>X</a:t>
            </a:r>
            <a:r>
              <a:rPr sz="2400"/>
              <a:t>.</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Def.  </a:t>
            </a:r>
            <a:r>
              <a:rPr sz="2400"/>
              <a:t>Algorithm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a:t>
            </a:r>
            <a:r>
              <a:rPr sz="2400"/>
              <a:t> is a </a:t>
            </a:r>
            <a:r>
              <a:rPr sz="2400">
                <a:solidFill>
                  <a:srgbClr val="8D3124"/>
                </a:solidFill>
              </a:rPr>
              <a:t>certifier</a:t>
            </a:r>
            <a:r>
              <a:rPr sz="2400"/>
              <a:t> for problem </a:t>
            </a:r>
            <a:r>
              <a:rPr sz="2400" i="1">
                <a:latin typeface="Times"/>
                <a:ea typeface="Times"/>
                <a:cs typeface="Times"/>
                <a:sym typeface="Times"/>
              </a:rPr>
              <a:t>X</a:t>
            </a:r>
            <a:r>
              <a:rPr sz="2400"/>
              <a:t> if for every string </a:t>
            </a:r>
            <a:r>
              <a:rPr sz="2400" i="1">
                <a:latin typeface="Times"/>
                <a:ea typeface="Times"/>
                <a:cs typeface="Times"/>
                <a:sym typeface="Times"/>
              </a:rPr>
              <a:t>s</a:t>
            </a:r>
            <a:r>
              <a:rPr sz="2400"/>
              <a:t>,</a:t>
            </a:r>
            <a:br>
              <a:rPr sz="2400"/>
            </a:br>
            <a:r>
              <a:rPr sz="2400" i="1">
                <a:latin typeface="Times"/>
                <a:ea typeface="Times"/>
                <a:cs typeface="Times"/>
                <a:sym typeface="Times"/>
              </a:rPr>
              <a:t>s</a:t>
            </a:r>
            <a:r>
              <a:rPr sz="2400">
                <a:latin typeface="Times"/>
                <a:ea typeface="Times"/>
                <a:cs typeface="Times"/>
                <a:sym typeface="Times"/>
              </a:rPr>
              <a:t> ∈ </a:t>
            </a:r>
            <a:r>
              <a:rPr sz="2400" i="1">
                <a:latin typeface="Times"/>
                <a:ea typeface="Times"/>
                <a:cs typeface="Times"/>
                <a:sym typeface="Times"/>
              </a:rPr>
              <a:t>X</a:t>
            </a:r>
            <a:r>
              <a:rPr sz="2400"/>
              <a:t> iff there exists a string </a:t>
            </a:r>
            <a:r>
              <a:rPr sz="2400" i="1">
                <a:latin typeface="Times"/>
                <a:ea typeface="Times"/>
                <a:cs typeface="Times"/>
                <a:sym typeface="Times"/>
              </a:rPr>
              <a:t>t</a:t>
            </a:r>
            <a:r>
              <a:rPr sz="2400"/>
              <a:t> such that </a:t>
            </a: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 </a:t>
            </a:r>
            <a:r>
              <a:rPr sz="2400" i="1">
                <a:latin typeface="Times"/>
                <a:ea typeface="Times"/>
                <a:cs typeface="Times"/>
                <a:sym typeface="Times"/>
              </a:rPr>
              <a:t>t</a:t>
            </a:r>
            <a:r>
              <a:rPr sz="2400">
                <a:latin typeface="Times"/>
                <a:ea typeface="Times"/>
                <a:cs typeface="Times"/>
                <a:sym typeface="Times"/>
              </a:rPr>
              <a:t>) = </a:t>
            </a:r>
            <a:r>
              <a:rPr sz="2400" i="1">
                <a:latin typeface="Times"/>
                <a:ea typeface="Times"/>
                <a:cs typeface="Times"/>
                <a:sym typeface="Times"/>
              </a:rPr>
              <a:t>yes</a:t>
            </a:r>
            <a:r>
              <a:rPr sz="2400"/>
              <a:t>.</a:t>
            </a:r>
          </a:p>
          <a:p>
            <a:pPr lvl="0">
              <a:tabLst>
                <a:tab pos="1244600" algn="l"/>
              </a:tabLst>
              <a:defRPr sz="1800">
                <a:solidFill>
                  <a:srgbClr val="000000"/>
                </a:solidFill>
              </a:defRPr>
            </a:pPr>
            <a:r>
              <a:rPr sz="2400"/>
              <a:t/>
            </a:r>
            <a:br>
              <a:rPr sz="2400"/>
            </a:br>
            <a:r>
              <a:rPr sz="2400"/>
              <a:t/>
            </a:r>
            <a:br>
              <a:rPr sz="2400"/>
            </a:br>
            <a:r>
              <a:rPr sz="2400">
                <a:solidFill>
                  <a:srgbClr val="0048AA"/>
                </a:solidFill>
              </a:rPr>
              <a:t>Def.  </a:t>
            </a:r>
            <a:r>
              <a:rPr sz="2400" b="1">
                <a:latin typeface="Lucida Grande"/>
                <a:ea typeface="Lucida Grande"/>
                <a:cs typeface="Lucida Grande"/>
                <a:sym typeface="Lucida Grande"/>
              </a:rPr>
              <a:t>NP</a:t>
            </a:r>
            <a:r>
              <a:rPr sz="2400"/>
              <a:t> is the set of problems for which there exists a poly-time certifier.</a:t>
            </a:r>
          </a:p>
          <a:p>
            <a:pPr lvl="1">
              <a:tabLst>
                <a:tab pos="1244600" algn="l"/>
              </a:tabLst>
              <a:defRPr sz="1800"/>
            </a:pPr>
            <a:r>
              <a:rPr sz="2400" i="1">
                <a:latin typeface="Times"/>
                <a:ea typeface="Times"/>
                <a:cs typeface="Times"/>
                <a:sym typeface="Times"/>
              </a:rPr>
              <a:t>C</a:t>
            </a:r>
            <a:r>
              <a:rPr sz="2400">
                <a:latin typeface="Times"/>
                <a:ea typeface="Times"/>
                <a:cs typeface="Times"/>
                <a:sym typeface="Times"/>
              </a:rPr>
              <a:t>(</a:t>
            </a:r>
            <a:r>
              <a:rPr sz="2400" i="1">
                <a:latin typeface="Times"/>
                <a:ea typeface="Times"/>
                <a:cs typeface="Times"/>
                <a:sym typeface="Times"/>
              </a:rPr>
              <a:t>s</a:t>
            </a:r>
            <a:r>
              <a:rPr sz="2400">
                <a:latin typeface="Times"/>
                <a:ea typeface="Times"/>
                <a:cs typeface="Times"/>
                <a:sym typeface="Times"/>
              </a:rPr>
              <a:t>,</a:t>
            </a:r>
            <a:r>
              <a:rPr sz="2400" i="1">
                <a:latin typeface="Times"/>
                <a:ea typeface="Times"/>
                <a:cs typeface="Times"/>
                <a:sym typeface="Times"/>
              </a:rPr>
              <a:t> t</a:t>
            </a:r>
            <a:r>
              <a:rPr sz="2400">
                <a:latin typeface="Times"/>
                <a:ea typeface="Times"/>
                <a:cs typeface="Times"/>
                <a:sym typeface="Times"/>
              </a:rPr>
              <a:t>)</a:t>
            </a:r>
            <a:r>
              <a:rPr sz="2400"/>
              <a:t> is a poly-time algorithm.</a:t>
            </a:r>
          </a:p>
          <a:p>
            <a:pPr lvl="1">
              <a:tabLst>
                <a:tab pos="1244600" algn="l"/>
              </a:tabLst>
              <a:defRPr sz="1800"/>
            </a:pPr>
            <a:r>
              <a:rPr sz="2400"/>
              <a:t>Certificate </a:t>
            </a:r>
            <a:r>
              <a:rPr sz="2400" i="1">
                <a:latin typeface="Times"/>
                <a:ea typeface="Times"/>
                <a:cs typeface="Times"/>
                <a:sym typeface="Times"/>
              </a:rPr>
              <a:t>t </a:t>
            </a:r>
            <a:r>
              <a:rPr sz="2400"/>
              <a:t>is of polynomial size:  </a:t>
            </a:r>
            <a:r>
              <a:rPr sz="2400">
                <a:latin typeface="Times"/>
                <a:ea typeface="Times"/>
                <a:cs typeface="Times"/>
                <a:sym typeface="Times"/>
              </a:rPr>
              <a:t>|</a:t>
            </a:r>
            <a:r>
              <a:rPr sz="2400" i="1" baseline="-5999">
                <a:latin typeface="Times"/>
                <a:ea typeface="Times"/>
                <a:cs typeface="Times"/>
                <a:sym typeface="Times"/>
              </a:rPr>
              <a:t> </a:t>
            </a:r>
            <a:r>
              <a:rPr sz="2400" i="1">
                <a:latin typeface="Times"/>
                <a:ea typeface="Times"/>
                <a:cs typeface="Times"/>
                <a:sym typeface="Times"/>
              </a:rPr>
              <a:t>t</a:t>
            </a:r>
            <a:r>
              <a:rPr sz="2400" i="1" baseline="-5999">
                <a:latin typeface="Times"/>
                <a:ea typeface="Times"/>
                <a:cs typeface="Times"/>
                <a:sym typeface="Times"/>
              </a:rPr>
              <a:t> </a:t>
            </a:r>
            <a:r>
              <a:rPr sz="2400">
                <a:latin typeface="Times"/>
                <a:ea typeface="Times"/>
                <a:cs typeface="Times"/>
                <a:sym typeface="Times"/>
              </a:rPr>
              <a:t>| ≤  </a:t>
            </a:r>
            <a:r>
              <a:rPr sz="2400" i="1">
                <a:latin typeface="Times"/>
                <a:ea typeface="Times"/>
                <a:cs typeface="Times"/>
                <a:sym typeface="Times"/>
              </a:rPr>
              <a:t>p</a:t>
            </a:r>
            <a:r>
              <a:rPr sz="2400">
                <a:latin typeface="Times"/>
                <a:ea typeface="Times"/>
                <a:cs typeface="Times"/>
                <a:sym typeface="Times"/>
              </a:rPr>
              <a:t>(</a:t>
            </a:r>
            <a:r>
              <a:rPr sz="2400" i="1" baseline="-5999">
                <a:latin typeface="Times"/>
                <a:ea typeface="Times"/>
                <a:cs typeface="Times"/>
                <a:sym typeface="Times"/>
              </a:rPr>
              <a:t> </a:t>
            </a:r>
            <a:r>
              <a:rPr sz="2400">
                <a:latin typeface="Times"/>
                <a:ea typeface="Times"/>
                <a:cs typeface="Times"/>
                <a:sym typeface="Times"/>
              </a:rPr>
              <a:t>|</a:t>
            </a:r>
            <a:r>
              <a:rPr sz="2400" i="1" baseline="-5999">
                <a:latin typeface="Times"/>
                <a:ea typeface="Times"/>
                <a:cs typeface="Times"/>
                <a:sym typeface="Times"/>
              </a:rPr>
              <a:t> </a:t>
            </a:r>
            <a:r>
              <a:rPr sz="2400" i="1">
                <a:latin typeface="Times"/>
                <a:ea typeface="Times"/>
                <a:cs typeface="Times"/>
                <a:sym typeface="Times"/>
              </a:rPr>
              <a:t>s</a:t>
            </a:r>
            <a:r>
              <a:rPr sz="2400" i="1" baseline="-5999">
                <a:latin typeface="Times"/>
                <a:ea typeface="Times"/>
                <a:cs typeface="Times"/>
                <a:sym typeface="Times"/>
              </a:rPr>
              <a:t> </a:t>
            </a:r>
            <a:r>
              <a:rPr sz="2400">
                <a:latin typeface="Times"/>
                <a:ea typeface="Times"/>
                <a:cs typeface="Times"/>
                <a:sym typeface="Times"/>
              </a:rPr>
              <a:t>|</a:t>
            </a:r>
            <a:r>
              <a:rPr sz="2400" i="1" baseline="-5999">
                <a:latin typeface="Times"/>
                <a:ea typeface="Times"/>
                <a:cs typeface="Times"/>
                <a:sym typeface="Times"/>
              </a:rPr>
              <a:t> </a:t>
            </a:r>
            <a:r>
              <a:rPr sz="2400">
                <a:latin typeface="Times"/>
                <a:ea typeface="Times"/>
                <a:cs typeface="Times"/>
                <a:sym typeface="Times"/>
              </a:rPr>
              <a:t>)</a:t>
            </a:r>
            <a:r>
              <a:rPr sz="2400"/>
              <a:t> for some polynomial </a:t>
            </a:r>
            <a:r>
              <a:rPr sz="2400" i="1">
                <a:latin typeface="Times"/>
                <a:ea typeface="Times"/>
                <a:cs typeface="Times"/>
                <a:sym typeface="Times"/>
              </a:rPr>
              <a:t>p</a:t>
            </a:r>
            <a:r>
              <a:rPr sz="2400">
                <a:latin typeface="Times"/>
                <a:ea typeface="Times"/>
                <a:cs typeface="Times"/>
                <a:sym typeface="Times"/>
              </a:rPr>
              <a:t>(⋅)</a:t>
            </a:r>
            <a:endParaRPr sz="2400"/>
          </a:p>
          <a:p>
            <a:pPr lvl="0">
              <a:tabLst>
                <a:tab pos="1244600" algn="l"/>
              </a:tabLst>
              <a:defRPr sz="1800">
                <a:solidFill>
                  <a:srgbClr val="000000"/>
                </a:solidFill>
              </a:defRPr>
            </a:pPr>
            <a:r>
              <a:rPr sz="2400"/>
              <a:t/>
            </a:r>
            <a:br>
              <a:rPr sz="2400"/>
            </a:br>
            <a:r>
              <a:rPr sz="2400"/>
              <a:t/>
            </a:r>
            <a:br>
              <a:rPr sz="2400"/>
            </a:br>
            <a:r>
              <a:rPr sz="2400">
                <a:solidFill>
                  <a:srgbClr val="0048AA"/>
                </a:solidFill>
              </a:rPr>
              <a:t>Remark.  </a:t>
            </a:r>
            <a:r>
              <a:rPr sz="2400" b="1">
                <a:latin typeface="Lucida Grande"/>
                <a:ea typeface="Lucida Grande"/>
                <a:cs typeface="Lucida Grande"/>
                <a:sym typeface="Lucida Grande"/>
              </a:rPr>
              <a:t>NP</a:t>
            </a:r>
            <a:r>
              <a:rPr sz="2400"/>
              <a:t> stands for </a:t>
            </a:r>
            <a:r>
              <a:rPr sz="2400">
                <a:solidFill>
                  <a:srgbClr val="8D3124"/>
                </a:solidFill>
              </a:rPr>
              <a:t>nondeterministic</a:t>
            </a:r>
            <a:r>
              <a:rPr sz="2400"/>
              <a:t> polynomial time.</a:t>
            </a:r>
          </a:p>
        </p:txBody>
      </p:sp>
      <p:sp>
        <p:nvSpPr>
          <p:cNvPr id="110" name="Shape 110"/>
          <p:cNvSpPr>
            <a:spLocks noGrp="1"/>
          </p:cNvSpPr>
          <p:nvPr>
            <p:ph type="sldNum" sz="quarter" idx="2"/>
          </p:nvPr>
        </p:nvSpPr>
        <p:spPr>
          <a:xfrm>
            <a:off x="12404115" y="9347200"/>
            <a:ext cx="185370" cy="215951"/>
          </a:xfrm>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6</a:t>
            </a:fld>
            <a:endParaRPr sz="1200"/>
          </a:p>
        </p:txBody>
      </p:sp>
      <p:grpSp>
        <p:nvGrpSpPr>
          <p:cNvPr id="113" name="Group 113"/>
          <p:cNvGrpSpPr/>
          <p:nvPr/>
        </p:nvGrpSpPr>
        <p:grpSpPr>
          <a:xfrm>
            <a:off x="5105400" y="4660900"/>
            <a:ext cx="2384247" cy="694335"/>
            <a:chOff x="0" y="0"/>
            <a:chExt cx="2384246" cy="694334"/>
          </a:xfrm>
        </p:grpSpPr>
        <p:sp>
          <p:nvSpPr>
            <p:cNvPr id="111" name="Shape 111"/>
            <p:cNvSpPr/>
            <p:nvPr/>
          </p:nvSpPr>
          <p:spPr>
            <a:xfrm>
              <a:off x="4063" y="508000"/>
              <a:ext cx="2380184" cy="1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1066800" algn="l"/>
                </a:tabLst>
              </a:lvl1pPr>
            </a:lstStyle>
            <a:p>
              <a:pPr lvl="0">
                <a:defRPr sz="1800">
                  <a:solidFill>
                    <a:srgbClr val="000000"/>
                  </a:solidFill>
                </a:defRPr>
              </a:pPr>
              <a:r>
                <a:rPr sz="1600">
                  <a:solidFill>
                    <a:srgbClr val="8D3124"/>
                  </a:solidFill>
                </a:rPr>
                <a:t>"certificate" or "witness"</a:t>
              </a:r>
            </a:p>
          </p:txBody>
        </p:sp>
        <p:sp>
          <p:nvSpPr>
            <p:cNvPr id="112" name="Shape 112"/>
            <p:cNvSpPr/>
            <p:nvPr/>
          </p:nvSpPr>
          <p:spPr>
            <a:xfrm>
              <a:off x="0" y="0"/>
              <a:ext cx="245474" cy="451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9">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09">
                                            <p:txEl>
                                              <p:pRg st="0" end="0"/>
                                            </p:txEl>
                                          </p:spTgt>
                                        </p:tgtEl>
                                        <p:attrNameLst>
                                          <p:attrName>style.visibility</p:attrName>
                                        </p:attrNameLst>
                                      </p:cBhvr>
                                      <p:to>
                                        <p:strVal val="visible"/>
                                      </p:to>
                                    </p:set>
                                  </p:childTnLst>
                                </p:cTn>
                              </p:par>
                              <p:par>
                                <p:cTn id="9" presetID="1" presetClass="entr" presetSubtype="0" fill="hold" grpId="1">
                                  <p:stCondLst>
                                    <p:cond delay="0"/>
                                  </p:stCondLst>
                                  <p:iterate>
                                    <p:tmAbs val="0"/>
                                  </p:iterate>
                                  <p:childTnLst>
                                    <p:set>
                                      <p:cBhvr>
                                        <p:cTn id="10" fill="hold"/>
                                        <p:tgtEl>
                                          <p:spTgt spid="109">
                                            <p:txEl>
                                              <p:pRg st="1" end="1"/>
                                            </p:txEl>
                                          </p:spTgt>
                                        </p:tgtEl>
                                        <p:attrNameLst>
                                          <p:attrName>style.visibility</p:attrName>
                                        </p:attrNameLst>
                                      </p:cBhvr>
                                      <p:to>
                                        <p:strVal val="visible"/>
                                      </p:to>
                                    </p:set>
                                  </p:childTnLst>
                                </p:cTn>
                              </p:par>
                              <p:par>
                                <p:cTn id="11" presetID="1" presetClass="entr" presetSubtype="0" fill="hold" grpId="1">
                                  <p:stCondLst>
                                    <p:cond delay="0"/>
                                  </p:stCondLst>
                                  <p:iterate>
                                    <p:tmAbs val="0"/>
                                  </p:iterate>
                                  <p:childTnLst>
                                    <p:set>
                                      <p:cBhvr>
                                        <p:cTn id="12" fill="hold"/>
                                        <p:tgtEl>
                                          <p:spTgt spid="10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9">
                                            <p:txEl>
                                              <p:pRg st="4" end="4"/>
                                            </p:txEl>
                                          </p:spTgt>
                                        </p:tgtEl>
                                        <p:attrNameLst>
                                          <p:attrName>style.visibility</p:attrName>
                                        </p:attrNameLst>
                                      </p:cBhvr>
                                      <p:to>
                                        <p:strVal val="visible"/>
                                      </p:to>
                                    </p:set>
                                  </p:childTnLst>
                                </p:cTn>
                              </p:par>
                              <p:par>
                                <p:cTn id="21" presetID="1" presetClass="entr" presetSubtype="0" fill="hold" grpId="1">
                                  <p:stCondLst>
                                    <p:cond delay="0"/>
                                  </p:stCondLst>
                                  <p:iterate>
                                    <p:tmAbs val="0"/>
                                  </p:iterate>
                                  <p:childTnLst>
                                    <p:set>
                                      <p:cBhvr>
                                        <p:cTn id="22" fill="hold"/>
                                        <p:tgtEl>
                                          <p:spTgt spid="109">
                                            <p:txEl>
                                              <p:pRg st="5" end="5"/>
                                            </p:txEl>
                                          </p:spTgt>
                                        </p:tgtEl>
                                        <p:attrNameLst>
                                          <p:attrName>style.visibility</p:attrName>
                                        </p:attrNameLst>
                                      </p:cBhvr>
                                      <p:to>
                                        <p:strVal val="visible"/>
                                      </p:to>
                                    </p:set>
                                  </p:childTnLst>
                                </p:cTn>
                              </p:par>
                              <p:par>
                                <p:cTn id="23" presetID="1" presetClass="entr" presetSubtype="0" fill="hold" grpId="1">
                                  <p:stCondLst>
                                    <p:cond delay="0"/>
                                  </p:stCondLst>
                                  <p:iterate>
                                    <p:tmAbs val="0"/>
                                  </p:iterate>
                                  <p:childTnLst>
                                    <p:set>
                                      <p:cBhvr>
                                        <p:cTn id="24" fill="hold"/>
                                        <p:tgtEl>
                                          <p:spTgt spid="10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09">
                                            <p:txEl>
                                              <p:pRg st="7" end="7"/>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1" build="p" animBg="1" advAuto="0"/>
      <p:bldP spid="113" grpId="2" animBg="1" advAuto="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2" name="Shape 1042"/>
          <p:cNvSpPr>
            <a:spLocks noGrp="1"/>
          </p:cNvSpPr>
          <p:nvPr>
            <p:ph type="title"/>
          </p:nvPr>
        </p:nvSpPr>
        <p:spPr>
          <a:prstGeom prst="rect">
            <a:avLst/>
          </a:prstGeom>
        </p:spPr>
        <p:txBody>
          <a:bodyPr/>
          <a:lstStyle>
            <a:lvl1pPr>
              <a:tabLst>
                <a:tab pos="1244600" algn="l"/>
              </a:tabLst>
            </a:lvl1pPr>
          </a:lstStyle>
          <a:p>
            <a:pPr lvl="0">
              <a:defRPr sz="1800"/>
            </a:pPr>
            <a:r>
              <a:rPr sz="2800"/>
              <a:t>Factoring on a quantum computer</a:t>
            </a:r>
          </a:p>
        </p:txBody>
      </p:sp>
      <p:sp>
        <p:nvSpPr>
          <p:cNvPr id="1043" name="Shape 1043"/>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Theorem.  </a:t>
            </a:r>
            <a:r>
              <a:rPr sz="2400">
                <a:solidFill>
                  <a:srgbClr val="606060"/>
                </a:solidFill>
                <a:uFill>
                  <a:solidFill>
                    <a:srgbClr val="606060"/>
                  </a:solidFill>
                </a:uFill>
              </a:rPr>
              <a:t>[Shor 1994]  </a:t>
            </a:r>
            <a:r>
              <a:rPr sz="2400">
                <a:uFill>
                  <a:solidFill/>
                </a:uFill>
              </a:rPr>
              <a:t>Can factor an </a:t>
            </a:r>
            <a:r>
              <a:rPr sz="2400" i="1">
                <a:uFill>
                  <a:solidFill/>
                </a:uFill>
                <a:latin typeface="Times New Roman"/>
                <a:ea typeface="Times New Roman"/>
                <a:cs typeface="Times New Roman"/>
                <a:sym typeface="Times New Roman"/>
              </a:rPr>
              <a:t>n</a:t>
            </a:r>
            <a:r>
              <a:rPr sz="2400">
                <a:uFill>
                  <a:solidFill/>
                </a:uFill>
              </a:rPr>
              <a:t>-bit integer in </a:t>
            </a:r>
            <a:r>
              <a:rPr sz="2400" i="1">
                <a:uFill>
                  <a:solidFill/>
                </a:uFill>
                <a:latin typeface="Times"/>
                <a:ea typeface="Times"/>
                <a:cs typeface="Times"/>
                <a:sym typeface="Times"/>
              </a:rPr>
              <a:t>O</a:t>
            </a:r>
            <a:r>
              <a:rPr sz="2400">
                <a:uFill>
                  <a:solidFill/>
                </a:uFill>
                <a:latin typeface="Times"/>
                <a:ea typeface="Times"/>
                <a:cs typeface="Times"/>
                <a:sym typeface="Times"/>
              </a:rPr>
              <a:t>(</a:t>
            </a:r>
            <a:r>
              <a:rPr sz="2400" i="1">
                <a:uFill>
                  <a:solidFill/>
                </a:uFill>
                <a:latin typeface="Times"/>
                <a:ea typeface="Times"/>
                <a:cs typeface="Times"/>
                <a:sym typeface="Times"/>
              </a:rPr>
              <a:t>n</a:t>
            </a:r>
            <a:r>
              <a:rPr sz="2400" baseline="31999">
                <a:uFill>
                  <a:solidFill/>
                </a:uFill>
                <a:latin typeface="Times"/>
                <a:ea typeface="Times"/>
                <a:cs typeface="Times"/>
                <a:sym typeface="Times"/>
              </a:rPr>
              <a:t>3</a:t>
            </a:r>
            <a:r>
              <a:rPr sz="2400">
                <a:uFill>
                  <a:solidFill/>
                </a:uFill>
                <a:latin typeface="Times"/>
                <a:ea typeface="Times"/>
                <a:cs typeface="Times"/>
                <a:sym typeface="Times"/>
              </a:rPr>
              <a:t>)</a:t>
            </a:r>
            <a:r>
              <a:rPr sz="2400">
                <a:uFill>
                  <a:solidFill/>
                </a:uFill>
              </a:rPr>
              <a:t> steps</a:t>
            </a:r>
            <a:br>
              <a:rPr sz="2400">
                <a:uFill>
                  <a:solidFill/>
                </a:uFill>
              </a:rPr>
            </a:br>
            <a:r>
              <a:rPr sz="2400">
                <a:uFill>
                  <a:solidFill/>
                </a:uFill>
              </a:rPr>
              <a:t>on a "quantum computer.”</a:t>
            </a:r>
          </a:p>
          <a:p>
            <a:pPr lvl="0">
              <a:tabLst>
                <a:tab pos="1244600" algn="l"/>
              </a:tabLst>
              <a:defRPr sz="1800">
                <a:solidFill>
                  <a:srgbClr val="000000"/>
                </a:solidFill>
              </a:defRPr>
            </a:pP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uFill>
                  <a:solidFill/>
                </a:uFill>
              </a:rPr>
              <a:t/>
            </a:r>
            <a:br>
              <a:rPr sz="2400">
                <a:uFill>
                  <a:solidFill/>
                </a:uFill>
              </a:rPr>
            </a:br>
            <a:r>
              <a:rPr sz="2400">
                <a:solidFill>
                  <a:srgbClr val="0048AA"/>
                </a:solidFill>
              </a:rPr>
              <a:t>2001.</a:t>
            </a:r>
            <a:r>
              <a:rPr sz="2400">
                <a:uFill>
                  <a:solidFill/>
                </a:uFill>
              </a:rPr>
              <a:t>  Factored </a:t>
            </a:r>
            <a:r>
              <a:rPr sz="2400">
                <a:uFill>
                  <a:solidFill/>
                </a:uFill>
                <a:latin typeface="Times"/>
                <a:ea typeface="Times"/>
                <a:cs typeface="Times"/>
                <a:sym typeface="Times"/>
              </a:rPr>
              <a:t>15 = 3 𐄂 5</a:t>
            </a:r>
            <a:r>
              <a:rPr sz="2400">
                <a:uFill>
                  <a:solidFill/>
                </a:uFill>
              </a:rPr>
              <a:t> (with high probability) on a quantum computer.</a:t>
            </a:r>
          </a:p>
          <a:p>
            <a:pPr lvl="0">
              <a:tabLst>
                <a:tab pos="1244600" algn="l"/>
              </a:tabLst>
              <a:defRPr sz="1800">
                <a:solidFill>
                  <a:srgbClr val="000000"/>
                </a:solidFill>
              </a:defRPr>
            </a:pPr>
            <a:r>
              <a:rPr sz="2400">
                <a:solidFill>
                  <a:srgbClr val="0048AA"/>
                </a:solidFill>
              </a:rPr>
              <a:t>2012.  </a:t>
            </a:r>
            <a:r>
              <a:rPr sz="2400">
                <a:uFill>
                  <a:solidFill/>
                </a:uFill>
              </a:rPr>
              <a:t>Factored </a:t>
            </a:r>
            <a:r>
              <a:rPr sz="2400">
                <a:uFill>
                  <a:solidFill/>
                </a:uFill>
                <a:latin typeface="Times"/>
                <a:ea typeface="Times"/>
                <a:cs typeface="Times"/>
                <a:sym typeface="Times"/>
              </a:rPr>
              <a:t>21 = 3 𐄂 7</a:t>
            </a:r>
            <a:r>
              <a:rPr sz="2400">
                <a:uFill>
                  <a:solidFill/>
                </a:uFill>
              </a:rPr>
              <a:t>.</a:t>
            </a:r>
          </a:p>
          <a:p>
            <a:pPr lvl="0">
              <a:tabLst>
                <a:tab pos="1244600" algn="l"/>
              </a:tabLst>
              <a:defRPr sz="1800">
                <a:solidFill>
                  <a:srgbClr val="000000"/>
                </a:solidFill>
              </a:defRPr>
            </a:pPr>
            <a:r>
              <a:rPr sz="2400">
                <a:uFill>
                  <a:solidFill/>
                </a:uFill>
              </a:rPr>
              <a:t/>
            </a:r>
            <a:br>
              <a:rPr sz="2400">
                <a:uFill>
                  <a:solidFill/>
                </a:uFill>
              </a:rPr>
            </a:br>
            <a:r>
              <a:rPr sz="2400">
                <a:solidFill>
                  <a:srgbClr val="0048AA"/>
                </a:solidFill>
              </a:rPr>
              <a:t>Fundamental question.  </a:t>
            </a:r>
            <a:r>
              <a:rPr sz="2400">
                <a:uFill>
                  <a:solidFill/>
                </a:uFill>
              </a:rPr>
              <a:t>Does </a:t>
            </a:r>
            <a:r>
              <a:rPr sz="2400" b="1">
                <a:uFill>
                  <a:solidFill/>
                </a:uFill>
                <a:latin typeface="Lucida Grande"/>
                <a:ea typeface="Lucida Grande"/>
                <a:cs typeface="Lucida Grande"/>
                <a:sym typeface="Lucida Grande"/>
              </a:rPr>
              <a:t>P</a:t>
            </a:r>
            <a:r>
              <a:rPr sz="2400">
                <a:uFill>
                  <a:solidFill/>
                </a:uFill>
              </a:rPr>
              <a:t> = </a:t>
            </a:r>
            <a:r>
              <a:rPr sz="2400" b="1">
                <a:uFill>
                  <a:solidFill/>
                </a:uFill>
                <a:latin typeface="Lucida Grande"/>
                <a:ea typeface="Lucida Grande"/>
                <a:cs typeface="Lucida Grande"/>
                <a:sym typeface="Lucida Grande"/>
              </a:rPr>
              <a:t>BQP</a:t>
            </a:r>
            <a:r>
              <a:rPr sz="2400">
                <a:uFill>
                  <a:solidFill/>
                </a:uFill>
              </a:rPr>
              <a:t> ?</a:t>
            </a:r>
          </a:p>
        </p:txBody>
      </p:sp>
      <p:sp>
        <p:nvSpPr>
          <p:cNvPr id="1044" name="Shape 1044"/>
          <p:cNvSpPr>
            <a:spLocks noGrp="1"/>
          </p:cNvSpPr>
          <p:nvPr>
            <p:ph type="sldNum" sz="quarter" idx="2"/>
          </p:nvPr>
        </p:nvSpPr>
        <p:spPr>
          <a:xfrm>
            <a:off x="12363919" y="9245047"/>
            <a:ext cx="265762" cy="204306"/>
          </a:xfrm>
          <a:prstGeom prst="rect">
            <a:avLst/>
          </a:prstGeom>
          <a:extLst>
            <a:ext uri="{C572A759-6A51-4108-AA02-DFA0A04FC94B}">
              <ma14:wrappingTextBoxFlag xmlns:ma14="http://schemas.microsoft.com/office/mac/drawingml/2011/main" val="1"/>
            </a:ext>
          </a:extLst>
        </p:spPr>
        <p:txBody>
          <a:bodyPr anchor="ctr"/>
          <a:lstStyle>
            <a:lvl1pPr>
              <a:lnSpc>
                <a:spcPts val="1300"/>
              </a:lnSpc>
              <a:tabLst>
                <a:tab pos="1066800" algn="l"/>
              </a:tabLst>
              <a:defRPr sz="1100"/>
            </a:lvl1pPr>
          </a:lstStyle>
          <a:p>
            <a:pPr lvl="0">
              <a:defRPr sz="1800"/>
            </a:pPr>
            <a:fld id="{86CB4B4D-7CA3-9044-876B-883B54F8677D}" type="slidenum">
              <a:rPr sz="1100"/>
              <a:t>60</a:t>
            </a:fld>
            <a:endParaRPr sz="1100"/>
          </a:p>
        </p:txBody>
      </p:sp>
      <p:pic>
        <p:nvPicPr>
          <p:cNvPr id="1045" name="image15.png"/>
          <p:cNvPicPr/>
          <p:nvPr/>
        </p:nvPicPr>
        <p:blipFill>
          <a:blip r:embed="rId3">
            <a:extLst/>
          </a:blip>
          <a:stretch>
            <a:fillRect/>
          </a:stretch>
        </p:blipFill>
        <p:spPr>
          <a:xfrm>
            <a:off x="9715675" y="3921895"/>
            <a:ext cx="1231901" cy="1571161"/>
          </a:xfrm>
          <a:prstGeom prst="rect">
            <a:avLst/>
          </a:prstGeom>
          <a:ln w="12700">
            <a:round/>
          </a:ln>
        </p:spPr>
      </p:pic>
      <p:grpSp>
        <p:nvGrpSpPr>
          <p:cNvPr id="1048" name="Group 1048"/>
          <p:cNvGrpSpPr/>
          <p:nvPr/>
        </p:nvGrpSpPr>
        <p:grpSpPr>
          <a:xfrm>
            <a:off x="3103595" y="2701895"/>
            <a:ext cx="5359400" cy="3800506"/>
            <a:chOff x="0" y="0"/>
            <a:chExt cx="5359399" cy="3800504"/>
          </a:xfrm>
        </p:grpSpPr>
        <p:sp>
          <p:nvSpPr>
            <p:cNvPr id="1046" name="Shape 1046"/>
            <p:cNvSpPr/>
            <p:nvPr/>
          </p:nvSpPr>
          <p:spPr>
            <a:xfrm>
              <a:off x="2651" y="0"/>
              <a:ext cx="5356749" cy="3800505"/>
            </a:xfrm>
            <a:prstGeom prst="rect">
              <a:avLst/>
            </a:prstGeom>
            <a:solidFill>
              <a:srgbClr val="FFFFFF"/>
            </a:solidFill>
            <a:ln w="12700" cap="flat">
              <a:noFill/>
              <a:round/>
            </a:ln>
            <a:effectLst/>
          </p:spPr>
          <p:txBody>
            <a:bodyPr wrap="square" lIns="139700" tIns="139700" rIns="139700" bIns="139700" numCol="1" anchor="ctr">
              <a:noAutofit/>
            </a:bodyPr>
            <a:lstStyle/>
            <a:p>
              <a:pPr marL="61411" marR="61411" lvl="0" algn="l" defTabSz="457200">
                <a:buFont typeface="Helvetica"/>
                <a:tabLst>
                  <a:tab pos="1066800" algn="l"/>
                </a:tabLst>
                <a:defRPr sz="2200">
                  <a:solidFill>
                    <a:srgbClr val="000000"/>
                  </a:solidFill>
                </a:defRPr>
              </a:pPr>
              <a:endParaRPr/>
            </a:p>
          </p:txBody>
        </p:sp>
        <p:pic>
          <p:nvPicPr>
            <p:cNvPr id="1047" name="shor1.pdf"/>
            <p:cNvPicPr/>
            <p:nvPr/>
          </p:nvPicPr>
          <p:blipFill>
            <a:blip r:embed="rId4">
              <a:extLst/>
            </a:blip>
            <a:srcRect l="7679" t="7800" r="24289" b="57098"/>
            <a:stretch>
              <a:fillRect/>
            </a:stretch>
          </p:blipFill>
          <p:spPr>
            <a:xfrm>
              <a:off x="0" y="147433"/>
              <a:ext cx="5225706" cy="348926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4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4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04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10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 grpId="1" build="p" animBg="1" advAuto="0"/>
      <p:bldP spid="1045" grpId="2"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Shape 1052"/>
          <p:cNvSpPr>
            <a:spLocks noGrp="1"/>
          </p:cNvSpPr>
          <p:nvPr>
            <p:ph type="title"/>
          </p:nvPr>
        </p:nvSpPr>
        <p:spPr>
          <a:prstGeom prst="rect">
            <a:avLst/>
          </a:prstGeom>
        </p:spPr>
        <p:txBody>
          <a:bodyPr/>
          <a:lstStyle>
            <a:lvl1pPr>
              <a:tabLst>
                <a:tab pos="1244600" algn="l"/>
              </a:tabLst>
            </a:lvl1pPr>
          </a:lstStyle>
          <a:p>
            <a:pPr lvl="0">
              <a:defRPr sz="1800" b="0" cap="none" spc="0"/>
            </a:pPr>
            <a:r>
              <a:rPr sz="3600" b="1" cap="small" spc="144"/>
              <a:t>8.  Intractability II</a:t>
            </a:r>
          </a:p>
        </p:txBody>
      </p:sp>
      <p:sp>
        <p:nvSpPr>
          <p:cNvPr id="1053" name="Shape 1053"/>
          <p:cNvSpPr>
            <a:spLocks noGrp="1"/>
          </p:cNvSpPr>
          <p:nvPr>
            <p:ph type="body" idx="1"/>
          </p:nvPr>
        </p:nvSpPr>
        <p:spPr>
          <a:prstGeom prst="rect">
            <a:avLst/>
          </a:prstGeom>
        </p:spPr>
        <p:txBody>
          <a:bodyPr/>
          <a:lstStyle/>
          <a:p>
            <a:pPr lvl="1">
              <a:tabLst>
                <a:tab pos="1244600" algn="l"/>
              </a:tabLst>
              <a:defRPr sz="1800" i="0">
                <a:solidFill>
                  <a:srgbClr val="000000"/>
                </a:solidFill>
              </a:defRPr>
            </a:pPr>
            <a:r>
              <a:rPr sz="3000" i="1">
                <a:solidFill>
                  <a:srgbClr val="D5D5D5"/>
                </a:solidFill>
              </a:rPr>
              <a:t>P vs. NP</a:t>
            </a:r>
          </a:p>
          <a:p>
            <a:pPr lvl="1">
              <a:tabLst>
                <a:tab pos="1244600" algn="l"/>
              </a:tabLst>
              <a:defRPr sz="1800" i="0">
                <a:solidFill>
                  <a:srgbClr val="000000"/>
                </a:solidFill>
              </a:defRPr>
            </a:pPr>
            <a:r>
              <a:rPr sz="3000" i="1">
                <a:solidFill>
                  <a:srgbClr val="D5D5D5"/>
                </a:solidFill>
              </a:rPr>
              <a:t>NP-complete</a:t>
            </a:r>
          </a:p>
          <a:p>
            <a:pPr lvl="3">
              <a:tabLst>
                <a:tab pos="1244600" algn="l"/>
              </a:tabLst>
              <a:defRPr sz="1800" i="0">
                <a:solidFill>
                  <a:srgbClr val="000000"/>
                </a:solidFill>
              </a:defRPr>
            </a:pPr>
            <a:r>
              <a:rPr sz="3000" i="1">
                <a:solidFill>
                  <a:srgbClr val="D5D5D5"/>
                </a:solidFill>
              </a:rPr>
              <a:t>co-NP</a:t>
            </a:r>
          </a:p>
          <a:p>
            <a:pPr lvl="4">
              <a:tabLst>
                <a:tab pos="1244600" algn="l"/>
              </a:tabLst>
              <a:defRPr sz="1800" i="0"/>
            </a:pPr>
            <a:r>
              <a:rPr sz="3000" i="1"/>
              <a:t>NP-hard</a:t>
            </a: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Shape 1055"/>
          <p:cNvSpPr>
            <a:spLocks noGrp="1"/>
          </p:cNvSpPr>
          <p:nvPr>
            <p:ph type="title"/>
          </p:nvPr>
        </p:nvSpPr>
        <p:spPr>
          <a:prstGeom prst="rect">
            <a:avLst/>
          </a:prstGeom>
        </p:spPr>
        <p:txBody>
          <a:bodyPr/>
          <a:lstStyle>
            <a:lvl1pPr>
              <a:tabLst>
                <a:tab pos="1244600" algn="l"/>
              </a:tabLst>
            </a:lvl1pPr>
          </a:lstStyle>
          <a:p>
            <a:pPr lvl="0">
              <a:defRPr sz="1800"/>
            </a:pPr>
            <a:r>
              <a:rPr sz="2800"/>
              <a:t>A note on terminology</a:t>
            </a:r>
          </a:p>
        </p:txBody>
      </p:sp>
      <p:sp>
        <p:nvSpPr>
          <p:cNvPr id="1056" name="Shape 1056"/>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
            </a:r>
            <a:br>
              <a:rPr sz="2400">
                <a:solidFill>
                  <a:srgbClr val="0048AA"/>
                </a:solidFill>
              </a:rPr>
            </a:br>
            <a:r>
              <a:rPr sz="2400">
                <a:solidFill>
                  <a:srgbClr val="0048AA"/>
                </a:solidFill>
              </a:rPr>
              <a:t>Note.  </a:t>
            </a:r>
            <a:r>
              <a:rPr sz="2400"/>
              <a:t>The term </a:t>
            </a:r>
            <a:r>
              <a:rPr sz="2400" i="1">
                <a:latin typeface="Times"/>
                <a:ea typeface="Times"/>
                <a:cs typeface="Times"/>
                <a:sym typeface="Times"/>
              </a:rPr>
              <a:t>x</a:t>
            </a:r>
            <a:r>
              <a:rPr sz="2400"/>
              <a:t> does not necessarily imply that a problem is in </a:t>
            </a:r>
            <a:r>
              <a:rPr sz="2400" b="1">
                <a:uFill>
                  <a:solidFill/>
                </a:uFill>
                <a:latin typeface="Lucida Grande"/>
                <a:ea typeface="Lucida Grande"/>
                <a:cs typeface="Lucida Grande"/>
                <a:sym typeface="Lucida Grande"/>
              </a:rPr>
              <a:t>NP</a:t>
            </a:r>
            <a:r>
              <a:rPr sz="2400"/>
              <a:t>,</a:t>
            </a:r>
            <a:br>
              <a:rPr sz="2400"/>
            </a:br>
            <a:r>
              <a:rPr sz="2400"/>
              <a:t>just that every problem in </a:t>
            </a:r>
            <a:r>
              <a:rPr sz="2400" b="1">
                <a:uFill>
                  <a:solidFill/>
                </a:uFill>
                <a:latin typeface="Lucida Grande"/>
                <a:ea typeface="Lucida Grande"/>
                <a:cs typeface="Lucida Grande"/>
                <a:sym typeface="Lucida Grande"/>
              </a:rPr>
              <a:t>NP</a:t>
            </a:r>
            <a:r>
              <a:rPr sz="2400"/>
              <a:t> poly-time reduces to </a:t>
            </a:r>
            <a:r>
              <a:rPr sz="2400" i="1">
                <a:latin typeface="Times"/>
                <a:ea typeface="Times"/>
                <a:cs typeface="Times"/>
                <a:sym typeface="Times"/>
              </a:rPr>
              <a:t>x</a:t>
            </a:r>
            <a:r>
              <a:rPr sz="2400"/>
              <a:t>.</a:t>
            </a:r>
          </a:p>
        </p:txBody>
      </p:sp>
      <p:sp>
        <p:nvSpPr>
          <p:cNvPr id="1057" name="Shape 105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62</a:t>
            </a:fld>
            <a:endParaRPr sz="1200"/>
          </a:p>
        </p:txBody>
      </p:sp>
      <p:pic>
        <p:nvPicPr>
          <p:cNvPr id="1058" name="knuth-np-hard1.pdf"/>
          <p:cNvPicPr/>
          <p:nvPr/>
        </p:nvPicPr>
        <p:blipFill>
          <a:blip r:embed="rId2">
            <a:extLst/>
          </a:blip>
          <a:srcRect l="5926" t="3090" r="6514" b="60353"/>
          <a:stretch>
            <a:fillRect/>
          </a:stretch>
        </p:blipFill>
        <p:spPr>
          <a:xfrm>
            <a:off x="1143215" y="1537911"/>
            <a:ext cx="10718801" cy="579131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6" grpId="1"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p:nvPr>
        </p:nvSpPr>
        <p:spPr>
          <a:prstGeom prst="rect">
            <a:avLst/>
          </a:prstGeom>
        </p:spPr>
        <p:txBody>
          <a:bodyPr/>
          <a:lstStyle>
            <a:lvl1pPr>
              <a:tabLst>
                <a:tab pos="1244600" algn="l"/>
              </a:tabLst>
            </a:lvl1pPr>
          </a:lstStyle>
          <a:p>
            <a:pPr lvl="0">
              <a:defRPr sz="1800"/>
            </a:pPr>
            <a:r>
              <a:rPr sz="2800"/>
              <a:t>A note on terminology</a:t>
            </a:r>
          </a:p>
        </p:txBody>
      </p:sp>
      <p:sp>
        <p:nvSpPr>
          <p:cNvPr id="1061" name="Shape 1061"/>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Knuth's original suggestions.</a:t>
            </a:r>
          </a:p>
          <a:p>
            <a:pPr lvl="1">
              <a:tabLst>
                <a:tab pos="1244600" algn="l"/>
              </a:tabLst>
              <a:defRPr sz="1800"/>
            </a:pPr>
            <a:r>
              <a:rPr sz="2400"/>
              <a:t>Hard.</a:t>
            </a:r>
          </a:p>
          <a:p>
            <a:pPr lvl="1">
              <a:tabLst>
                <a:tab pos="1244600" algn="l"/>
              </a:tabLst>
              <a:defRPr sz="1800"/>
            </a:pPr>
            <a:r>
              <a:rPr sz="2400"/>
              <a:t>Tough.</a:t>
            </a:r>
          </a:p>
          <a:p>
            <a:pPr lvl="1">
              <a:tabLst>
                <a:tab pos="1244600" algn="l"/>
              </a:tabLst>
              <a:defRPr sz="1800"/>
            </a:pPr>
            <a:r>
              <a:rPr sz="2400"/>
              <a:t>Herculean.</a:t>
            </a:r>
          </a:p>
          <a:p>
            <a:pPr lvl="1">
              <a:tabLst>
                <a:tab pos="1244600" algn="l"/>
              </a:tabLst>
              <a:defRPr sz="1800"/>
            </a:pPr>
            <a:r>
              <a:rPr sz="2400"/>
              <a:t>Formidable.</a:t>
            </a:r>
          </a:p>
          <a:p>
            <a:pPr lvl="1">
              <a:tabLst>
                <a:tab pos="1244600" algn="l"/>
              </a:tabLst>
              <a:defRPr sz="1800"/>
            </a:pPr>
            <a:r>
              <a:rPr sz="2400"/>
              <a:t>Arduous.</a:t>
            </a:r>
          </a:p>
        </p:txBody>
      </p:sp>
      <p:sp>
        <p:nvSpPr>
          <p:cNvPr id="1062" name="Shape 106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63</a:t>
            </a:fld>
            <a:endParaRPr sz="1200"/>
          </a:p>
        </p:txBody>
      </p:sp>
      <p:grpSp>
        <p:nvGrpSpPr>
          <p:cNvPr id="1065" name="Group 1065"/>
          <p:cNvGrpSpPr/>
          <p:nvPr/>
        </p:nvGrpSpPr>
        <p:grpSpPr>
          <a:xfrm>
            <a:off x="915513" y="5314111"/>
            <a:ext cx="10477501" cy="2801189"/>
            <a:chOff x="0" y="0"/>
            <a:chExt cx="10477500" cy="2801188"/>
          </a:xfrm>
        </p:grpSpPr>
        <p:pic>
          <p:nvPicPr>
            <p:cNvPr id="1063" name="knuth-np-hard2.pdf"/>
            <p:cNvPicPr/>
            <p:nvPr/>
          </p:nvPicPr>
          <p:blipFill>
            <a:blip r:embed="rId3">
              <a:extLst/>
            </a:blip>
            <a:srcRect l="11119" t="63987" r="8832" b="22474"/>
            <a:stretch>
              <a:fillRect/>
            </a:stretch>
          </p:blipFill>
          <p:spPr>
            <a:xfrm>
              <a:off x="0" y="0"/>
              <a:ext cx="10477500" cy="2293189"/>
            </a:xfrm>
            <a:prstGeom prst="rect">
              <a:avLst/>
            </a:prstGeom>
            <a:ln w="12700" cap="flat">
              <a:noFill/>
              <a:miter lim="400000"/>
            </a:ln>
            <a:effectLst/>
          </p:spPr>
        </p:pic>
        <p:sp>
          <p:nvSpPr>
            <p:cNvPr id="1064" name="Shape 1064"/>
            <p:cNvSpPr/>
            <p:nvPr/>
          </p:nvSpPr>
          <p:spPr>
            <a:xfrm>
              <a:off x="2717438" y="2572588"/>
              <a:ext cx="5587208" cy="22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assign a real number between 0 and 1 to each choice</a:t>
              </a:r>
            </a:p>
          </p:txBody>
        </p:sp>
      </p:grpSp>
      <p:grpSp>
        <p:nvGrpSpPr>
          <p:cNvPr id="1069" name="Group 1069"/>
          <p:cNvGrpSpPr/>
          <p:nvPr/>
        </p:nvGrpSpPr>
        <p:grpSpPr>
          <a:xfrm>
            <a:off x="2603500" y="1891151"/>
            <a:ext cx="5183989" cy="763277"/>
            <a:chOff x="0" y="0"/>
            <a:chExt cx="5183988" cy="763275"/>
          </a:xfrm>
        </p:grpSpPr>
        <p:sp>
          <p:nvSpPr>
            <p:cNvPr id="1066" name="Shape 1066"/>
            <p:cNvSpPr/>
            <p:nvPr/>
          </p:nvSpPr>
          <p:spPr>
            <a:xfrm>
              <a:off x="1413307" y="102748"/>
              <a:ext cx="3770682" cy="445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l">
                <a:tabLst>
                  <a:tab pos="1066800" algn="l"/>
                </a:tabLst>
                <a:defRPr sz="1800">
                  <a:solidFill>
                    <a:srgbClr val="000000"/>
                  </a:solidFill>
                </a:defRPr>
              </a:pPr>
              <a:r>
                <a:rPr sz="1600">
                  <a:solidFill>
                    <a:srgbClr val="8D3124"/>
                  </a:solidFill>
                </a:rPr>
                <a:t>so common that it is unclear whether</a:t>
              </a:r>
            </a:p>
            <a:p>
              <a:pPr lvl="0" algn="l">
                <a:tabLst>
                  <a:tab pos="1066800" algn="l"/>
                </a:tabLst>
                <a:defRPr sz="1800">
                  <a:solidFill>
                    <a:srgbClr val="000000"/>
                  </a:solidFill>
                </a:defRPr>
              </a:pPr>
              <a:r>
                <a:rPr sz="1600">
                  <a:solidFill>
                    <a:srgbClr val="8D3124"/>
                  </a:solidFill>
                </a:rPr>
                <a:t>it is being used in a technical sense</a:t>
              </a:r>
            </a:p>
          </p:txBody>
        </p:sp>
        <p:sp>
          <p:nvSpPr>
            <p:cNvPr id="1067" name="Shape 1067"/>
            <p:cNvSpPr/>
            <p:nvPr/>
          </p:nvSpPr>
          <p:spPr>
            <a:xfrm>
              <a:off x="165100" y="394848"/>
              <a:ext cx="63905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068" name="Shape 1068"/>
            <p:cNvSpPr/>
            <p:nvPr/>
          </p:nvSpPr>
          <p:spPr>
            <a:xfrm flipH="1">
              <a:off x="-1" y="0"/>
              <a:ext cx="2" cy="763276"/>
            </a:xfrm>
            <a:prstGeom prst="line">
              <a:avLst/>
            </a:prstGeom>
            <a:noFill/>
            <a:ln w="25400" cap="flat">
              <a:solidFill>
                <a:srgbClr val="8D3124"/>
              </a:solidFill>
              <a:prstDash val="solid"/>
              <a:miter lim="400000"/>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 grpId="2" animBg="1" advAuto="0"/>
      <p:bldP spid="1069" grpId="1"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p:cNvSpPr>
          <p:nvPr>
            <p:ph type="title"/>
          </p:nvPr>
        </p:nvSpPr>
        <p:spPr>
          <a:prstGeom prst="rect">
            <a:avLst/>
          </a:prstGeom>
        </p:spPr>
        <p:txBody>
          <a:bodyPr/>
          <a:lstStyle>
            <a:lvl1pPr>
              <a:tabLst>
                <a:tab pos="1244600" algn="l"/>
              </a:tabLst>
            </a:lvl1pPr>
          </a:lstStyle>
          <a:p>
            <a:pPr lvl="0">
              <a:defRPr sz="1800"/>
            </a:pPr>
            <a:r>
              <a:rPr sz="2800"/>
              <a:t>A note on terminology</a:t>
            </a:r>
          </a:p>
        </p:txBody>
      </p:sp>
      <p:sp>
        <p:nvSpPr>
          <p:cNvPr id="1074" name="Shape 1074"/>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Some English word write-ins.</a:t>
            </a:r>
          </a:p>
          <a:p>
            <a:pPr lvl="1">
              <a:tabLst>
                <a:tab pos="1244600" algn="l"/>
              </a:tabLst>
              <a:defRPr sz="1800"/>
            </a:pPr>
            <a:r>
              <a:rPr sz="2400"/>
              <a:t>Impractical.</a:t>
            </a:r>
          </a:p>
          <a:p>
            <a:pPr lvl="1">
              <a:tabLst>
                <a:tab pos="1244600" algn="l"/>
              </a:tabLst>
              <a:defRPr sz="1800"/>
            </a:pPr>
            <a:r>
              <a:rPr sz="2400"/>
              <a:t>Bad.</a:t>
            </a:r>
          </a:p>
          <a:p>
            <a:pPr lvl="1">
              <a:tabLst>
                <a:tab pos="1244600" algn="l"/>
              </a:tabLst>
              <a:defRPr sz="1800"/>
            </a:pPr>
            <a:r>
              <a:rPr sz="2400"/>
              <a:t>Heavy.</a:t>
            </a:r>
          </a:p>
          <a:p>
            <a:pPr lvl="1">
              <a:tabLst>
                <a:tab pos="1244600" algn="l"/>
              </a:tabLst>
              <a:defRPr sz="1800"/>
            </a:pPr>
            <a:r>
              <a:rPr sz="2400"/>
              <a:t>Tricky.</a:t>
            </a:r>
          </a:p>
          <a:p>
            <a:pPr lvl="1">
              <a:tabLst>
                <a:tab pos="1244600" algn="l"/>
              </a:tabLst>
              <a:defRPr sz="1800"/>
            </a:pPr>
            <a:r>
              <a:rPr sz="2400"/>
              <a:t>Intricate.</a:t>
            </a:r>
          </a:p>
          <a:p>
            <a:pPr lvl="1">
              <a:tabLst>
                <a:tab pos="1244600" algn="l"/>
              </a:tabLst>
              <a:defRPr sz="1800"/>
            </a:pPr>
            <a:r>
              <a:rPr sz="2400"/>
              <a:t>Prodigious.</a:t>
            </a:r>
          </a:p>
          <a:p>
            <a:pPr lvl="1">
              <a:tabLst>
                <a:tab pos="1244600" algn="l"/>
              </a:tabLst>
              <a:defRPr sz="1800"/>
            </a:pPr>
            <a:r>
              <a:rPr sz="2400"/>
              <a:t>Difficult.</a:t>
            </a:r>
          </a:p>
          <a:p>
            <a:pPr lvl="1">
              <a:tabLst>
                <a:tab pos="1244600" algn="l"/>
              </a:tabLst>
              <a:defRPr sz="1800"/>
            </a:pPr>
            <a:r>
              <a:rPr sz="2400"/>
              <a:t>Intractable.</a:t>
            </a:r>
          </a:p>
          <a:p>
            <a:pPr lvl="1">
              <a:tabLst>
                <a:tab pos="1244600" algn="l"/>
              </a:tabLst>
              <a:defRPr sz="1800"/>
            </a:pPr>
            <a:r>
              <a:rPr sz="2400"/>
              <a:t>Costly.</a:t>
            </a:r>
          </a:p>
          <a:p>
            <a:pPr lvl="1">
              <a:tabLst>
                <a:tab pos="1244600" algn="l"/>
              </a:tabLst>
              <a:defRPr sz="1800"/>
            </a:pPr>
            <a:r>
              <a:rPr sz="2400"/>
              <a:t>Obdurate.</a:t>
            </a:r>
          </a:p>
          <a:p>
            <a:pPr lvl="1">
              <a:tabLst>
                <a:tab pos="1244600" algn="l"/>
              </a:tabLst>
              <a:defRPr sz="1800"/>
            </a:pPr>
            <a:r>
              <a:rPr sz="2400"/>
              <a:t>Obstinate.</a:t>
            </a:r>
          </a:p>
          <a:p>
            <a:pPr lvl="1">
              <a:tabLst>
                <a:tab pos="1244600" algn="l"/>
              </a:tabLst>
              <a:defRPr sz="1800"/>
            </a:pPr>
            <a:r>
              <a:rPr sz="2400"/>
              <a:t>Exorbitant.</a:t>
            </a:r>
          </a:p>
          <a:p>
            <a:pPr lvl="1">
              <a:tabLst>
                <a:tab pos="1244600" algn="l"/>
              </a:tabLst>
              <a:defRPr sz="1800"/>
            </a:pPr>
            <a:r>
              <a:rPr sz="2400"/>
              <a:t>Interminable.</a:t>
            </a:r>
          </a:p>
        </p:txBody>
      </p:sp>
      <p:sp>
        <p:nvSpPr>
          <p:cNvPr id="1075" name="Shape 107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64</a:t>
            </a:fld>
            <a:endParaRPr sz="1200"/>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hape 1077"/>
          <p:cNvSpPr>
            <a:spLocks noGrp="1"/>
          </p:cNvSpPr>
          <p:nvPr>
            <p:ph type="title"/>
          </p:nvPr>
        </p:nvSpPr>
        <p:spPr>
          <a:prstGeom prst="rect">
            <a:avLst/>
          </a:prstGeom>
        </p:spPr>
        <p:txBody>
          <a:bodyPr/>
          <a:lstStyle>
            <a:lvl1pPr>
              <a:tabLst>
                <a:tab pos="1244600" algn="l"/>
              </a:tabLst>
            </a:lvl1pPr>
          </a:lstStyle>
          <a:p>
            <a:pPr lvl="0">
              <a:defRPr sz="1800"/>
            </a:pPr>
            <a:r>
              <a:rPr sz="2800"/>
              <a:t>A note on terminology</a:t>
            </a:r>
          </a:p>
        </p:txBody>
      </p:sp>
      <p:sp>
        <p:nvSpPr>
          <p:cNvPr id="1078" name="Shape 1078"/>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Hard-boiled.  </a:t>
            </a:r>
            <a:r>
              <a:rPr sz="2400">
                <a:solidFill>
                  <a:srgbClr val="606060"/>
                </a:solidFill>
              </a:rPr>
              <a:t>[Ken Steiglitz]</a:t>
            </a:r>
            <a:r>
              <a:rPr sz="2400">
                <a:solidFill>
                  <a:srgbClr val="0048AA"/>
                </a:solidFill>
              </a:rPr>
              <a:t>  </a:t>
            </a:r>
            <a:r>
              <a:rPr sz="2400"/>
              <a:t>In honor of Cook.</a:t>
            </a:r>
            <a:endParaRPr sz="2400">
              <a:solidFill>
                <a:srgbClr val="0048AA"/>
              </a:solidFill>
            </a:endParaRP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Hard-ass.  </a:t>
            </a:r>
            <a:r>
              <a:rPr sz="2400">
                <a:solidFill>
                  <a:srgbClr val="606060"/>
                </a:solidFill>
              </a:rPr>
              <a:t>[Al Meyer]</a:t>
            </a:r>
            <a:r>
              <a:rPr sz="2400">
                <a:solidFill>
                  <a:srgbClr val="0048AA"/>
                </a:solidFill>
              </a:rPr>
              <a:t>  </a:t>
            </a:r>
            <a:r>
              <a:rPr sz="2400"/>
              <a:t>Hard as satisfiability.</a:t>
            </a:r>
          </a:p>
          <a:p>
            <a:pPr lvl="0">
              <a:tabLst>
                <a:tab pos="1244600" algn="l"/>
              </a:tabLst>
              <a:defRPr sz="1800">
                <a:solidFill>
                  <a:srgbClr val="000000"/>
                </a:solidFill>
              </a:defRPr>
            </a:pPr>
            <a:r>
              <a:rPr sz="2400"/>
              <a:t/>
            </a:r>
            <a:br>
              <a:rPr sz="2400"/>
            </a:br>
            <a:r>
              <a:rPr sz="2400">
                <a:solidFill>
                  <a:srgbClr val="0048AA"/>
                </a:solidFill>
              </a:rPr>
              <a:t>Sisyphean.  </a:t>
            </a:r>
            <a:r>
              <a:rPr sz="2400">
                <a:solidFill>
                  <a:srgbClr val="606060"/>
                </a:solidFill>
              </a:rPr>
              <a:t>[Bob Floyd]</a:t>
            </a:r>
            <a:r>
              <a:rPr sz="2400">
                <a:solidFill>
                  <a:srgbClr val="0048AA"/>
                </a:solidFill>
              </a:rPr>
              <a:t>  </a:t>
            </a:r>
            <a:r>
              <a:rPr sz="2400"/>
              <a:t>Problem of Sisyphus was time-consuming.</a:t>
            </a:r>
            <a:endParaRPr sz="2400">
              <a:solidFill>
                <a:srgbClr val="0048AA"/>
              </a:solidFill>
            </a:endParaRP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Ulyssean.  </a:t>
            </a:r>
            <a:r>
              <a:rPr sz="2400">
                <a:solidFill>
                  <a:srgbClr val="606060"/>
                </a:solidFill>
              </a:rPr>
              <a:t>[Don Knuth]</a:t>
            </a:r>
            <a:r>
              <a:rPr sz="2400">
                <a:solidFill>
                  <a:srgbClr val="0048AA"/>
                </a:solidFill>
              </a:rPr>
              <a:t>  </a:t>
            </a:r>
            <a:r>
              <a:rPr sz="2400"/>
              <a:t>Ulysses was known for his persistence.</a:t>
            </a:r>
          </a:p>
        </p:txBody>
      </p:sp>
      <p:sp>
        <p:nvSpPr>
          <p:cNvPr id="1079" name="Shape 107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65</a:t>
            </a:fld>
            <a:endParaRPr sz="1200"/>
          </a:p>
        </p:txBody>
      </p:sp>
      <p:sp>
        <p:nvSpPr>
          <p:cNvPr id="1080" name="Shape 1080"/>
          <p:cNvSpPr/>
          <p:nvPr/>
        </p:nvSpPr>
        <p:spPr>
          <a:xfrm>
            <a:off x="1524000" y="6134100"/>
            <a:ext cx="8851900" cy="1905000"/>
          </a:xfrm>
          <a:prstGeom prst="rect">
            <a:avLst/>
          </a:prstGeom>
          <a:solidFill>
            <a:srgbClr val="FFFFFF"/>
          </a:solidFill>
          <a:ln w="12700">
            <a:round/>
          </a:ln>
          <a:extLst>
            <a:ext uri="{C572A759-6A51-4108-AA02-DFA0A04FC94B}">
              <ma14:wrappingTextBoxFlag xmlns:ma14="http://schemas.microsoft.com/office/mac/drawingml/2011/main" val="1"/>
            </a:ext>
          </a:extLst>
        </p:spPr>
        <p:txBody>
          <a:bodyPr lIns="203200" tIns="203200" rIns="203200" bIns="203200"/>
          <a:lstStyle/>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creative research workers are as full of ideas for new terminology</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as they are empty of enthusiasm for adopting it. ”</a:t>
            </a:r>
          </a:p>
          <a:p>
            <a:pPr marL="7224" marR="7224" lvl="0" algn="l" defTabSz="1295400">
              <a:lnSpc>
                <a:spcPct val="150000"/>
              </a:lnSpc>
              <a:buClrTx/>
              <a:buFontTx/>
              <a:tabLst/>
              <a:defRPr sz="1800">
                <a:solidFill>
                  <a:srgbClr val="000000"/>
                </a:solidFill>
              </a:defRPr>
            </a:pPr>
            <a:r>
              <a:rPr sz="2400" i="1">
                <a:uFill>
                  <a:solidFill/>
                </a:uFill>
                <a:latin typeface="Times New Roman"/>
                <a:ea typeface="Times New Roman"/>
                <a:cs typeface="Times New Roman"/>
                <a:sym typeface="Times New Roman"/>
              </a:rPr>
              <a:t> </a:t>
            </a:r>
            <a:r>
              <a:rPr sz="2400" i="1">
                <a:solidFill>
                  <a:srgbClr val="005493"/>
                </a:solidFill>
                <a:uFill>
                  <a:solidFill>
                    <a:srgbClr val="0048AA"/>
                  </a:solidFill>
                </a:uFill>
                <a:latin typeface="Times New Roman"/>
                <a:ea typeface="Times New Roman"/>
                <a:cs typeface="Times New Roman"/>
                <a:sym typeface="Times New Roman"/>
              </a:rPr>
              <a:t>       —   Donald Knuth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78">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0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7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1" build="p" animBg="1" advAuto="0"/>
      <p:bldP spid="1080" grpId="2"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p:cNvSpPr>
          <p:nvPr>
            <p:ph type="title"/>
          </p:nvPr>
        </p:nvSpPr>
        <p:spPr>
          <a:prstGeom prst="rect">
            <a:avLst/>
          </a:prstGeom>
        </p:spPr>
        <p:txBody>
          <a:bodyPr/>
          <a:lstStyle>
            <a:lvl1pPr>
              <a:tabLst>
                <a:tab pos="1244600" algn="l"/>
              </a:tabLst>
            </a:lvl1pPr>
          </a:lstStyle>
          <a:p>
            <a:pPr lvl="0">
              <a:defRPr sz="1800"/>
            </a:pPr>
            <a:r>
              <a:rPr sz="2800"/>
              <a:t>A note on terminology:  acronyms</a:t>
            </a:r>
          </a:p>
        </p:txBody>
      </p:sp>
      <p:sp>
        <p:nvSpPr>
          <p:cNvPr id="1085" name="Shape 1085"/>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PET.  </a:t>
            </a:r>
            <a:r>
              <a:rPr sz="2400">
                <a:solidFill>
                  <a:srgbClr val="606060"/>
                </a:solidFill>
              </a:rPr>
              <a:t>[Shen Lin]</a:t>
            </a:r>
            <a:r>
              <a:rPr sz="2400">
                <a:solidFill>
                  <a:srgbClr val="0048AA"/>
                </a:solidFill>
              </a:rPr>
              <a:t>  </a:t>
            </a:r>
            <a:r>
              <a:rPr sz="2400"/>
              <a:t>Probably exponential time.</a:t>
            </a:r>
          </a:p>
          <a:p>
            <a:pPr lvl="1">
              <a:tabLst>
                <a:tab pos="1244600" algn="l"/>
              </a:tabLst>
              <a:defRPr sz="1800"/>
            </a:pPr>
            <a:r>
              <a:rPr sz="2400"/>
              <a:t>If </a:t>
            </a:r>
            <a:r>
              <a:rPr sz="2400" b="1">
                <a:uFill>
                  <a:solidFill/>
                </a:uFill>
                <a:latin typeface="Lucida Grande"/>
                <a:ea typeface="Lucida Grande"/>
                <a:cs typeface="Lucida Grande"/>
                <a:sym typeface="Lucida Grande"/>
              </a:rPr>
              <a:t>P</a:t>
            </a:r>
            <a:r>
              <a:rPr sz="2400"/>
              <a:t> ≠ </a:t>
            </a:r>
            <a:r>
              <a:rPr sz="2400" b="1">
                <a:uFill>
                  <a:solidFill/>
                </a:uFill>
                <a:latin typeface="Lucida Grande"/>
                <a:ea typeface="Lucida Grande"/>
                <a:cs typeface="Lucida Grande"/>
                <a:sym typeface="Lucida Grande"/>
              </a:rPr>
              <a:t>NP</a:t>
            </a:r>
            <a:r>
              <a:rPr sz="2400"/>
              <a:t>, provably exponential time.</a:t>
            </a:r>
          </a:p>
          <a:p>
            <a:pPr lvl="1">
              <a:tabLst>
                <a:tab pos="1244600" algn="l"/>
              </a:tabLst>
              <a:defRPr sz="1800"/>
            </a:pPr>
            <a:r>
              <a:rPr sz="2400"/>
              <a:t>If </a:t>
            </a:r>
            <a:r>
              <a:rPr sz="2400" b="1">
                <a:uFill>
                  <a:solidFill/>
                </a:uFill>
                <a:latin typeface="Lucida Grande"/>
                <a:ea typeface="Lucida Grande"/>
                <a:cs typeface="Lucida Grande"/>
                <a:sym typeface="Lucida Grande"/>
              </a:rPr>
              <a:t>P</a:t>
            </a:r>
            <a:r>
              <a:rPr sz="2400"/>
              <a:t> = </a:t>
            </a:r>
            <a:r>
              <a:rPr sz="2400" b="1">
                <a:uFill>
                  <a:solidFill/>
                </a:uFill>
                <a:latin typeface="Lucida Grande"/>
                <a:ea typeface="Lucida Grande"/>
                <a:cs typeface="Lucida Grande"/>
                <a:sym typeface="Lucida Grande"/>
              </a:rPr>
              <a:t>NP</a:t>
            </a:r>
            <a:r>
              <a:rPr sz="2400"/>
              <a:t>, previously exponential time.</a:t>
            </a: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GNP.  </a:t>
            </a:r>
            <a:r>
              <a:rPr sz="2400">
                <a:solidFill>
                  <a:srgbClr val="606060"/>
                </a:solidFill>
              </a:rPr>
              <a:t>[Al Meyer]</a:t>
            </a:r>
            <a:r>
              <a:rPr sz="2400">
                <a:solidFill>
                  <a:srgbClr val="0048AA"/>
                </a:solidFill>
              </a:rPr>
              <a:t>  </a:t>
            </a:r>
            <a:r>
              <a:rPr sz="2400"/>
              <a:t>Greater than or equal to </a:t>
            </a:r>
            <a:r>
              <a:rPr sz="2400" b="1">
                <a:uFill>
                  <a:solidFill/>
                </a:uFill>
                <a:latin typeface="Lucida Grande"/>
                <a:ea typeface="Lucida Grande"/>
                <a:cs typeface="Lucida Grande"/>
                <a:sym typeface="Lucida Grande"/>
              </a:rPr>
              <a:t>NP</a:t>
            </a:r>
            <a:r>
              <a:rPr sz="2400"/>
              <a:t> in difficulty.</a:t>
            </a:r>
          </a:p>
          <a:p>
            <a:pPr lvl="1">
              <a:tabLst>
                <a:tab pos="1244600" algn="l"/>
              </a:tabLst>
              <a:defRPr sz="1800"/>
            </a:pPr>
            <a:r>
              <a:rPr sz="2400"/>
              <a:t>And costing more than the GNP to solve.</a:t>
            </a:r>
          </a:p>
        </p:txBody>
      </p:sp>
      <p:sp>
        <p:nvSpPr>
          <p:cNvPr id="1086" name="Shape 108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66</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85">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0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0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 grpId="1" build="p" bldLvl="5"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Shape 1088"/>
          <p:cNvSpPr>
            <a:spLocks noGrp="1"/>
          </p:cNvSpPr>
          <p:nvPr>
            <p:ph type="title"/>
          </p:nvPr>
        </p:nvSpPr>
        <p:spPr>
          <a:prstGeom prst="rect">
            <a:avLst/>
          </a:prstGeom>
        </p:spPr>
        <p:txBody>
          <a:bodyPr/>
          <a:lstStyle>
            <a:lvl1pPr>
              <a:tabLst>
                <a:tab pos="1244600" algn="l"/>
              </a:tabLst>
            </a:lvl1pPr>
          </a:lstStyle>
          <a:p>
            <a:pPr lvl="0">
              <a:defRPr sz="1800"/>
            </a:pPr>
            <a:r>
              <a:rPr sz="2800"/>
              <a:t>A note on terminology:  made-up words</a:t>
            </a:r>
          </a:p>
        </p:txBody>
      </p:sp>
      <p:sp>
        <p:nvSpPr>
          <p:cNvPr id="1089" name="Shape 1089"/>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a:solidFill>
                  <a:srgbClr val="0048AA"/>
                </a:solidFill>
              </a:rPr>
              <a:t>Exparent.  </a:t>
            </a:r>
            <a:r>
              <a:rPr sz="2400">
                <a:solidFill>
                  <a:srgbClr val="606060"/>
                </a:solidFill>
              </a:rPr>
              <a:t>[Mike Paterson]</a:t>
            </a:r>
            <a:r>
              <a:rPr sz="2400">
                <a:solidFill>
                  <a:srgbClr val="0048AA"/>
                </a:solidFill>
              </a:rPr>
              <a:t>  </a:t>
            </a:r>
            <a:r>
              <a:rPr sz="2400"/>
              <a:t>Exponential + apparent.</a:t>
            </a:r>
          </a:p>
          <a:p>
            <a:pPr lvl="0">
              <a:tabLst>
                <a:tab pos="1244600" algn="l"/>
              </a:tabLst>
              <a:defRPr sz="1800">
                <a:solidFill>
                  <a:srgbClr val="000000"/>
                </a:solidFill>
              </a:defRPr>
            </a:pPr>
            <a:r>
              <a:rPr sz="2400"/>
              <a:t/>
            </a:r>
            <a:br>
              <a:rPr sz="2400"/>
            </a:br>
            <a:r>
              <a:rPr sz="2400">
                <a:solidFill>
                  <a:srgbClr val="0048AA"/>
                </a:solidFill>
              </a:rPr>
              <a:t>Perarduous.  </a:t>
            </a:r>
            <a:r>
              <a:rPr sz="2400">
                <a:solidFill>
                  <a:srgbClr val="606060"/>
                </a:solidFill>
              </a:rPr>
              <a:t>[Mike Paterson]</a:t>
            </a:r>
            <a:r>
              <a:rPr sz="2400">
                <a:solidFill>
                  <a:srgbClr val="0048AA"/>
                </a:solidFill>
              </a:rPr>
              <a:t>  </a:t>
            </a:r>
            <a:r>
              <a:rPr sz="2400"/>
              <a:t>Through (in space or time) + completely.</a:t>
            </a:r>
          </a:p>
          <a:p>
            <a:pPr lvl="0">
              <a:tabLst>
                <a:tab pos="1244600" algn="l"/>
              </a:tabLst>
              <a:defRPr sz="1800">
                <a:solidFill>
                  <a:srgbClr val="000000"/>
                </a:solidFill>
              </a:defRPr>
            </a:pPr>
            <a:r>
              <a:rPr sz="2400"/>
              <a:t/>
            </a:r>
            <a:br>
              <a:rPr sz="2400"/>
            </a:br>
            <a:r>
              <a:rPr sz="2400">
                <a:solidFill>
                  <a:srgbClr val="0048AA"/>
                </a:solidFill>
              </a:rPr>
              <a:t>Supersat.  </a:t>
            </a:r>
            <a:r>
              <a:rPr sz="2400">
                <a:solidFill>
                  <a:srgbClr val="606060"/>
                </a:solidFill>
              </a:rPr>
              <a:t>[Al Meyer]</a:t>
            </a:r>
            <a:r>
              <a:rPr sz="2400">
                <a:solidFill>
                  <a:srgbClr val="0048AA"/>
                </a:solidFill>
              </a:rPr>
              <a:t>  </a:t>
            </a:r>
            <a:r>
              <a:rPr sz="2400"/>
              <a:t>Greater than or equal to satisfiability.</a:t>
            </a:r>
          </a:p>
          <a:p>
            <a:pPr lvl="0">
              <a:tabLst>
                <a:tab pos="1244600" algn="l"/>
              </a:tabLst>
              <a:defRPr sz="1800">
                <a:solidFill>
                  <a:srgbClr val="000000"/>
                </a:solidFill>
              </a:defRPr>
            </a:pPr>
            <a:r>
              <a:rPr sz="2400"/>
              <a:t/>
            </a:r>
            <a:br>
              <a:rPr sz="2400"/>
            </a:br>
            <a:r>
              <a:rPr sz="2400">
                <a:solidFill>
                  <a:srgbClr val="0048AA"/>
                </a:solidFill>
              </a:rPr>
              <a:t>Polychronious.  </a:t>
            </a:r>
            <a:r>
              <a:rPr sz="2400">
                <a:solidFill>
                  <a:srgbClr val="606060"/>
                </a:solidFill>
              </a:rPr>
              <a:t>[Ed Reingold]</a:t>
            </a:r>
            <a:r>
              <a:rPr sz="2400">
                <a:solidFill>
                  <a:srgbClr val="0048AA"/>
                </a:solidFill>
              </a:rPr>
              <a:t>  </a:t>
            </a:r>
            <a:r>
              <a:rPr sz="2400"/>
              <a:t>Enduringly long; chronic.</a:t>
            </a:r>
          </a:p>
        </p:txBody>
      </p:sp>
      <p:sp>
        <p:nvSpPr>
          <p:cNvPr id="1090" name="Shape 10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67</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89">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0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9" grpId="1" build="p"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Shape 1094"/>
          <p:cNvSpPr>
            <a:spLocks noGrp="1"/>
          </p:cNvSpPr>
          <p:nvPr>
            <p:ph type="title"/>
          </p:nvPr>
        </p:nvSpPr>
        <p:spPr>
          <a:prstGeom prst="rect">
            <a:avLst/>
          </a:prstGeom>
        </p:spPr>
        <p:txBody>
          <a:bodyPr/>
          <a:lstStyle>
            <a:lvl1pPr>
              <a:tabLst>
                <a:tab pos="1244600" algn="l"/>
              </a:tabLst>
            </a:lvl1pPr>
          </a:lstStyle>
          <a:p>
            <a:pPr lvl="0">
              <a:defRPr sz="1800"/>
            </a:pPr>
            <a:r>
              <a:rPr sz="2800"/>
              <a:t>A note on terminology:  consensus</a:t>
            </a:r>
          </a:p>
        </p:txBody>
      </p:sp>
      <p:sp>
        <p:nvSpPr>
          <p:cNvPr id="1095" name="Shape 1095"/>
          <p:cNvSpPr>
            <a:spLocks noGrp="1"/>
          </p:cNvSpPr>
          <p:nvPr>
            <p:ph type="body" idx="1"/>
          </p:nvPr>
        </p:nvSpPr>
        <p:spPr>
          <a:prstGeom prst="rect">
            <a:avLst/>
          </a:prstGeom>
        </p:spPr>
        <p:txBody>
          <a:bodyPr/>
          <a:lstStyle/>
          <a:p>
            <a:pPr marL="58702" lvl="0" indent="-58702">
              <a:buClr>
                <a:srgbClr val="0048AA"/>
              </a:buClr>
              <a:buFont typeface="Helvetica"/>
              <a:tabLst>
                <a:tab pos="1244600" algn="l"/>
              </a:tabLst>
              <a:defRPr sz="1800">
                <a:solidFill>
                  <a:srgbClr val="000000"/>
                </a:solidFill>
              </a:defRPr>
            </a:pPr>
            <a:r>
              <a:rPr sz="2400">
                <a:solidFill>
                  <a:srgbClr val="0048AA"/>
                </a:solidFill>
              </a:rPr>
              <a:t>NP-complete.  </a:t>
            </a:r>
            <a:r>
              <a:rPr sz="2400">
                <a:uFill>
                  <a:solidFill/>
                </a:uFill>
              </a:rPr>
              <a:t>A problem in </a:t>
            </a:r>
            <a:r>
              <a:rPr sz="2400" b="1">
                <a:uFill>
                  <a:solidFill/>
                </a:uFill>
                <a:latin typeface="Lucida Grande"/>
                <a:ea typeface="Lucida Grande"/>
                <a:cs typeface="Lucida Grande"/>
                <a:sym typeface="Lucida Grande"/>
              </a:rPr>
              <a:t>NP</a:t>
            </a:r>
            <a:r>
              <a:rPr sz="2400">
                <a:uFill>
                  <a:solidFill/>
                </a:uFill>
              </a:rPr>
              <a:t> such that every problem in </a:t>
            </a:r>
            <a:r>
              <a:rPr sz="2400" b="1">
                <a:uFill>
                  <a:solidFill/>
                </a:uFill>
                <a:latin typeface="Lucida Grande"/>
                <a:ea typeface="Lucida Grande"/>
                <a:cs typeface="Lucida Grande"/>
                <a:sym typeface="Lucida Grande"/>
              </a:rPr>
              <a:t>NP</a:t>
            </a:r>
            <a:r>
              <a:rPr sz="2400">
                <a:uFill>
                  <a:solidFill/>
                </a:uFill>
              </a:rPr>
              <a:t> poly-time reduces to it.</a:t>
            </a:r>
            <a:endParaRPr sz="2400">
              <a:solidFill>
                <a:srgbClr val="0048AA"/>
              </a:solidFill>
            </a:endParaRPr>
          </a:p>
          <a:p>
            <a:pPr marL="58702" lvl="0" indent="-58702">
              <a:buClr>
                <a:srgbClr val="0048AA"/>
              </a:buClr>
              <a:buFont typeface="Helvetica"/>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NP-hard.  </a:t>
            </a:r>
            <a:r>
              <a:rPr sz="2400">
                <a:solidFill>
                  <a:srgbClr val="606060"/>
                </a:solidFill>
                <a:uFill>
                  <a:solidFill>
                    <a:srgbClr val="606060"/>
                  </a:solidFill>
                </a:uFill>
              </a:rPr>
              <a:t>[Bell Labs, Steve Cook, Ron Rivest, Sartaj Sahni]</a:t>
            </a:r>
            <a:br>
              <a:rPr sz="2400">
                <a:solidFill>
                  <a:srgbClr val="606060"/>
                </a:solidFill>
                <a:uFill>
                  <a:solidFill>
                    <a:srgbClr val="606060"/>
                  </a:solidFill>
                </a:uFill>
              </a:rPr>
            </a:br>
            <a:r>
              <a:rPr sz="2400">
                <a:uFill>
                  <a:solidFill/>
                </a:uFill>
              </a:rPr>
              <a:t>A problem such that every problem in </a:t>
            </a:r>
            <a:r>
              <a:rPr sz="2400" b="1">
                <a:uFill>
                  <a:solidFill/>
                </a:uFill>
                <a:latin typeface="Lucida Grande"/>
                <a:ea typeface="Lucida Grande"/>
                <a:cs typeface="Lucida Grande"/>
                <a:sym typeface="Lucida Grande"/>
              </a:rPr>
              <a:t>NP</a:t>
            </a:r>
            <a:r>
              <a:rPr sz="2400">
                <a:uFill>
                  <a:solidFill/>
                </a:uFill>
              </a:rPr>
              <a:t> polynomial-time reduces to it.</a:t>
            </a:r>
          </a:p>
        </p:txBody>
      </p:sp>
      <p:sp>
        <p:nvSpPr>
          <p:cNvPr id="1096" name="Shape 10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68</a:t>
            </a:fld>
            <a:endParaRPr sz="1200"/>
          </a:p>
        </p:txBody>
      </p:sp>
      <p:pic>
        <p:nvPicPr>
          <p:cNvPr id="1097" name="knuth-np-hard7.pdf"/>
          <p:cNvPicPr/>
          <p:nvPr/>
        </p:nvPicPr>
        <p:blipFill>
          <a:blip r:embed="rId2">
            <a:extLst/>
          </a:blip>
          <a:srcRect l="12581" t="24189" r="13725" b="63888"/>
          <a:stretch>
            <a:fillRect/>
          </a:stretch>
        </p:blipFill>
        <p:spPr>
          <a:xfrm>
            <a:off x="812800" y="5454777"/>
            <a:ext cx="10858500" cy="227336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95">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09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9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 grpId="1" build="p" animBg="1" advAuto="0"/>
      <p:bldP spid="1097"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lvl1pPr>
              <a:tabLst>
                <a:tab pos="1244600" algn="l"/>
              </a:tabLst>
            </a:lvl1pPr>
          </a:lstStyle>
          <a:p>
            <a:pPr lvl="0">
              <a:defRPr sz="1800"/>
            </a:pPr>
            <a:r>
              <a:rPr sz="2800"/>
              <a:t>Certifiers and certificates:  composite</a:t>
            </a:r>
          </a:p>
        </p:txBody>
      </p:sp>
      <p:sp>
        <p:nvSpPr>
          <p:cNvPr id="118" name="Shape 118"/>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cap="small">
                <a:solidFill>
                  <a:srgbClr val="0048AA"/>
                </a:solidFill>
              </a:rPr>
              <a:t>Composites</a:t>
            </a:r>
            <a:r>
              <a:rPr sz="2400">
                <a:solidFill>
                  <a:srgbClr val="0048AA"/>
                </a:solidFill>
              </a:rPr>
              <a:t>.  </a:t>
            </a:r>
            <a:r>
              <a:rPr sz="2400"/>
              <a:t>Given an integer </a:t>
            </a:r>
            <a:r>
              <a:rPr sz="2400" i="1">
                <a:latin typeface="Times"/>
                <a:ea typeface="Times"/>
                <a:cs typeface="Times"/>
                <a:sym typeface="Times"/>
              </a:rPr>
              <a:t>s</a:t>
            </a:r>
            <a:r>
              <a:rPr sz="2400"/>
              <a:t>, is </a:t>
            </a:r>
            <a:r>
              <a:rPr sz="2400" i="1">
                <a:latin typeface="Times"/>
                <a:ea typeface="Times"/>
                <a:cs typeface="Times"/>
                <a:sym typeface="Times"/>
              </a:rPr>
              <a:t>s</a:t>
            </a:r>
            <a:r>
              <a:rPr sz="2400"/>
              <a:t> composite?</a:t>
            </a:r>
            <a:endParaRPr sz="2400">
              <a:solidFill>
                <a:srgbClr val="0048AA"/>
              </a:solidFill>
            </a:endParaRP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Certificate.  </a:t>
            </a:r>
            <a:r>
              <a:rPr sz="2400"/>
              <a:t>A nontrivial factor </a:t>
            </a:r>
            <a:r>
              <a:rPr sz="2400" i="1">
                <a:latin typeface="Times"/>
                <a:ea typeface="Times"/>
                <a:cs typeface="Times"/>
                <a:sym typeface="Times"/>
              </a:rPr>
              <a:t>t</a:t>
            </a:r>
            <a:r>
              <a:rPr sz="2400"/>
              <a:t> of </a:t>
            </a:r>
            <a:r>
              <a:rPr sz="2400" i="1">
                <a:latin typeface="Times"/>
                <a:ea typeface="Times"/>
                <a:cs typeface="Times"/>
                <a:sym typeface="Times"/>
              </a:rPr>
              <a:t>s</a:t>
            </a:r>
            <a:r>
              <a:rPr sz="2400"/>
              <a:t>. Such a certificate exists iff </a:t>
            </a:r>
            <a:r>
              <a:rPr sz="2400" i="1">
                <a:latin typeface="Times"/>
                <a:ea typeface="Times"/>
                <a:cs typeface="Times"/>
                <a:sym typeface="Times"/>
              </a:rPr>
              <a:t>s</a:t>
            </a:r>
            <a:r>
              <a:rPr sz="2400"/>
              <a:t> is composite.  Moreover </a:t>
            </a:r>
            <a:r>
              <a:rPr sz="2400">
                <a:latin typeface="Times"/>
                <a:ea typeface="Times"/>
                <a:cs typeface="Times"/>
                <a:sym typeface="Times"/>
              </a:rPr>
              <a:t>|</a:t>
            </a:r>
            <a:r>
              <a:rPr sz="2400" i="1" baseline="-5999">
                <a:latin typeface="Times"/>
                <a:ea typeface="Times"/>
                <a:cs typeface="Times"/>
                <a:sym typeface="Times"/>
              </a:rPr>
              <a:t> </a:t>
            </a:r>
            <a:r>
              <a:rPr sz="2400" i="1">
                <a:latin typeface="Times"/>
                <a:ea typeface="Times"/>
                <a:cs typeface="Times"/>
                <a:sym typeface="Times"/>
              </a:rPr>
              <a:t>t</a:t>
            </a:r>
            <a:r>
              <a:rPr sz="2400" i="1" baseline="-5999">
                <a:latin typeface="Times"/>
                <a:ea typeface="Times"/>
                <a:cs typeface="Times"/>
                <a:sym typeface="Times"/>
              </a:rPr>
              <a:t> </a:t>
            </a:r>
            <a:r>
              <a:rPr sz="2400">
                <a:latin typeface="Times"/>
                <a:ea typeface="Times"/>
                <a:cs typeface="Times"/>
                <a:sym typeface="Times"/>
              </a:rPr>
              <a:t>| ≤ |</a:t>
            </a:r>
            <a:r>
              <a:rPr sz="2400" i="1" baseline="-5999">
                <a:latin typeface="Times"/>
                <a:ea typeface="Times"/>
                <a:cs typeface="Times"/>
                <a:sym typeface="Times"/>
              </a:rPr>
              <a:t> </a:t>
            </a:r>
            <a:r>
              <a:rPr sz="2400" i="1">
                <a:latin typeface="Times"/>
                <a:ea typeface="Times"/>
                <a:cs typeface="Times"/>
                <a:sym typeface="Times"/>
              </a:rPr>
              <a:t>s</a:t>
            </a:r>
            <a:r>
              <a:rPr sz="2400" i="1" baseline="-5999">
                <a:latin typeface="Times"/>
                <a:ea typeface="Times"/>
                <a:cs typeface="Times"/>
                <a:sym typeface="Times"/>
              </a:rPr>
              <a:t> </a:t>
            </a:r>
            <a:r>
              <a:rPr sz="2400">
                <a:latin typeface="Times"/>
                <a:ea typeface="Times"/>
                <a:cs typeface="Times"/>
                <a:sym typeface="Times"/>
              </a:rPr>
              <a:t>|</a:t>
            </a:r>
            <a:r>
              <a:rPr sz="2400"/>
              <a:t>.</a:t>
            </a:r>
          </a:p>
          <a:p>
            <a:pPr lvl="0">
              <a:tabLst>
                <a:tab pos="1244600" algn="l"/>
              </a:tabLst>
              <a:defRPr sz="1800">
                <a:solidFill>
                  <a:srgbClr val="000000"/>
                </a:solidFill>
              </a:defRPr>
            </a:pPr>
            <a:r>
              <a:rPr sz="2400"/>
              <a:t/>
            </a:r>
            <a:br>
              <a:rPr sz="2400"/>
            </a:br>
            <a:r>
              <a:rPr sz="2400">
                <a:solidFill>
                  <a:srgbClr val="0048AA"/>
                </a:solidFill>
              </a:rPr>
              <a:t>Certifier.  </a:t>
            </a:r>
            <a:r>
              <a:rPr sz="2400"/>
              <a:t>Check that </a:t>
            </a:r>
            <a:r>
              <a:rPr sz="2400">
                <a:latin typeface="Times"/>
                <a:ea typeface="Times"/>
                <a:cs typeface="Times"/>
                <a:sym typeface="Times"/>
              </a:rPr>
              <a:t>1</a:t>
            </a:r>
            <a:r>
              <a:rPr sz="2400" i="1">
                <a:latin typeface="Times"/>
                <a:ea typeface="Times"/>
                <a:cs typeface="Times"/>
                <a:sym typeface="Times"/>
              </a:rPr>
              <a:t> &lt; t &lt; s</a:t>
            </a:r>
            <a:r>
              <a:rPr sz="2400"/>
              <a:t> and that </a:t>
            </a:r>
            <a:r>
              <a:rPr sz="2400" i="1">
                <a:latin typeface="Times"/>
                <a:ea typeface="Times"/>
                <a:cs typeface="Times"/>
                <a:sym typeface="Times"/>
              </a:rPr>
              <a:t>s</a:t>
            </a:r>
            <a:r>
              <a:rPr sz="2400"/>
              <a:t> is a multiple of </a:t>
            </a:r>
            <a:r>
              <a:rPr sz="2400" i="1" baseline="-5999">
                <a:latin typeface="Times"/>
                <a:ea typeface="Times"/>
                <a:cs typeface="Times"/>
                <a:sym typeface="Times"/>
              </a:rPr>
              <a:t> </a:t>
            </a:r>
            <a:r>
              <a:rPr sz="2400" i="1">
                <a:latin typeface="Times"/>
                <a:ea typeface="Times"/>
                <a:cs typeface="Times"/>
                <a:sym typeface="Times"/>
              </a:rPr>
              <a:t>t</a:t>
            </a:r>
            <a:r>
              <a:rPr sz="2400"/>
              <a:t>.</a:t>
            </a:r>
          </a:p>
          <a:p>
            <a:pPr lvl="0">
              <a:tabLst>
                <a:tab pos="1244600" algn="l"/>
              </a:tabLst>
              <a:defRPr sz="1800">
                <a:solidFill>
                  <a:srgbClr val="000000"/>
                </a:solidFill>
              </a:defRPr>
            </a:pP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solidFill>
                  <a:srgbClr val="0048AA"/>
                </a:solidFill>
              </a:rPr>
              <a:t>Conclusion.  </a:t>
            </a:r>
            <a:r>
              <a:rPr sz="2400" cap="small"/>
              <a:t>Composites</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a:t>
            </a:r>
          </a:p>
        </p:txBody>
      </p:sp>
      <p:sp>
        <p:nvSpPr>
          <p:cNvPr id="119" name="Shape 119"/>
          <p:cNvSpPr>
            <a:spLocks noGrp="1"/>
          </p:cNvSpPr>
          <p:nvPr>
            <p:ph type="sldNum" sz="quarter" idx="2"/>
          </p:nvPr>
        </p:nvSpPr>
        <p:spPr>
          <a:xfrm>
            <a:off x="12404115" y="9347200"/>
            <a:ext cx="185370" cy="215951"/>
          </a:xfrm>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7</a:t>
            </a:fld>
            <a:endParaRPr sz="1200"/>
          </a:p>
        </p:txBody>
      </p:sp>
      <p:grpSp>
        <p:nvGrpSpPr>
          <p:cNvPr id="122" name="Group 122"/>
          <p:cNvGrpSpPr/>
          <p:nvPr/>
        </p:nvGrpSpPr>
        <p:grpSpPr>
          <a:xfrm>
            <a:off x="7582206" y="5996658"/>
            <a:ext cx="2891608" cy="186335"/>
            <a:chOff x="0" y="0"/>
            <a:chExt cx="2891606" cy="186334"/>
          </a:xfrm>
        </p:grpSpPr>
        <p:sp>
          <p:nvSpPr>
            <p:cNvPr id="120" name="Shape 120"/>
            <p:cNvSpPr/>
            <p:nvPr/>
          </p:nvSpPr>
          <p:spPr>
            <a:xfrm>
              <a:off x="757091" y="0"/>
              <a:ext cx="2134516" cy="1863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1066800" algn="l"/>
                </a:tabLst>
              </a:lvl1pPr>
            </a:lstStyle>
            <a:p>
              <a:pPr lvl="0">
                <a:defRPr sz="1800">
                  <a:solidFill>
                    <a:srgbClr val="000000"/>
                  </a:solidFill>
                </a:defRPr>
              </a:pPr>
              <a:r>
                <a:rPr sz="1600">
                  <a:solidFill>
                    <a:srgbClr val="8D3124"/>
                  </a:solidFill>
                </a:rPr>
                <a:t>437,669 = 541 × 809</a:t>
              </a:r>
            </a:p>
          </p:txBody>
        </p:sp>
        <p:sp>
          <p:nvSpPr>
            <p:cNvPr id="121" name="Shape 121"/>
            <p:cNvSpPr/>
            <p:nvPr/>
          </p:nvSpPr>
          <p:spPr>
            <a:xfrm flipV="1">
              <a:off x="0" y="92847"/>
              <a:ext cx="533444" cy="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grpSp>
      <p:sp>
        <p:nvSpPr>
          <p:cNvPr id="123" name="Shape 123"/>
          <p:cNvSpPr/>
          <p:nvPr/>
        </p:nvSpPr>
        <p:spPr>
          <a:xfrm>
            <a:off x="3225800" y="5118100"/>
            <a:ext cx="4114800" cy="1371600"/>
          </a:xfrm>
          <a:prstGeom prst="rect">
            <a:avLst/>
          </a:prstGeom>
          <a:ln w="15875">
            <a:solidFill/>
            <a:custDash>
              <a:ds d="200000" sp="200000"/>
            </a:custDash>
            <a:miter lim="400000"/>
          </a:ln>
          <a:extLst>
            <a:ext uri="{C572A759-6A51-4108-AA02-DFA0A04FC94B}">
              <ma14:wrappingTextBoxFlag xmlns:ma14="http://schemas.microsoft.com/office/mac/drawingml/2011/main" val="1"/>
            </a:ext>
          </a:extLst>
        </p:spPr>
        <p:txBody>
          <a:bodyPr lIns="139700" tIns="139700" rIns="139700" bIns="139700" anchor="ctr"/>
          <a:lstStyle/>
          <a:p>
            <a:pPr lvl="1" indent="0" algn="l" defTabSz="457200">
              <a:lnSpc>
                <a:spcPts val="3800"/>
              </a:lnSpc>
              <a:buClrTx/>
              <a:buFontTx/>
              <a:tabLst>
                <a:tab pos="1244600" algn="l"/>
              </a:tabLst>
              <a:defRPr sz="1800">
                <a:solidFill>
                  <a:srgbClr val="000000"/>
                </a:solidFill>
              </a:defRPr>
            </a:pPr>
            <a:r>
              <a:rPr b="1">
                <a:latin typeface="Lucida Grande"/>
                <a:ea typeface="Lucida Grande"/>
                <a:cs typeface="Lucida Grande"/>
                <a:sym typeface="Lucida Grande"/>
              </a:rPr>
              <a:t>       </a:t>
            </a:r>
            <a:r>
              <a:rPr b="1" baseline="-5999">
                <a:latin typeface="Lucida Grande"/>
                <a:ea typeface="Lucida Grande"/>
                <a:cs typeface="Lucida Grande"/>
                <a:sym typeface="Lucida Grande"/>
              </a:rPr>
              <a:t>  </a:t>
            </a:r>
            <a:r>
              <a:rPr b="1">
                <a:latin typeface="Lucida Grande"/>
                <a:ea typeface="Lucida Grande"/>
                <a:cs typeface="Lucida Grande"/>
                <a:sym typeface="Lucida Grande"/>
              </a:rPr>
              <a:t>instance s</a:t>
            </a:r>
            <a:r>
              <a:rPr sz="2400"/>
              <a:t>  	</a:t>
            </a:r>
            <a:r>
              <a:rPr sz="2400">
                <a:latin typeface="Times"/>
                <a:ea typeface="Times"/>
                <a:cs typeface="Times"/>
                <a:sym typeface="Times"/>
              </a:rPr>
              <a:t>437669</a:t>
            </a:r>
            <a:endParaRPr sz="2400"/>
          </a:p>
          <a:p>
            <a:pPr lvl="1" indent="0" algn="l" defTabSz="457200">
              <a:lnSpc>
                <a:spcPts val="3800"/>
              </a:lnSpc>
              <a:buClrTx/>
              <a:buFontTx/>
              <a:tabLst>
                <a:tab pos="1244600" algn="l"/>
              </a:tabLst>
              <a:defRPr sz="1800">
                <a:solidFill>
                  <a:srgbClr val="000000"/>
                </a:solidFill>
              </a:defRPr>
            </a:pPr>
            <a:r>
              <a:rPr sz="2400"/>
              <a:t>     </a:t>
            </a:r>
            <a:r>
              <a:rPr b="1">
                <a:latin typeface="Lucida Grande"/>
                <a:ea typeface="Lucida Grande"/>
                <a:cs typeface="Lucida Grande"/>
                <a:sym typeface="Lucida Grande"/>
              </a:rPr>
              <a:t>certificate t		</a:t>
            </a:r>
            <a:r>
              <a:rPr sz="2400">
                <a:latin typeface="Times"/>
                <a:ea typeface="Times"/>
                <a:cs typeface="Times"/>
                <a:sym typeface="Times"/>
              </a:rPr>
              <a:t>541 </a:t>
            </a:r>
            <a:r>
              <a:rPr sz="2400"/>
              <a:t>or </a:t>
            </a:r>
            <a:r>
              <a:rPr sz="2400">
                <a:latin typeface="Times"/>
                <a:ea typeface="Times"/>
                <a:cs typeface="Times"/>
                <a:sym typeface="Times"/>
              </a:rPr>
              <a:t>809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3">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2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118">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3" nodeType="afterEffect">
                                  <p:stCondLst>
                                    <p:cond delay="0"/>
                                  </p:stCondLst>
                                  <p:iterate>
                                    <p:tmAbs val="0"/>
                                  </p:iterate>
                                  <p:childTnLst>
                                    <p:set>
                                      <p:cBhvr>
                                        <p:cTn id="23" fill="hold"/>
                                        <p:tgtEl>
                                          <p:spTgt spid="1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iterate>
                                    <p:tmAbs val="0"/>
                                  </p:iterate>
                                  <p:childTnLst>
                                    <p:set>
                                      <p:cBhvr>
                                        <p:cTn id="27" fill="hold"/>
                                        <p:tgtEl>
                                          <p:spTgt spid="1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2" build="p" animBg="1" advAuto="0"/>
      <p:bldP spid="122" grpId="3" animBg="1" advAuto="0"/>
      <p:bldP spid="123"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prstGeom prst="rect">
            <a:avLst/>
          </a:prstGeom>
        </p:spPr>
        <p:txBody>
          <a:bodyPr/>
          <a:lstStyle>
            <a:lvl1pPr>
              <a:tabLst>
                <a:tab pos="1244600" algn="l"/>
              </a:tabLst>
            </a:lvl1pPr>
          </a:lstStyle>
          <a:p>
            <a:pPr lvl="0">
              <a:defRPr sz="1800"/>
            </a:pPr>
            <a:r>
              <a:rPr sz="2800"/>
              <a:t>Certifiers and certificates:  3-satisfiability</a:t>
            </a:r>
          </a:p>
        </p:txBody>
      </p:sp>
      <p:sp>
        <p:nvSpPr>
          <p:cNvPr id="126" name="Shape 126"/>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cap="small">
                <a:solidFill>
                  <a:srgbClr val="0048AA"/>
                </a:solidFill>
              </a:rPr>
              <a:t>3-Sat</a:t>
            </a:r>
            <a:r>
              <a:rPr sz="2400">
                <a:solidFill>
                  <a:srgbClr val="0048AA"/>
                </a:solidFill>
              </a:rPr>
              <a:t>.  </a:t>
            </a:r>
            <a:r>
              <a:rPr sz="2400"/>
              <a:t>Given a CNF formula </a:t>
            </a:r>
            <a:r>
              <a:rPr sz="2400">
                <a:latin typeface="Times"/>
                <a:ea typeface="Times"/>
                <a:cs typeface="Times"/>
                <a:sym typeface="Times"/>
              </a:rPr>
              <a:t>Φ</a:t>
            </a:r>
            <a:r>
              <a:rPr sz="2400"/>
              <a:t>, is there a satisfying assignment?</a:t>
            </a:r>
          </a:p>
          <a:p>
            <a:pPr lvl="0">
              <a:tabLst>
                <a:tab pos="1244600" algn="l"/>
              </a:tabLst>
              <a:defRPr sz="1800">
                <a:solidFill>
                  <a:srgbClr val="000000"/>
                </a:solidFill>
              </a:defRPr>
            </a:pPr>
            <a:r>
              <a:rPr sz="2400"/>
              <a:t/>
            </a:r>
            <a:br>
              <a:rPr sz="2400"/>
            </a:br>
            <a:r>
              <a:rPr sz="2400">
                <a:solidFill>
                  <a:srgbClr val="0048AA"/>
                </a:solidFill>
              </a:rPr>
              <a:t>Certificate.  </a:t>
            </a:r>
            <a:r>
              <a:rPr sz="2400"/>
              <a:t>An assignment of truth values to the </a:t>
            </a:r>
            <a:r>
              <a:rPr sz="2400" i="1">
                <a:latin typeface="Times"/>
                <a:ea typeface="Times"/>
                <a:cs typeface="Times"/>
                <a:sym typeface="Times"/>
              </a:rPr>
              <a:t>n</a:t>
            </a:r>
            <a:r>
              <a:rPr sz="2400"/>
              <a:t> boolean variables.</a:t>
            </a:r>
          </a:p>
          <a:p>
            <a:pPr lvl="0">
              <a:tabLst>
                <a:tab pos="1244600" algn="l"/>
              </a:tabLst>
              <a:defRPr sz="1800">
                <a:solidFill>
                  <a:srgbClr val="000000"/>
                </a:solidFill>
              </a:defRPr>
            </a:pPr>
            <a:r>
              <a:rPr sz="2400"/>
              <a:t/>
            </a:r>
            <a:br>
              <a:rPr sz="2400"/>
            </a:br>
            <a:r>
              <a:rPr sz="2400">
                <a:solidFill>
                  <a:srgbClr val="0048AA"/>
                </a:solidFill>
              </a:rPr>
              <a:t>Certifier.  </a:t>
            </a:r>
            <a:r>
              <a:rPr sz="2400"/>
              <a:t>Check that each clause in </a:t>
            </a:r>
            <a:r>
              <a:rPr sz="2400">
                <a:latin typeface="Times"/>
                <a:ea typeface="Times"/>
                <a:cs typeface="Times"/>
                <a:sym typeface="Times"/>
              </a:rPr>
              <a:t>Φ</a:t>
            </a:r>
            <a:r>
              <a:rPr sz="2400"/>
              <a:t> has at least one true literal.</a:t>
            </a:r>
          </a:p>
          <a:p>
            <a:pPr lvl="0">
              <a:tabLst>
                <a:tab pos="1244600" algn="l"/>
              </a:tabLst>
              <a:defRPr sz="1800">
                <a:solidFill>
                  <a:srgbClr val="000000"/>
                </a:solidFill>
              </a:defRPr>
            </a:pP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solidFill>
                  <a:srgbClr val="0048AA"/>
                </a:solidFill>
              </a:rPr>
              <a:t>Conclusion.  </a:t>
            </a:r>
            <a:r>
              <a:rPr sz="2400" cap="small"/>
              <a:t>3-Sat</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a:t>
            </a:r>
          </a:p>
        </p:txBody>
      </p:sp>
      <p:sp>
        <p:nvSpPr>
          <p:cNvPr id="127" name="Shape 127"/>
          <p:cNvSpPr>
            <a:spLocks noGrp="1"/>
          </p:cNvSpPr>
          <p:nvPr>
            <p:ph type="sldNum" sz="quarter" idx="2"/>
          </p:nvPr>
        </p:nvSpPr>
        <p:spPr>
          <a:xfrm>
            <a:off x="12404115" y="9347200"/>
            <a:ext cx="185370" cy="215951"/>
          </a:xfrm>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8</a:t>
            </a:fld>
            <a:endParaRPr sz="1200"/>
          </a:p>
        </p:txBody>
      </p:sp>
      <p:sp>
        <p:nvSpPr>
          <p:cNvPr id="128" name="Shape 128"/>
          <p:cNvSpPr/>
          <p:nvPr/>
        </p:nvSpPr>
        <p:spPr>
          <a:xfrm>
            <a:off x="998213" y="5081404"/>
            <a:ext cx="10566401" cy="2247901"/>
          </a:xfrm>
          <a:prstGeom prst="rect">
            <a:avLst/>
          </a:prstGeom>
          <a:ln w="15875">
            <a:solidFill/>
            <a:custDash>
              <a:ds d="200000" sp="200000"/>
            </a:custDash>
            <a:miter lim="400000"/>
          </a:ln>
        </p:spPr>
        <p:txBody>
          <a:bodyPr lIns="139700" tIns="139700" rIns="139700" bIns="139700" anchor="ctr"/>
          <a:lstStyle/>
          <a:p>
            <a:pPr lvl="1" indent="0" algn="l" defTabSz="457200">
              <a:lnSpc>
                <a:spcPts val="3800"/>
              </a:lnSpc>
              <a:buClrTx/>
              <a:buFontTx/>
              <a:tabLst>
                <a:tab pos="1244600" algn="l"/>
              </a:tabLst>
              <a:defRPr sz="2400">
                <a:solidFill>
                  <a:srgbClr val="000000"/>
                </a:solidFill>
              </a:defRPr>
            </a:pPr>
            <a:endParaRPr/>
          </a:p>
        </p:txBody>
      </p:sp>
      <p:pic>
        <p:nvPicPr>
          <p:cNvPr id="129" name="image.pdf"/>
          <p:cNvPicPr/>
          <p:nvPr/>
        </p:nvPicPr>
        <p:blipFill>
          <a:blip r:embed="rId2">
            <a:extLst/>
          </a:blip>
          <a:srcRect l="74" t="212"/>
          <a:stretch>
            <a:fillRect/>
          </a:stretch>
        </p:blipFill>
        <p:spPr>
          <a:xfrm>
            <a:off x="2933700" y="5638800"/>
            <a:ext cx="8113319" cy="494248"/>
          </a:xfrm>
          <a:prstGeom prst="rect">
            <a:avLst/>
          </a:prstGeom>
          <a:ln w="12700">
            <a:miter lim="400000"/>
          </a:ln>
        </p:spPr>
      </p:pic>
      <p:sp>
        <p:nvSpPr>
          <p:cNvPr id="130" name="Shape 130"/>
          <p:cNvSpPr/>
          <p:nvPr/>
        </p:nvSpPr>
        <p:spPr>
          <a:xfrm>
            <a:off x="1384300" y="5727700"/>
            <a:ext cx="1203809" cy="2667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tabLst>
                <a:tab pos="1066800" algn="l"/>
              </a:tabLst>
              <a:defRPr sz="1800" b="1">
                <a:solidFill>
                  <a:srgbClr val="000000"/>
                </a:solidFill>
                <a:latin typeface="Lucida Grande"/>
                <a:ea typeface="Lucida Grande"/>
                <a:cs typeface="Lucida Grande"/>
                <a:sym typeface="Lucida Grande"/>
              </a:defRPr>
            </a:lvl1pPr>
          </a:lstStyle>
          <a:p>
            <a:pPr lvl="0">
              <a:defRPr b="0"/>
            </a:pPr>
            <a:r>
              <a:rPr b="1"/>
              <a:t>instance s</a:t>
            </a:r>
          </a:p>
        </p:txBody>
      </p:sp>
      <p:grpSp>
        <p:nvGrpSpPr>
          <p:cNvPr id="133" name="Group 133"/>
          <p:cNvGrpSpPr/>
          <p:nvPr/>
        </p:nvGrpSpPr>
        <p:grpSpPr>
          <a:xfrm>
            <a:off x="1255179" y="6464300"/>
            <a:ext cx="6926308" cy="368301"/>
            <a:chOff x="0" y="0"/>
            <a:chExt cx="6926306" cy="368300"/>
          </a:xfrm>
        </p:grpSpPr>
        <p:sp>
          <p:nvSpPr>
            <p:cNvPr id="131" name="Shape 131"/>
            <p:cNvSpPr/>
            <p:nvPr/>
          </p:nvSpPr>
          <p:spPr>
            <a:xfrm>
              <a:off x="0" y="76200"/>
              <a:ext cx="1344787" cy="266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a:tabLst>
                  <a:tab pos="1066800" algn="l"/>
                </a:tabLst>
                <a:defRPr sz="1800" b="1">
                  <a:solidFill>
                    <a:srgbClr val="000000"/>
                  </a:solidFill>
                  <a:latin typeface="Lucida Grande"/>
                  <a:ea typeface="Lucida Grande"/>
                  <a:cs typeface="Lucida Grande"/>
                  <a:sym typeface="Lucida Grande"/>
                </a:defRPr>
              </a:lvl1pPr>
            </a:lstStyle>
            <a:p>
              <a:pPr lvl="0">
                <a:defRPr b="0"/>
              </a:pPr>
              <a:r>
                <a:rPr b="1"/>
                <a:t>certificate t</a:t>
              </a:r>
            </a:p>
          </p:txBody>
        </p:sp>
        <p:sp>
          <p:nvSpPr>
            <p:cNvPr id="132" name="Shape 132"/>
            <p:cNvSpPr/>
            <p:nvPr/>
          </p:nvSpPr>
          <p:spPr>
            <a:xfrm>
              <a:off x="1714643" y="0"/>
              <a:ext cx="5211664"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tabLst>
                  <a:tab pos="1066800" algn="l"/>
                </a:tabLst>
                <a:defRPr sz="1800">
                  <a:solidFill>
                    <a:srgbClr val="000000"/>
                  </a:solidFill>
                </a:defRPr>
              </a:pPr>
              <a:r>
                <a:rPr sz="2400" i="1">
                  <a:latin typeface="Times"/>
                  <a:ea typeface="Times"/>
                  <a:cs typeface="Times"/>
                  <a:sym typeface="Times"/>
                </a:rPr>
                <a:t>x</a:t>
              </a:r>
              <a:r>
                <a:rPr sz="2400" baseline="-5999">
                  <a:latin typeface="Times"/>
                  <a:ea typeface="Times"/>
                  <a:cs typeface="Times"/>
                  <a:sym typeface="Times"/>
                </a:rPr>
                <a:t>1</a:t>
              </a:r>
              <a:r>
                <a:rPr sz="2400" i="1">
                  <a:latin typeface="Times"/>
                  <a:ea typeface="Times"/>
                  <a:cs typeface="Times"/>
                  <a:sym typeface="Times"/>
                </a:rPr>
                <a:t> = true</a:t>
              </a:r>
              <a:r>
                <a:rPr sz="2400">
                  <a:latin typeface="Times"/>
                  <a:ea typeface="Times"/>
                  <a:cs typeface="Times"/>
                  <a:sym typeface="Times"/>
                </a:rPr>
                <a:t>,  </a:t>
              </a:r>
              <a:r>
                <a:rPr sz="2400" i="1">
                  <a:latin typeface="Times"/>
                  <a:ea typeface="Times"/>
                  <a:cs typeface="Times"/>
                  <a:sym typeface="Times"/>
                </a:rPr>
                <a:t>x</a:t>
              </a:r>
              <a:r>
                <a:rPr sz="2400" baseline="-5999">
                  <a:latin typeface="Times"/>
                  <a:ea typeface="Times"/>
                  <a:cs typeface="Times"/>
                  <a:sym typeface="Times"/>
                </a:rPr>
                <a:t>2</a:t>
              </a:r>
              <a:r>
                <a:rPr sz="2400" i="1">
                  <a:latin typeface="Times"/>
                  <a:ea typeface="Times"/>
                  <a:cs typeface="Times"/>
                  <a:sym typeface="Times"/>
                </a:rPr>
                <a:t> = true</a:t>
              </a:r>
              <a:r>
                <a:rPr sz="2400">
                  <a:latin typeface="Times"/>
                  <a:ea typeface="Times"/>
                  <a:cs typeface="Times"/>
                  <a:sym typeface="Times"/>
                </a:rPr>
                <a:t>,  </a:t>
              </a:r>
              <a:r>
                <a:rPr sz="2400" i="1">
                  <a:latin typeface="Times"/>
                  <a:ea typeface="Times"/>
                  <a:cs typeface="Times"/>
                  <a:sym typeface="Times"/>
                </a:rPr>
                <a:t>x</a:t>
              </a:r>
              <a:r>
                <a:rPr sz="2400" baseline="-5999">
                  <a:latin typeface="Times"/>
                  <a:ea typeface="Times"/>
                  <a:cs typeface="Times"/>
                  <a:sym typeface="Times"/>
                </a:rPr>
                <a:t>3</a:t>
              </a:r>
              <a:r>
                <a:rPr sz="2400" i="1">
                  <a:latin typeface="Times"/>
                  <a:ea typeface="Times"/>
                  <a:cs typeface="Times"/>
                  <a:sym typeface="Times"/>
                </a:rPr>
                <a:t> = false</a:t>
              </a:r>
              <a:r>
                <a:rPr sz="2400">
                  <a:latin typeface="Times"/>
                  <a:ea typeface="Times"/>
                  <a:cs typeface="Times"/>
                  <a:sym typeface="Times"/>
                </a:rPr>
                <a:t>,  </a:t>
              </a:r>
              <a:r>
                <a:rPr sz="2400" i="1">
                  <a:latin typeface="Times"/>
                  <a:ea typeface="Times"/>
                  <a:cs typeface="Times"/>
                  <a:sym typeface="Times"/>
                </a:rPr>
                <a:t>x</a:t>
              </a:r>
              <a:r>
                <a:rPr sz="2400" baseline="-5999">
                  <a:latin typeface="Times"/>
                  <a:ea typeface="Times"/>
                  <a:cs typeface="Times"/>
                  <a:sym typeface="Times"/>
                </a:rPr>
                <a:t>4</a:t>
              </a:r>
              <a:r>
                <a:rPr sz="2400" i="1">
                  <a:latin typeface="Times"/>
                  <a:ea typeface="Times"/>
                  <a:cs typeface="Times"/>
                  <a:sym typeface="Times"/>
                </a:rPr>
                <a:t> = false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26">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animBg="1" advAuto="0"/>
      <p:bldP spid="133"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lvl1pPr>
              <a:tabLst>
                <a:tab pos="1244600" algn="l"/>
              </a:tabLst>
            </a:lvl1pPr>
          </a:lstStyle>
          <a:p>
            <a:pPr lvl="0">
              <a:defRPr sz="1800"/>
            </a:pPr>
            <a:r>
              <a:rPr sz="2800"/>
              <a:t>Certifiers and certificates:  Hamilton path</a:t>
            </a:r>
          </a:p>
        </p:txBody>
      </p:sp>
      <p:sp>
        <p:nvSpPr>
          <p:cNvPr id="136" name="Shape 136"/>
          <p:cNvSpPr>
            <a:spLocks noGrp="1"/>
          </p:cNvSpPr>
          <p:nvPr>
            <p:ph type="body" idx="1"/>
          </p:nvPr>
        </p:nvSpPr>
        <p:spPr>
          <a:prstGeom prst="rect">
            <a:avLst/>
          </a:prstGeom>
        </p:spPr>
        <p:txBody>
          <a:bodyPr/>
          <a:lstStyle/>
          <a:p>
            <a:pPr lvl="0">
              <a:tabLst>
                <a:tab pos="1244600" algn="l"/>
              </a:tabLst>
              <a:defRPr sz="1800">
                <a:solidFill>
                  <a:srgbClr val="000000"/>
                </a:solidFill>
              </a:defRPr>
            </a:pPr>
            <a:r>
              <a:rPr sz="2400" cap="small">
                <a:solidFill>
                  <a:srgbClr val="0048AA"/>
                </a:solidFill>
              </a:rPr>
              <a:t>Ham-Path</a:t>
            </a:r>
            <a:r>
              <a:rPr sz="2400">
                <a:solidFill>
                  <a:srgbClr val="0048AA"/>
                </a:solidFill>
              </a:rPr>
              <a:t>.  </a:t>
            </a:r>
            <a:r>
              <a:rPr sz="2400"/>
              <a:t>Given an undirected graph </a:t>
            </a:r>
            <a:r>
              <a:rPr sz="2400" i="1">
                <a:latin typeface="Times"/>
                <a:ea typeface="Times"/>
                <a:cs typeface="Times"/>
                <a:sym typeface="Times"/>
              </a:rPr>
              <a:t>G</a:t>
            </a:r>
            <a:r>
              <a:rPr sz="2400">
                <a:latin typeface="Times"/>
                <a:ea typeface="Times"/>
                <a:cs typeface="Times"/>
                <a:sym typeface="Times"/>
              </a:rPr>
              <a:t> = (</a:t>
            </a:r>
            <a:r>
              <a:rPr sz="2400" i="1">
                <a:latin typeface="Times"/>
                <a:ea typeface="Times"/>
                <a:cs typeface="Times"/>
                <a:sym typeface="Times"/>
              </a:rPr>
              <a:t>V</a:t>
            </a:r>
            <a:r>
              <a:rPr sz="2400">
                <a:latin typeface="Times"/>
                <a:ea typeface="Times"/>
                <a:cs typeface="Times"/>
                <a:sym typeface="Times"/>
              </a:rPr>
              <a:t>, </a:t>
            </a:r>
            <a:r>
              <a:rPr sz="2400" i="1">
                <a:latin typeface="Times"/>
                <a:ea typeface="Times"/>
                <a:cs typeface="Times"/>
                <a:sym typeface="Times"/>
              </a:rPr>
              <a:t>E</a:t>
            </a:r>
            <a:r>
              <a:rPr sz="2400">
                <a:latin typeface="Times"/>
                <a:ea typeface="Times"/>
                <a:cs typeface="Times"/>
                <a:sym typeface="Times"/>
              </a:rPr>
              <a:t>)</a:t>
            </a:r>
            <a:r>
              <a:rPr sz="2400"/>
              <a:t>, does there exist a simple path </a:t>
            </a:r>
            <a:r>
              <a:rPr sz="2400" i="1">
                <a:latin typeface="Times"/>
                <a:ea typeface="Times"/>
                <a:cs typeface="Times"/>
                <a:sym typeface="Times"/>
              </a:rPr>
              <a:t>P</a:t>
            </a:r>
            <a:r>
              <a:rPr sz="2400"/>
              <a:t> that visits every node?</a:t>
            </a:r>
            <a:endParaRPr sz="2400">
              <a:solidFill>
                <a:srgbClr val="0048AA"/>
              </a:solidFill>
            </a:endParaRP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Certificate.  </a:t>
            </a:r>
            <a:r>
              <a:rPr sz="2400"/>
              <a:t>A permutation of the </a:t>
            </a:r>
            <a:r>
              <a:rPr sz="2400" i="1">
                <a:latin typeface="Times"/>
                <a:ea typeface="Times"/>
                <a:cs typeface="Times"/>
                <a:sym typeface="Times"/>
              </a:rPr>
              <a:t>n</a:t>
            </a:r>
            <a:r>
              <a:rPr sz="2400"/>
              <a:t> nodes.</a:t>
            </a:r>
            <a:endParaRPr sz="2400">
              <a:solidFill>
                <a:srgbClr val="0048AA"/>
              </a:solidFill>
            </a:endParaRPr>
          </a:p>
          <a:p>
            <a:pPr lvl="0">
              <a:tabLst>
                <a:tab pos="1244600" algn="l"/>
              </a:tabLst>
              <a:defRPr sz="1800">
                <a:solidFill>
                  <a:srgbClr val="000000"/>
                </a:solidFill>
              </a:defRPr>
            </a:pPr>
            <a:r>
              <a:rPr sz="2400">
                <a:solidFill>
                  <a:srgbClr val="0048AA"/>
                </a:solidFill>
              </a:rPr>
              <a:t/>
            </a:r>
            <a:br>
              <a:rPr sz="2400">
                <a:solidFill>
                  <a:srgbClr val="0048AA"/>
                </a:solidFill>
              </a:rPr>
            </a:br>
            <a:r>
              <a:rPr sz="2400">
                <a:solidFill>
                  <a:srgbClr val="0048AA"/>
                </a:solidFill>
              </a:rPr>
              <a:t>Certifier.  </a:t>
            </a:r>
            <a:r>
              <a:rPr sz="2400"/>
              <a:t>Check that the permutation contains each node in </a:t>
            </a:r>
            <a:r>
              <a:rPr sz="2400" i="1">
                <a:latin typeface="Times"/>
                <a:ea typeface="Times"/>
                <a:cs typeface="Times"/>
                <a:sym typeface="Times"/>
              </a:rPr>
              <a:t>V</a:t>
            </a:r>
            <a:r>
              <a:rPr sz="2400"/>
              <a:t> exactly once, and that there is an edge between each pair of adjacent nodes.</a:t>
            </a:r>
          </a:p>
          <a:p>
            <a:pPr lvl="0">
              <a:tabLst>
                <a:tab pos="1244600" algn="l"/>
              </a:tabLst>
              <a:defRPr sz="1800">
                <a:solidFill>
                  <a:srgbClr val="000000"/>
                </a:solidFill>
              </a:defRPr>
            </a:pP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t/>
            </a:r>
            <a:br>
              <a:rPr sz="2400"/>
            </a:br>
            <a:r>
              <a:rPr sz="2400">
                <a:solidFill>
                  <a:srgbClr val="0048AA"/>
                </a:solidFill>
              </a:rPr>
              <a:t>Conclusion.  </a:t>
            </a:r>
            <a:r>
              <a:rPr sz="2400" cap="small"/>
              <a:t>Ham-Path</a:t>
            </a:r>
            <a:r>
              <a:rPr sz="2400"/>
              <a:t> </a:t>
            </a:r>
            <a:r>
              <a:rPr sz="2400">
                <a:latin typeface="Times"/>
                <a:ea typeface="Times"/>
                <a:cs typeface="Times"/>
                <a:sym typeface="Times"/>
              </a:rPr>
              <a:t>∈</a:t>
            </a:r>
            <a:r>
              <a:rPr sz="2400"/>
              <a:t> </a:t>
            </a:r>
            <a:r>
              <a:rPr sz="2400" b="1">
                <a:latin typeface="Lucida Grande"/>
                <a:ea typeface="Lucida Grande"/>
                <a:cs typeface="Lucida Grande"/>
                <a:sym typeface="Lucida Grande"/>
              </a:rPr>
              <a:t>NP</a:t>
            </a:r>
            <a:r>
              <a:rPr sz="2400"/>
              <a:t>.</a:t>
            </a:r>
          </a:p>
        </p:txBody>
      </p:sp>
      <p:grpSp>
        <p:nvGrpSpPr>
          <p:cNvPr id="188" name="Group 188"/>
          <p:cNvGrpSpPr/>
          <p:nvPr/>
        </p:nvGrpSpPr>
        <p:grpSpPr>
          <a:xfrm>
            <a:off x="2009987" y="5090249"/>
            <a:ext cx="3886202" cy="3050451"/>
            <a:chOff x="0" y="0"/>
            <a:chExt cx="3886200" cy="3050450"/>
          </a:xfrm>
        </p:grpSpPr>
        <p:sp>
          <p:nvSpPr>
            <p:cNvPr id="137" name="Shape 137"/>
            <p:cNvSpPr/>
            <p:nvPr/>
          </p:nvSpPr>
          <p:spPr>
            <a:xfrm>
              <a:off x="1328982" y="2821850"/>
              <a:ext cx="1071465" cy="22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instance s</a:t>
              </a:r>
            </a:p>
          </p:txBody>
        </p:sp>
        <p:sp>
          <p:nvSpPr>
            <p:cNvPr id="138" name="Shape 138"/>
            <p:cNvSpPr/>
            <p:nvPr/>
          </p:nvSpPr>
          <p:spPr>
            <a:xfrm flipV="1">
              <a:off x="2230198" y="1371860"/>
              <a:ext cx="122832" cy="294500"/>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39" name="Shape 139"/>
            <p:cNvSpPr/>
            <p:nvPr/>
          </p:nvSpPr>
          <p:spPr>
            <a:xfrm>
              <a:off x="1777351" y="1718156"/>
              <a:ext cx="332975" cy="1487"/>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40" name="Shape 140"/>
            <p:cNvSpPr/>
            <p:nvPr/>
          </p:nvSpPr>
          <p:spPr>
            <a:xfrm flipH="1" flipV="1">
              <a:off x="1484332" y="1392579"/>
              <a:ext cx="171669" cy="273781"/>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41" name="Shape 141"/>
            <p:cNvSpPr/>
            <p:nvPr/>
          </p:nvSpPr>
          <p:spPr>
            <a:xfrm flipV="1">
              <a:off x="1533169" y="1037404"/>
              <a:ext cx="357950" cy="232345"/>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42" name="Shape 142"/>
            <p:cNvSpPr/>
            <p:nvPr/>
          </p:nvSpPr>
          <p:spPr>
            <a:xfrm flipV="1">
              <a:off x="2918348" y="1257909"/>
              <a:ext cx="845021" cy="1343744"/>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43" name="Shape 143"/>
            <p:cNvSpPr/>
            <p:nvPr/>
          </p:nvSpPr>
          <p:spPr>
            <a:xfrm>
              <a:off x="2028933" y="72514"/>
              <a:ext cx="1737396" cy="1084764"/>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44" name="Shape 144"/>
            <p:cNvSpPr/>
            <p:nvPr/>
          </p:nvSpPr>
          <p:spPr>
            <a:xfrm>
              <a:off x="1030005" y="2653448"/>
              <a:ext cx="1771434" cy="1481"/>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45" name="Shape 145"/>
            <p:cNvSpPr/>
            <p:nvPr/>
          </p:nvSpPr>
          <p:spPr>
            <a:xfrm flipH="1" flipV="1">
              <a:off x="71034" y="1280107"/>
              <a:ext cx="837621" cy="1321546"/>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46" name="Shape 146"/>
            <p:cNvSpPr/>
            <p:nvPr/>
          </p:nvSpPr>
          <p:spPr>
            <a:xfrm flipV="1">
              <a:off x="119871" y="72514"/>
              <a:ext cx="1768474" cy="1084763"/>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47" name="Shape 147"/>
            <p:cNvSpPr/>
            <p:nvPr/>
          </p:nvSpPr>
          <p:spPr>
            <a:xfrm flipH="1" flipV="1">
              <a:off x="2619411" y="861297"/>
              <a:ext cx="253062" cy="273782"/>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48" name="Shape 148"/>
            <p:cNvSpPr/>
            <p:nvPr/>
          </p:nvSpPr>
          <p:spPr>
            <a:xfrm>
              <a:off x="2028933" y="639313"/>
              <a:ext cx="489846" cy="119873"/>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49" name="Shape 149"/>
            <p:cNvSpPr/>
            <p:nvPr/>
          </p:nvSpPr>
          <p:spPr>
            <a:xfrm flipH="1" flipV="1">
              <a:off x="2872472" y="1280107"/>
              <a:ext cx="29599" cy="365535"/>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50" name="Shape 150"/>
            <p:cNvSpPr/>
            <p:nvPr/>
          </p:nvSpPr>
          <p:spPr>
            <a:xfrm flipH="1">
              <a:off x="2552075" y="1768472"/>
              <a:ext cx="297459" cy="347776"/>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grpSp>
          <p:nvGrpSpPr>
            <p:cNvPr id="171" name="Group 171"/>
            <p:cNvGrpSpPr/>
            <p:nvPr/>
          </p:nvGrpSpPr>
          <p:grpSpPr>
            <a:xfrm>
              <a:off x="-1" y="0"/>
              <a:ext cx="3886202" cy="2724485"/>
              <a:chOff x="0" y="0"/>
              <a:chExt cx="3886200" cy="2724484"/>
            </a:xfrm>
          </p:grpSpPr>
          <p:sp>
            <p:nvSpPr>
              <p:cNvPr id="151" name="Shape 151"/>
              <p:cNvSpPr/>
              <p:nvPr/>
            </p:nvSpPr>
            <p:spPr>
              <a:xfrm>
                <a:off x="1888344" y="965260"/>
                <a:ext cx="140591"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52" name="Shape 152"/>
              <p:cNvSpPr/>
              <p:nvPr/>
            </p:nvSpPr>
            <p:spPr>
              <a:xfrm>
                <a:off x="2332312" y="1248290"/>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53" name="Shape 153"/>
              <p:cNvSpPr/>
              <p:nvPr/>
            </p:nvSpPr>
            <p:spPr>
              <a:xfrm>
                <a:off x="2108848" y="1645641"/>
                <a:ext cx="141516"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54" name="Shape 154"/>
              <p:cNvSpPr/>
              <p:nvPr/>
            </p:nvSpPr>
            <p:spPr>
              <a:xfrm>
                <a:off x="1635282" y="1645641"/>
                <a:ext cx="141516"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55" name="Shape 155"/>
              <p:cNvSpPr/>
              <p:nvPr/>
            </p:nvSpPr>
            <p:spPr>
              <a:xfrm>
                <a:off x="1413298" y="1248290"/>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56" name="Shape 156"/>
              <p:cNvSpPr/>
              <p:nvPr/>
            </p:nvSpPr>
            <p:spPr>
              <a:xfrm>
                <a:off x="1888344" y="0"/>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57" name="Shape 157"/>
              <p:cNvSpPr/>
              <p:nvPr/>
            </p:nvSpPr>
            <p:spPr>
              <a:xfrm>
                <a:off x="3745610" y="1135078"/>
                <a:ext cx="140591"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58" name="Shape 158"/>
              <p:cNvSpPr/>
              <p:nvPr/>
            </p:nvSpPr>
            <p:spPr>
              <a:xfrm>
                <a:off x="2801438" y="2580935"/>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59" name="Shape 159"/>
              <p:cNvSpPr/>
              <p:nvPr/>
            </p:nvSpPr>
            <p:spPr>
              <a:xfrm>
                <a:off x="887936" y="2580935"/>
                <a:ext cx="141515"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0" name="Shape 160"/>
              <p:cNvSpPr/>
              <p:nvPr/>
            </p:nvSpPr>
            <p:spPr>
              <a:xfrm>
                <a:off x="0" y="1135078"/>
                <a:ext cx="140590"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1" name="Shape 161"/>
              <p:cNvSpPr/>
              <p:nvPr/>
            </p:nvSpPr>
            <p:spPr>
              <a:xfrm>
                <a:off x="1888344" y="566799"/>
                <a:ext cx="140591" cy="14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2" name="Shape 162"/>
              <p:cNvSpPr/>
              <p:nvPr/>
            </p:nvSpPr>
            <p:spPr>
              <a:xfrm>
                <a:off x="2498060" y="736987"/>
                <a:ext cx="141516" cy="14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3" name="Shape 163"/>
              <p:cNvSpPr/>
              <p:nvPr/>
            </p:nvSpPr>
            <p:spPr>
              <a:xfrm>
                <a:off x="2801438" y="1135078"/>
                <a:ext cx="140591"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4" name="Shape 164"/>
              <p:cNvSpPr/>
              <p:nvPr/>
            </p:nvSpPr>
            <p:spPr>
              <a:xfrm>
                <a:off x="2831035" y="1645641"/>
                <a:ext cx="140591"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5" name="Shape 165"/>
              <p:cNvSpPr/>
              <p:nvPr/>
            </p:nvSpPr>
            <p:spPr>
              <a:xfrm>
                <a:off x="2413706" y="2043733"/>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6" name="Shape 166"/>
              <p:cNvSpPr/>
              <p:nvPr/>
            </p:nvSpPr>
            <p:spPr>
              <a:xfrm>
                <a:off x="1331904" y="765475"/>
                <a:ext cx="140591" cy="14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7" name="Shape 167"/>
              <p:cNvSpPr/>
              <p:nvPr/>
            </p:nvSpPr>
            <p:spPr>
              <a:xfrm>
                <a:off x="945466" y="1135078"/>
                <a:ext cx="140591"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8" name="Shape 168"/>
              <p:cNvSpPr/>
              <p:nvPr/>
            </p:nvSpPr>
            <p:spPr>
              <a:xfrm>
                <a:off x="1055164" y="1645641"/>
                <a:ext cx="140591"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69" name="Shape 169"/>
              <p:cNvSpPr/>
              <p:nvPr/>
            </p:nvSpPr>
            <p:spPr>
              <a:xfrm>
                <a:off x="1388140" y="2068891"/>
                <a:ext cx="140591" cy="14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70" name="Shape 170"/>
              <p:cNvSpPr/>
              <p:nvPr/>
            </p:nvSpPr>
            <p:spPr>
              <a:xfrm>
                <a:off x="1857266" y="2239079"/>
                <a:ext cx="140591"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grpSp>
        <p:sp>
          <p:nvSpPr>
            <p:cNvPr id="172" name="Shape 172"/>
            <p:cNvSpPr/>
            <p:nvPr/>
          </p:nvSpPr>
          <p:spPr>
            <a:xfrm flipH="1">
              <a:off x="1451774" y="639313"/>
              <a:ext cx="436570" cy="146511"/>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73" name="Shape 173"/>
            <p:cNvSpPr/>
            <p:nvPr/>
          </p:nvSpPr>
          <p:spPr>
            <a:xfrm flipH="1">
              <a:off x="1064043" y="886455"/>
              <a:ext cx="288580" cy="270822"/>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74" name="Shape 174"/>
            <p:cNvSpPr/>
            <p:nvPr/>
          </p:nvSpPr>
          <p:spPr>
            <a:xfrm>
              <a:off x="1012061" y="1280107"/>
              <a:ext cx="110993" cy="365535"/>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75" name="Shape 175"/>
            <p:cNvSpPr/>
            <p:nvPr/>
          </p:nvSpPr>
          <p:spPr>
            <a:xfrm>
              <a:off x="1175035" y="1768472"/>
              <a:ext cx="233824" cy="321138"/>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76" name="Shape 176"/>
            <p:cNvSpPr/>
            <p:nvPr/>
          </p:nvSpPr>
          <p:spPr>
            <a:xfrm>
              <a:off x="1508010" y="2193201"/>
              <a:ext cx="349256" cy="116543"/>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77" name="Shape 177"/>
            <p:cNvSpPr/>
            <p:nvPr/>
          </p:nvSpPr>
          <p:spPr>
            <a:xfrm flipV="1">
              <a:off x="1994341" y="2166563"/>
              <a:ext cx="436569" cy="145030"/>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78" name="Shape 178"/>
            <p:cNvSpPr/>
            <p:nvPr/>
          </p:nvSpPr>
          <p:spPr>
            <a:xfrm flipH="1" flipV="1">
              <a:off x="2533577" y="2166563"/>
              <a:ext cx="288580" cy="435089"/>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79" name="Shape 179"/>
            <p:cNvSpPr/>
            <p:nvPr/>
          </p:nvSpPr>
          <p:spPr>
            <a:xfrm flipH="1">
              <a:off x="1009287" y="2193201"/>
              <a:ext cx="399572" cy="408452"/>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80" name="Shape 180"/>
            <p:cNvSpPr/>
            <p:nvPr/>
          </p:nvSpPr>
          <p:spPr>
            <a:xfrm flipH="1">
              <a:off x="140590" y="1207592"/>
              <a:ext cx="803583" cy="1481"/>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81" name="Shape 181"/>
            <p:cNvSpPr/>
            <p:nvPr/>
          </p:nvSpPr>
          <p:spPr>
            <a:xfrm flipV="1">
              <a:off x="1959378" y="143549"/>
              <a:ext cx="1481" cy="423250"/>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82" name="Shape 182"/>
            <p:cNvSpPr/>
            <p:nvPr/>
          </p:nvSpPr>
          <p:spPr>
            <a:xfrm>
              <a:off x="2942028" y="1207592"/>
              <a:ext cx="803583" cy="1481"/>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83" name="Shape 183"/>
            <p:cNvSpPr/>
            <p:nvPr/>
          </p:nvSpPr>
          <p:spPr>
            <a:xfrm flipH="1">
              <a:off x="1977137" y="1789190"/>
              <a:ext cx="202746" cy="470608"/>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84" name="Shape 184"/>
            <p:cNvSpPr/>
            <p:nvPr/>
          </p:nvSpPr>
          <p:spPr>
            <a:xfrm flipH="1" flipV="1">
              <a:off x="2452182" y="1371861"/>
              <a:ext cx="382924" cy="346296"/>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85" name="Shape 185"/>
            <p:cNvSpPr/>
            <p:nvPr/>
          </p:nvSpPr>
          <p:spPr>
            <a:xfrm flipH="1">
              <a:off x="1195754" y="1718156"/>
              <a:ext cx="439529" cy="1481"/>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86" name="Shape 186"/>
            <p:cNvSpPr/>
            <p:nvPr/>
          </p:nvSpPr>
          <p:spPr>
            <a:xfrm flipH="1" flipV="1">
              <a:off x="1402938" y="908654"/>
              <a:ext cx="81395" cy="340377"/>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87" name="Shape 187"/>
            <p:cNvSpPr/>
            <p:nvPr/>
          </p:nvSpPr>
          <p:spPr>
            <a:xfrm flipH="1">
              <a:off x="2008215" y="861297"/>
              <a:ext cx="510564" cy="124312"/>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grpSp>
      <p:grpSp>
        <p:nvGrpSpPr>
          <p:cNvPr id="259" name="Group 259"/>
          <p:cNvGrpSpPr/>
          <p:nvPr/>
        </p:nvGrpSpPr>
        <p:grpSpPr>
          <a:xfrm>
            <a:off x="6718300" y="5079999"/>
            <a:ext cx="3886201" cy="3048001"/>
            <a:chOff x="0" y="0"/>
            <a:chExt cx="3886200" cy="3048000"/>
          </a:xfrm>
        </p:grpSpPr>
        <p:sp>
          <p:nvSpPr>
            <p:cNvPr id="189" name="Shape 189"/>
            <p:cNvSpPr/>
            <p:nvPr/>
          </p:nvSpPr>
          <p:spPr>
            <a:xfrm>
              <a:off x="1355531" y="2819400"/>
              <a:ext cx="1196778" cy="228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tabLst>
                  <a:tab pos="1066800" algn="l"/>
                </a:tabLst>
                <a:defRPr b="1">
                  <a:solidFill>
                    <a:srgbClr val="000000"/>
                  </a:solidFill>
                  <a:latin typeface="Lucida Grande"/>
                  <a:ea typeface="Lucida Grande"/>
                  <a:cs typeface="Lucida Grande"/>
                  <a:sym typeface="Lucida Grande"/>
                </a:defRPr>
              </a:lvl1pPr>
            </a:lstStyle>
            <a:p>
              <a:pPr lvl="0">
                <a:defRPr sz="1800" b="0"/>
              </a:pPr>
              <a:r>
                <a:rPr sz="1600" b="1"/>
                <a:t>certificate t</a:t>
              </a:r>
            </a:p>
          </p:txBody>
        </p:sp>
        <p:sp>
          <p:nvSpPr>
            <p:cNvPr id="190" name="Shape 190"/>
            <p:cNvSpPr/>
            <p:nvPr/>
          </p:nvSpPr>
          <p:spPr>
            <a:xfrm flipV="1">
              <a:off x="2230198" y="1371861"/>
              <a:ext cx="122832" cy="294500"/>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91" name="Shape 191"/>
            <p:cNvSpPr/>
            <p:nvPr/>
          </p:nvSpPr>
          <p:spPr>
            <a:xfrm>
              <a:off x="1777351" y="1718156"/>
              <a:ext cx="332975" cy="1487"/>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92" name="Shape 192"/>
            <p:cNvSpPr/>
            <p:nvPr/>
          </p:nvSpPr>
          <p:spPr>
            <a:xfrm flipH="1" flipV="1">
              <a:off x="1484332" y="1392579"/>
              <a:ext cx="171669" cy="273781"/>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93" name="Shape 193"/>
            <p:cNvSpPr/>
            <p:nvPr/>
          </p:nvSpPr>
          <p:spPr>
            <a:xfrm flipV="1">
              <a:off x="1533169" y="1037404"/>
              <a:ext cx="357950" cy="232345"/>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94" name="Shape 194"/>
            <p:cNvSpPr/>
            <p:nvPr/>
          </p:nvSpPr>
          <p:spPr>
            <a:xfrm flipV="1">
              <a:off x="2918348" y="1257908"/>
              <a:ext cx="845021" cy="1343744"/>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95" name="Shape 195"/>
            <p:cNvSpPr/>
            <p:nvPr/>
          </p:nvSpPr>
          <p:spPr>
            <a:xfrm>
              <a:off x="2028933" y="72514"/>
              <a:ext cx="1737396" cy="1084763"/>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96" name="Shape 196"/>
            <p:cNvSpPr/>
            <p:nvPr/>
          </p:nvSpPr>
          <p:spPr>
            <a:xfrm>
              <a:off x="1030005" y="2653448"/>
              <a:ext cx="1771433" cy="1481"/>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197" name="Shape 197"/>
            <p:cNvSpPr/>
            <p:nvPr/>
          </p:nvSpPr>
          <p:spPr>
            <a:xfrm flipH="1" flipV="1">
              <a:off x="71034" y="1280107"/>
              <a:ext cx="837621" cy="1321546"/>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98" name="Shape 198"/>
            <p:cNvSpPr/>
            <p:nvPr/>
          </p:nvSpPr>
          <p:spPr>
            <a:xfrm flipV="1">
              <a:off x="119870" y="72514"/>
              <a:ext cx="1768475" cy="1084763"/>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199" name="Shape 199"/>
            <p:cNvSpPr/>
            <p:nvPr/>
          </p:nvSpPr>
          <p:spPr>
            <a:xfrm flipH="1" flipV="1">
              <a:off x="2619410" y="861297"/>
              <a:ext cx="253063" cy="273782"/>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00" name="Shape 200"/>
            <p:cNvSpPr/>
            <p:nvPr/>
          </p:nvSpPr>
          <p:spPr>
            <a:xfrm>
              <a:off x="2028933" y="639313"/>
              <a:ext cx="489846" cy="119873"/>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01" name="Shape 201"/>
            <p:cNvSpPr/>
            <p:nvPr/>
          </p:nvSpPr>
          <p:spPr>
            <a:xfrm flipH="1" flipV="1">
              <a:off x="2872472" y="1280107"/>
              <a:ext cx="29599" cy="365535"/>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02" name="Shape 202"/>
            <p:cNvSpPr/>
            <p:nvPr/>
          </p:nvSpPr>
          <p:spPr>
            <a:xfrm flipH="1">
              <a:off x="2552075" y="1768471"/>
              <a:ext cx="297459" cy="347776"/>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grpSp>
          <p:nvGrpSpPr>
            <p:cNvPr id="223" name="Group 223"/>
            <p:cNvGrpSpPr/>
            <p:nvPr/>
          </p:nvGrpSpPr>
          <p:grpSpPr>
            <a:xfrm>
              <a:off x="-1" y="0"/>
              <a:ext cx="3886202" cy="2724485"/>
              <a:chOff x="0" y="0"/>
              <a:chExt cx="3886200" cy="2724484"/>
            </a:xfrm>
          </p:grpSpPr>
          <p:sp>
            <p:nvSpPr>
              <p:cNvPr id="203" name="Shape 203"/>
              <p:cNvSpPr/>
              <p:nvPr/>
            </p:nvSpPr>
            <p:spPr>
              <a:xfrm>
                <a:off x="1888344" y="965260"/>
                <a:ext cx="140591"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04" name="Shape 204"/>
              <p:cNvSpPr/>
              <p:nvPr/>
            </p:nvSpPr>
            <p:spPr>
              <a:xfrm>
                <a:off x="2332312" y="1248290"/>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05" name="Shape 205"/>
              <p:cNvSpPr/>
              <p:nvPr/>
            </p:nvSpPr>
            <p:spPr>
              <a:xfrm>
                <a:off x="2108848" y="1645641"/>
                <a:ext cx="141516"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06" name="Shape 206"/>
              <p:cNvSpPr/>
              <p:nvPr/>
            </p:nvSpPr>
            <p:spPr>
              <a:xfrm>
                <a:off x="1635282" y="1645641"/>
                <a:ext cx="141516"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07" name="Shape 207"/>
              <p:cNvSpPr/>
              <p:nvPr/>
            </p:nvSpPr>
            <p:spPr>
              <a:xfrm>
                <a:off x="1413298" y="1248290"/>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08" name="Shape 208"/>
              <p:cNvSpPr/>
              <p:nvPr/>
            </p:nvSpPr>
            <p:spPr>
              <a:xfrm>
                <a:off x="1888344" y="0"/>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09" name="Shape 209"/>
              <p:cNvSpPr/>
              <p:nvPr/>
            </p:nvSpPr>
            <p:spPr>
              <a:xfrm>
                <a:off x="3745610" y="1135078"/>
                <a:ext cx="140591"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0" name="Shape 210"/>
              <p:cNvSpPr/>
              <p:nvPr/>
            </p:nvSpPr>
            <p:spPr>
              <a:xfrm>
                <a:off x="2801438" y="2580935"/>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1" name="Shape 211"/>
              <p:cNvSpPr/>
              <p:nvPr/>
            </p:nvSpPr>
            <p:spPr>
              <a:xfrm>
                <a:off x="887936" y="2580935"/>
                <a:ext cx="141515"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2" name="Shape 212"/>
              <p:cNvSpPr/>
              <p:nvPr/>
            </p:nvSpPr>
            <p:spPr>
              <a:xfrm>
                <a:off x="0" y="1135078"/>
                <a:ext cx="140590"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3" name="Shape 213"/>
              <p:cNvSpPr/>
              <p:nvPr/>
            </p:nvSpPr>
            <p:spPr>
              <a:xfrm>
                <a:off x="1888344" y="566799"/>
                <a:ext cx="140591" cy="14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4" name="Shape 214"/>
              <p:cNvSpPr/>
              <p:nvPr/>
            </p:nvSpPr>
            <p:spPr>
              <a:xfrm>
                <a:off x="2498060" y="736987"/>
                <a:ext cx="141516" cy="14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5" name="Shape 215"/>
              <p:cNvSpPr/>
              <p:nvPr/>
            </p:nvSpPr>
            <p:spPr>
              <a:xfrm>
                <a:off x="2801438" y="1135078"/>
                <a:ext cx="140591"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6" name="Shape 216"/>
              <p:cNvSpPr/>
              <p:nvPr/>
            </p:nvSpPr>
            <p:spPr>
              <a:xfrm>
                <a:off x="2831035" y="1645641"/>
                <a:ext cx="140591"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7" name="Shape 217"/>
              <p:cNvSpPr/>
              <p:nvPr/>
            </p:nvSpPr>
            <p:spPr>
              <a:xfrm>
                <a:off x="2413706" y="2043733"/>
                <a:ext cx="140591" cy="1435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8" name="Shape 218"/>
              <p:cNvSpPr/>
              <p:nvPr/>
            </p:nvSpPr>
            <p:spPr>
              <a:xfrm>
                <a:off x="1331904" y="765475"/>
                <a:ext cx="140591" cy="14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19" name="Shape 219"/>
              <p:cNvSpPr/>
              <p:nvPr/>
            </p:nvSpPr>
            <p:spPr>
              <a:xfrm>
                <a:off x="945466" y="1135078"/>
                <a:ext cx="140591"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20" name="Shape 220"/>
              <p:cNvSpPr/>
              <p:nvPr/>
            </p:nvSpPr>
            <p:spPr>
              <a:xfrm>
                <a:off x="1055164" y="1645641"/>
                <a:ext cx="140591" cy="143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21" name="Shape 221"/>
              <p:cNvSpPr/>
              <p:nvPr/>
            </p:nvSpPr>
            <p:spPr>
              <a:xfrm>
                <a:off x="1388140" y="2068891"/>
                <a:ext cx="140591" cy="14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22" name="Shape 222"/>
              <p:cNvSpPr/>
              <p:nvPr/>
            </p:nvSpPr>
            <p:spPr>
              <a:xfrm>
                <a:off x="1857266" y="2239079"/>
                <a:ext cx="140591" cy="145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grpSp>
        <p:sp>
          <p:nvSpPr>
            <p:cNvPr id="224" name="Shape 224"/>
            <p:cNvSpPr/>
            <p:nvPr/>
          </p:nvSpPr>
          <p:spPr>
            <a:xfrm flipH="1">
              <a:off x="1451774" y="639313"/>
              <a:ext cx="436570" cy="146511"/>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25" name="Shape 225"/>
            <p:cNvSpPr/>
            <p:nvPr/>
          </p:nvSpPr>
          <p:spPr>
            <a:xfrm flipH="1">
              <a:off x="1064042" y="886455"/>
              <a:ext cx="288581" cy="270822"/>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26" name="Shape 226"/>
            <p:cNvSpPr/>
            <p:nvPr/>
          </p:nvSpPr>
          <p:spPr>
            <a:xfrm>
              <a:off x="1012061" y="1280107"/>
              <a:ext cx="110993" cy="365535"/>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27" name="Shape 227"/>
            <p:cNvSpPr/>
            <p:nvPr/>
          </p:nvSpPr>
          <p:spPr>
            <a:xfrm>
              <a:off x="1175035" y="1768471"/>
              <a:ext cx="233824" cy="321138"/>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28" name="Shape 228"/>
            <p:cNvSpPr/>
            <p:nvPr/>
          </p:nvSpPr>
          <p:spPr>
            <a:xfrm>
              <a:off x="1508011" y="2193201"/>
              <a:ext cx="349255" cy="116543"/>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29" name="Shape 229"/>
            <p:cNvSpPr/>
            <p:nvPr/>
          </p:nvSpPr>
          <p:spPr>
            <a:xfrm flipV="1">
              <a:off x="1994341" y="2166562"/>
              <a:ext cx="436569" cy="145030"/>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30" name="Shape 230"/>
            <p:cNvSpPr/>
            <p:nvPr/>
          </p:nvSpPr>
          <p:spPr>
            <a:xfrm flipH="1" flipV="1">
              <a:off x="2533577" y="2166563"/>
              <a:ext cx="288580" cy="435089"/>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31" name="Shape 231"/>
            <p:cNvSpPr/>
            <p:nvPr/>
          </p:nvSpPr>
          <p:spPr>
            <a:xfrm flipH="1">
              <a:off x="1009287" y="2193201"/>
              <a:ext cx="399572" cy="408452"/>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32" name="Shape 232"/>
            <p:cNvSpPr/>
            <p:nvPr/>
          </p:nvSpPr>
          <p:spPr>
            <a:xfrm flipH="1">
              <a:off x="140589" y="1207592"/>
              <a:ext cx="803584" cy="1481"/>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233" name="Shape 233"/>
            <p:cNvSpPr/>
            <p:nvPr/>
          </p:nvSpPr>
          <p:spPr>
            <a:xfrm flipV="1">
              <a:off x="1959378" y="143549"/>
              <a:ext cx="1481" cy="423251"/>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234" name="Shape 234"/>
            <p:cNvSpPr/>
            <p:nvPr/>
          </p:nvSpPr>
          <p:spPr>
            <a:xfrm>
              <a:off x="2942028" y="1207592"/>
              <a:ext cx="803583" cy="1481"/>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235" name="Shape 235"/>
            <p:cNvSpPr/>
            <p:nvPr/>
          </p:nvSpPr>
          <p:spPr>
            <a:xfrm flipH="1">
              <a:off x="1977136" y="1789190"/>
              <a:ext cx="202747" cy="470608"/>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36" name="Shape 236"/>
            <p:cNvSpPr/>
            <p:nvPr/>
          </p:nvSpPr>
          <p:spPr>
            <a:xfrm flipH="1" flipV="1">
              <a:off x="2452182" y="1371861"/>
              <a:ext cx="382924" cy="346296"/>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37" name="Shape 237"/>
            <p:cNvSpPr/>
            <p:nvPr/>
          </p:nvSpPr>
          <p:spPr>
            <a:xfrm flipH="1">
              <a:off x="1195754" y="1718156"/>
              <a:ext cx="439529" cy="1481"/>
            </a:xfrm>
            <a:prstGeom prst="line">
              <a:avLst/>
            </a:prstGeom>
            <a:noFill/>
            <a:ln w="19050" cap="flat">
              <a:solidFill>
                <a:srgbClr val="000000"/>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238" name="Shape 238"/>
            <p:cNvSpPr/>
            <p:nvPr/>
          </p:nvSpPr>
          <p:spPr>
            <a:xfrm flipH="1" flipV="1">
              <a:off x="1402938" y="908654"/>
              <a:ext cx="81395" cy="340376"/>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39" name="Shape 239"/>
            <p:cNvSpPr/>
            <p:nvPr/>
          </p:nvSpPr>
          <p:spPr>
            <a:xfrm flipH="1">
              <a:off x="2008215" y="861297"/>
              <a:ext cx="510564" cy="124312"/>
            </a:xfrm>
            <a:prstGeom prst="line">
              <a:avLst/>
            </a:prstGeom>
            <a:noFill/>
            <a:ln w="19050" cap="flat">
              <a:solidFill>
                <a:srgbClr val="000000"/>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40" name="Shape 240"/>
            <p:cNvSpPr/>
            <p:nvPr/>
          </p:nvSpPr>
          <p:spPr>
            <a:xfrm>
              <a:off x="1781988" y="1732644"/>
              <a:ext cx="321660" cy="1481"/>
            </a:xfrm>
            <a:prstGeom prst="line">
              <a:avLst/>
            </a:prstGeom>
            <a:noFill/>
            <a:ln w="177800" cap="flat">
              <a:solidFill>
                <a:srgbClr val="0048AA">
                  <a:alpha val="25000"/>
                </a:srgbClr>
              </a:solidFill>
              <a:prstDash val="solid"/>
              <a:round/>
            </a:ln>
            <a:effectLst/>
          </p:spPr>
          <p:txBody>
            <a:bodyPr wrap="square" lIns="0" tIns="0" rIns="0" bIns="0" numCol="1" anchor="t">
              <a:noAutofit/>
            </a:bodyPr>
            <a:lstStyle/>
            <a:p>
              <a:pPr lvl="0" algn="l" defTabSz="457200">
                <a:lnSpc>
                  <a:spcPct val="100000"/>
                </a:lnSpc>
                <a:buClrTx/>
                <a:buFontTx/>
                <a:tabLst/>
                <a:defRPr sz="1200">
                  <a:solidFill>
                    <a:srgbClr val="000000"/>
                  </a:solidFill>
                  <a:latin typeface="+mn-lt"/>
                  <a:ea typeface="+mn-ea"/>
                  <a:cs typeface="+mn-cs"/>
                  <a:sym typeface="Helvetica"/>
                </a:defRPr>
              </a:pPr>
              <a:endParaRPr/>
            </a:p>
          </p:txBody>
        </p:sp>
        <p:sp>
          <p:nvSpPr>
            <p:cNvPr id="241" name="Shape 241"/>
            <p:cNvSpPr/>
            <p:nvPr/>
          </p:nvSpPr>
          <p:spPr>
            <a:xfrm flipH="1" flipV="1">
              <a:off x="1483469" y="1413399"/>
              <a:ext cx="172401" cy="262491"/>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42" name="Shape 242"/>
            <p:cNvSpPr/>
            <p:nvPr/>
          </p:nvSpPr>
          <p:spPr>
            <a:xfrm flipV="1">
              <a:off x="1533222" y="1051588"/>
              <a:ext cx="348273" cy="227020"/>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43" name="Shape 243"/>
            <p:cNvSpPr/>
            <p:nvPr/>
          </p:nvSpPr>
          <p:spPr>
            <a:xfrm flipV="1">
              <a:off x="2921682" y="1278606"/>
              <a:ext cx="844647" cy="1331372"/>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44" name="Shape 244"/>
            <p:cNvSpPr/>
            <p:nvPr/>
          </p:nvSpPr>
          <p:spPr>
            <a:xfrm>
              <a:off x="2034225" y="86758"/>
              <a:ext cx="1732105" cy="1078340"/>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45" name="Shape 245"/>
            <p:cNvSpPr/>
            <p:nvPr/>
          </p:nvSpPr>
          <p:spPr>
            <a:xfrm flipH="1" flipV="1">
              <a:off x="69554" y="1299889"/>
              <a:ext cx="838862" cy="1310088"/>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46" name="Shape 246"/>
            <p:cNvSpPr/>
            <p:nvPr/>
          </p:nvSpPr>
          <p:spPr>
            <a:xfrm flipV="1">
              <a:off x="119308" y="86758"/>
              <a:ext cx="1762188" cy="1078340"/>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47" name="Shape 247"/>
            <p:cNvSpPr/>
            <p:nvPr/>
          </p:nvSpPr>
          <p:spPr>
            <a:xfrm flipH="1" flipV="1">
              <a:off x="2618534" y="881324"/>
              <a:ext cx="253395" cy="262491"/>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48" name="Shape 248"/>
            <p:cNvSpPr/>
            <p:nvPr/>
          </p:nvSpPr>
          <p:spPr>
            <a:xfrm>
              <a:off x="2034225" y="654305"/>
              <a:ext cx="484805" cy="113511"/>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49" name="Shape 249"/>
            <p:cNvSpPr/>
            <p:nvPr/>
          </p:nvSpPr>
          <p:spPr>
            <a:xfrm flipH="1" flipV="1">
              <a:off x="2871927" y="1299889"/>
              <a:ext cx="30085" cy="354718"/>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50" name="Shape 250"/>
            <p:cNvSpPr/>
            <p:nvPr/>
          </p:nvSpPr>
          <p:spPr>
            <a:xfrm flipH="1">
              <a:off x="1452229" y="654305"/>
              <a:ext cx="429266" cy="139523"/>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51" name="Shape 251"/>
            <p:cNvSpPr/>
            <p:nvPr/>
          </p:nvSpPr>
          <p:spPr>
            <a:xfrm flipH="1">
              <a:off x="1063460" y="907336"/>
              <a:ext cx="289264" cy="257762"/>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52" name="Shape 252"/>
            <p:cNvSpPr/>
            <p:nvPr/>
          </p:nvSpPr>
          <p:spPr>
            <a:xfrm>
              <a:off x="1013707" y="1299889"/>
              <a:ext cx="111077" cy="354718"/>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53" name="Shape 253"/>
            <p:cNvSpPr/>
            <p:nvPr/>
          </p:nvSpPr>
          <p:spPr>
            <a:xfrm>
              <a:off x="1174536" y="1789398"/>
              <a:ext cx="233725" cy="309787"/>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54" name="Shape 254"/>
            <p:cNvSpPr/>
            <p:nvPr/>
          </p:nvSpPr>
          <p:spPr>
            <a:xfrm flipV="1">
              <a:off x="2004142" y="2186681"/>
              <a:ext cx="429267" cy="139523"/>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55" name="Shape 255"/>
            <p:cNvSpPr/>
            <p:nvPr/>
          </p:nvSpPr>
          <p:spPr>
            <a:xfrm flipH="1" flipV="1">
              <a:off x="2532912" y="2186682"/>
              <a:ext cx="289264" cy="423296"/>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56" name="Shape 256"/>
            <p:cNvSpPr/>
            <p:nvPr/>
          </p:nvSpPr>
          <p:spPr>
            <a:xfrm flipH="1">
              <a:off x="1007921" y="2212694"/>
              <a:ext cx="400340" cy="397284"/>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57" name="Shape 257"/>
            <p:cNvSpPr/>
            <p:nvPr/>
          </p:nvSpPr>
          <p:spPr>
            <a:xfrm flipH="1">
              <a:off x="1977528" y="1810681"/>
              <a:ext cx="202485" cy="458768"/>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sp>
          <p:nvSpPr>
            <p:cNvPr id="258" name="Shape 258"/>
            <p:cNvSpPr/>
            <p:nvPr/>
          </p:nvSpPr>
          <p:spPr>
            <a:xfrm flipH="1" flipV="1">
              <a:off x="2451919" y="1392115"/>
              <a:ext cx="373728" cy="340529"/>
            </a:xfrm>
            <a:prstGeom prst="line">
              <a:avLst/>
            </a:prstGeom>
            <a:noFill/>
            <a:ln w="177800" cap="flat">
              <a:solidFill>
                <a:srgbClr val="0048AA">
                  <a:alpha val="25000"/>
                </a:srgbClr>
              </a:solidFill>
              <a:prstDash val="solid"/>
              <a:round/>
            </a:ln>
            <a:effectLst/>
          </p:spPr>
          <p:txBody>
            <a:bodyPr wrap="square" lIns="203200" tIns="203200" rIns="203200" bIns="203200" numCol="1" anchor="t">
              <a:noAutofit/>
            </a:bodyPr>
            <a:lstStyle/>
            <a:p>
              <a:pPr marL="7224" marR="7224" lvl="0" algn="l" defTabSz="1295400">
                <a:lnSpc>
                  <a:spcPct val="120000"/>
                </a:lnSpc>
                <a:buClrTx/>
                <a:buFontTx/>
                <a:tabLst/>
                <a:defRPr sz="2200">
                  <a:solidFill>
                    <a:srgbClr val="005493"/>
                  </a:solidFill>
                  <a:uFill>
                    <a:solidFill>
                      <a:srgbClr val="0048AA"/>
                    </a:solidFill>
                  </a:uFill>
                </a:defRPr>
              </a:pPr>
              <a:endParaRPr/>
            </a:p>
          </p:txBody>
        </p:sp>
      </p:grpSp>
      <p:sp>
        <p:nvSpPr>
          <p:cNvPr id="260" name="Shape 260"/>
          <p:cNvSpPr>
            <a:spLocks noGrp="1"/>
          </p:cNvSpPr>
          <p:nvPr>
            <p:ph type="sldNum" sz="quarter" idx="2"/>
          </p:nvPr>
        </p:nvSpPr>
        <p:spPr>
          <a:xfrm>
            <a:off x="12404115" y="9347200"/>
            <a:ext cx="185370" cy="215951"/>
          </a:xfrm>
          <a:prstGeom prst="rect">
            <a:avLst/>
          </a:prstGeom>
          <a:extLst>
            <a:ext uri="{C572A759-6A51-4108-AA02-DFA0A04FC94B}">
              <ma14:wrappingTextBoxFlag xmlns:ma14="http://schemas.microsoft.com/office/mac/drawingml/2011/main" val="1"/>
            </a:ext>
          </a:extLst>
        </p:spPr>
        <p:txBody>
          <a:bodyPr/>
          <a:lstStyle>
            <a:lvl1pPr>
              <a:tabLst>
                <a:tab pos="1066800" algn="l"/>
              </a:tabLst>
            </a:lvl1pPr>
          </a:lstStyle>
          <a:p>
            <a:pPr lvl="0">
              <a:defRPr sz="1800"/>
            </a:pPr>
            <a:fld id="{86CB4B4D-7CA3-9044-876B-883B54F8677D}" type="slidenum">
              <a:rPr sz="1200"/>
              <a:t>9</a:t>
            </a:fld>
            <a:endParaRPr sz="12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6">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1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36">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1" build="p" animBg="1" advAuto="0"/>
      <p:bldP spid="259"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5493">
          <a:alpha val="5000"/>
        </a:srgbClr>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1" hangingPunct="0">
          <a:lnSpc>
            <a:spcPct val="130000"/>
          </a:lnSpc>
          <a:spcBef>
            <a:spcPts val="0"/>
          </a:spcBef>
          <a:spcAft>
            <a:spcPts val="0"/>
          </a:spcAft>
          <a:buClr>
            <a:srgbClr val="000000"/>
          </a:buClr>
          <a:buSzTx/>
          <a:buFont typeface="Helvetica"/>
          <a:buNone/>
          <a:tabLst>
            <a:tab pos="1066800" algn="l"/>
          </a:tabLst>
          <a:defRPr kumimoji="0" sz="2200" b="0" i="0" u="none" strike="noStrike" cap="none" spc="0" normalizeH="0" baseline="0">
            <a:ln>
              <a:noFill/>
            </a:ln>
            <a:solidFill>
              <a:srgbClr val="000000"/>
            </a:solidFill>
            <a:effectLst/>
            <a:uFillTx/>
            <a:latin typeface="Lucida Sans Regular"/>
            <a:ea typeface="Lucida Sans Regular"/>
            <a:cs typeface="Lucida Sans Regular"/>
            <a:sym typeface="Lucida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1" hangingPunct="0">
          <a:lnSpc>
            <a:spcPct val="130000"/>
          </a:lnSpc>
          <a:spcBef>
            <a:spcPts val="0"/>
          </a:spcBef>
          <a:spcAft>
            <a:spcPts val="0"/>
          </a:spcAft>
          <a:buClr>
            <a:srgbClr val="000000"/>
          </a:buClr>
          <a:buSzTx/>
          <a:buFont typeface="Lucida Sans Regular"/>
          <a:buNone/>
          <a:tabLst>
            <a:tab pos="1066800" algn="l"/>
          </a:tabLst>
          <a:defRPr kumimoji="0" sz="1600" b="0" i="0" u="none" strike="noStrike" cap="none" spc="0" normalizeH="0" baseline="0">
            <a:ln>
              <a:noFill/>
            </a:ln>
            <a:solidFill>
              <a:srgbClr val="8D3124"/>
            </a:solidFill>
            <a:effectLst/>
            <a:uFillTx/>
            <a:latin typeface="Lucida Sans Regular"/>
            <a:ea typeface="Lucida Sans Regular"/>
            <a:cs typeface="Lucida Sans Regular"/>
            <a:sym typeface="Lucida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1" hangingPunct="0">
          <a:lnSpc>
            <a:spcPct val="130000"/>
          </a:lnSpc>
          <a:spcBef>
            <a:spcPts val="0"/>
          </a:spcBef>
          <a:spcAft>
            <a:spcPts val="0"/>
          </a:spcAft>
          <a:buClr>
            <a:srgbClr val="000000"/>
          </a:buClr>
          <a:buSzTx/>
          <a:buFont typeface="Helvetica"/>
          <a:buNone/>
          <a:tabLst>
            <a:tab pos="1066800" algn="l"/>
          </a:tabLst>
          <a:defRPr kumimoji="0" sz="2200" b="0" i="0" u="none" strike="noStrike" cap="none" spc="0" normalizeH="0" baseline="0">
            <a:ln>
              <a:noFill/>
            </a:ln>
            <a:solidFill>
              <a:srgbClr val="000000"/>
            </a:solidFill>
            <a:effectLst/>
            <a:uFillTx/>
            <a:latin typeface="Lucida Sans Regular"/>
            <a:ea typeface="Lucida Sans Regular"/>
            <a:cs typeface="Lucida Sans Regular"/>
            <a:sym typeface="Lucida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1" hangingPunct="0">
          <a:lnSpc>
            <a:spcPct val="130000"/>
          </a:lnSpc>
          <a:spcBef>
            <a:spcPts val="0"/>
          </a:spcBef>
          <a:spcAft>
            <a:spcPts val="0"/>
          </a:spcAft>
          <a:buClr>
            <a:srgbClr val="000000"/>
          </a:buClr>
          <a:buSzTx/>
          <a:buFont typeface="Lucida Sans Regular"/>
          <a:buNone/>
          <a:tabLst>
            <a:tab pos="1066800" algn="l"/>
          </a:tabLst>
          <a:defRPr kumimoji="0" sz="1600" b="0" i="0" u="none" strike="noStrike" cap="none" spc="0" normalizeH="0" baseline="0">
            <a:ln>
              <a:noFill/>
            </a:ln>
            <a:solidFill>
              <a:srgbClr val="8D3124"/>
            </a:solidFill>
            <a:effectLst/>
            <a:uFillTx/>
            <a:latin typeface="Lucida Sans Regular"/>
            <a:ea typeface="Lucida Sans Regular"/>
            <a:cs typeface="Lucida Sans Regular"/>
            <a:sym typeface="Lucida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609</TotalTime>
  <Words>3993</Words>
  <Application>Microsoft Macintosh PowerPoint</Application>
  <PresentationFormat>自定义</PresentationFormat>
  <Paragraphs>840</Paragraphs>
  <Slides>68</Slides>
  <Notes>29</Notes>
  <HiddenSlides>17</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68</vt:i4>
      </vt:variant>
    </vt:vector>
  </HeadingPairs>
  <TitlesOfParts>
    <vt:vector size="82" baseType="lpstr">
      <vt:lpstr>Futura</vt:lpstr>
      <vt:lpstr>Helvetica</vt:lpstr>
      <vt:lpstr>Lucida Grande</vt:lpstr>
      <vt:lpstr>Lucida Sans Italic</vt:lpstr>
      <vt:lpstr>Lucida Sans Regular</vt:lpstr>
      <vt:lpstr>Lucida Sans Typewriter</vt:lpstr>
      <vt:lpstr>Monaco</vt:lpstr>
      <vt:lpstr>Symbol</vt:lpstr>
      <vt:lpstr>Times</vt:lpstr>
      <vt:lpstr>Times New Roman</vt:lpstr>
      <vt:lpstr>Verdana</vt:lpstr>
      <vt:lpstr>ヒラギノ角ゴ ProN W3</vt:lpstr>
      <vt:lpstr>Arial</vt:lpstr>
      <vt:lpstr>White</vt:lpstr>
      <vt:lpstr>8.  Intractability II</vt:lpstr>
      <vt:lpstr>Recap</vt:lpstr>
      <vt:lpstr>8.  Intractability II</vt:lpstr>
      <vt:lpstr>Decision problems</vt:lpstr>
      <vt:lpstr>Definition of P</vt:lpstr>
      <vt:lpstr>NP</vt:lpstr>
      <vt:lpstr>Certifiers and certificates:  composite</vt:lpstr>
      <vt:lpstr>Certifiers and certificates:  3-satisfiability</vt:lpstr>
      <vt:lpstr>Certifiers and certificates:  Hamilton path</vt:lpstr>
      <vt:lpstr>Definition of NP</vt:lpstr>
      <vt:lpstr>Definition of NP</vt:lpstr>
      <vt:lpstr>P, NP, and EXP</vt:lpstr>
      <vt:lpstr>The main question:  P vs. NP</vt:lpstr>
      <vt:lpstr>The main question:  P vs. NP</vt:lpstr>
      <vt:lpstr>Possible outcomes</vt:lpstr>
      <vt:lpstr>Possible outcomes</vt:lpstr>
      <vt:lpstr>Possible outcomes</vt:lpstr>
      <vt:lpstr>Other possible outcomes</vt:lpstr>
      <vt:lpstr>Millennium prize</vt:lpstr>
      <vt:lpstr>Traveling dog problem</vt:lpstr>
      <vt:lpstr>Looking for a job?</vt:lpstr>
      <vt:lpstr>Princeton CS Building, West Wall, Circa 2001</vt:lpstr>
      <vt:lpstr>Princeton CS Building, West Wall, Circa 2001</vt:lpstr>
      <vt:lpstr>8.  Intractability II</vt:lpstr>
      <vt:lpstr>Polynomial transformation</vt:lpstr>
      <vt:lpstr>NP-complete</vt:lpstr>
      <vt:lpstr>Circuit satisfiability</vt:lpstr>
      <vt:lpstr>The "first" NP-complete problem</vt:lpstr>
      <vt:lpstr>The "first" NP-complete problem</vt:lpstr>
      <vt:lpstr>Example</vt:lpstr>
      <vt:lpstr>Establishing NP-completeness</vt:lpstr>
      <vt:lpstr>3-satisfiability is NP-complete</vt:lpstr>
      <vt:lpstr>3-satisfiability is NP-complete</vt:lpstr>
      <vt:lpstr>3-satisfiability is NP-complete</vt:lpstr>
      <vt:lpstr>3-satisfiability is NP-complete</vt:lpstr>
      <vt:lpstr>Implications of Karp</vt:lpstr>
      <vt:lpstr>Implications of Cook-Levin</vt:lpstr>
      <vt:lpstr>Implications of Karp + Cook-Levin</vt:lpstr>
      <vt:lpstr>Some NP-complete problems</vt:lpstr>
      <vt:lpstr>More hard computational problems</vt:lpstr>
      <vt:lpstr>More hard computational problems</vt:lpstr>
      <vt:lpstr>Extent and impact of NP-completeness</vt:lpstr>
      <vt:lpstr>P vs. NP revisited</vt:lpstr>
      <vt:lpstr>You NP-complete me</vt:lpstr>
      <vt:lpstr>8.  Intractability II</vt:lpstr>
      <vt:lpstr>Asymmetry of NP</vt:lpstr>
      <vt:lpstr>NP and co-NP</vt:lpstr>
      <vt:lpstr>NP = co-NP ?</vt:lpstr>
      <vt:lpstr>Good characterizations</vt:lpstr>
      <vt:lpstr>Good characterizations</vt:lpstr>
      <vt:lpstr>Good characterizations</vt:lpstr>
      <vt:lpstr>Linear programming is in NP ∩ co-NP</vt:lpstr>
      <vt:lpstr>Linear programming is in NP ∩ co-NP</vt:lpstr>
      <vt:lpstr>Primality testing is in NP ∩ co-NP</vt:lpstr>
      <vt:lpstr>Primality testing is in NP ∩ co-NP</vt:lpstr>
      <vt:lpstr>Primality testing is in P</vt:lpstr>
      <vt:lpstr>Factoring is in NP ∩ co-NP</vt:lpstr>
      <vt:lpstr>Is factoring in P ?</vt:lpstr>
      <vt:lpstr>Exploiting intractability</vt:lpstr>
      <vt:lpstr>Factoring on a quantum computer</vt:lpstr>
      <vt:lpstr>8.  Intractability II</vt:lpstr>
      <vt:lpstr>A note on terminology</vt:lpstr>
      <vt:lpstr>A note on terminology</vt:lpstr>
      <vt:lpstr>A note on terminology</vt:lpstr>
      <vt:lpstr>A note on terminology</vt:lpstr>
      <vt:lpstr>A note on terminology:  acronyms</vt:lpstr>
      <vt:lpstr>A note on terminology:  made-up words</vt:lpstr>
      <vt:lpstr>A note on terminology:  consensus</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  Intractability II</dc:title>
  <cp:lastModifiedBy>ljiang leech</cp:lastModifiedBy>
  <cp:revision>4</cp:revision>
  <dcterms:modified xsi:type="dcterms:W3CDTF">2016-12-20T01:38:40Z</dcterms:modified>
</cp:coreProperties>
</file>